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1" r:id="rId3"/>
    <p:sldId id="257" r:id="rId4"/>
    <p:sldId id="261" r:id="rId5"/>
    <p:sldId id="310" r:id="rId6"/>
    <p:sldId id="278" r:id="rId7"/>
    <p:sldId id="279" r:id="rId8"/>
    <p:sldId id="280" r:id="rId9"/>
    <p:sldId id="302" r:id="rId10"/>
    <p:sldId id="304" r:id="rId11"/>
    <p:sldId id="263" r:id="rId12"/>
    <p:sldId id="294" r:id="rId13"/>
    <p:sldId id="306" r:id="rId14"/>
    <p:sldId id="305" r:id="rId15"/>
    <p:sldId id="295" r:id="rId16"/>
    <p:sldId id="296" r:id="rId17"/>
    <p:sldId id="297" r:id="rId18"/>
    <p:sldId id="308" r:id="rId19"/>
    <p:sldId id="298" r:id="rId20"/>
    <p:sldId id="307" r:id="rId21"/>
    <p:sldId id="281" r:id="rId22"/>
    <p:sldId id="311" r:id="rId23"/>
    <p:sldId id="312" r:id="rId24"/>
    <p:sldId id="313" r:id="rId25"/>
    <p:sldId id="314" r:id="rId26"/>
    <p:sldId id="315" r:id="rId27"/>
    <p:sldId id="316" r:id="rId28"/>
    <p:sldId id="300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F3C"/>
    <a:srgbClr val="0B3261"/>
    <a:srgbClr val="006699"/>
    <a:srgbClr val="F58D01"/>
    <a:srgbClr val="46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59" autoAdjust="0"/>
    <p:restoredTop sz="94660"/>
  </p:normalViewPr>
  <p:slideViewPr>
    <p:cSldViewPr>
      <p:cViewPr varScale="1">
        <p:scale>
          <a:sx n="102" d="100"/>
          <a:sy n="102" d="100"/>
        </p:scale>
        <p:origin x="16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7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7D1F8-4694-428A-841B-B698B7A67BD6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530F-DAF2-49A0-8FB8-0D90DA7A2F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2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80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4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7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8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8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6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0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D530F-DAF2-49A0-8FB8-0D90DA7A2F6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9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0" dirty="0"/>
          </a:p>
        </p:txBody>
      </p:sp>
      <p:pic>
        <p:nvPicPr>
          <p:cNvPr id="4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 smtClean="0"/>
              <a:t>Your Logo</a:t>
            </a:r>
            <a:endParaRPr lang="en-GB" sz="1800" dirty="0"/>
          </a:p>
        </p:txBody>
      </p:sp>
      <p:pic>
        <p:nvPicPr>
          <p:cNvPr id="5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98467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12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55" y="6381328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4" name="Picture 2" descr="http://www.huddle.com/wp-content/themes/huddle2012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81328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@huddle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450703"/>
          </a:xfrm>
        </p:spPr>
        <p:txBody>
          <a:bodyPr>
            <a:normAutofit/>
          </a:bodyPr>
          <a:lstStyle/>
          <a:p>
            <a:r>
              <a:rPr lang="en-GB" dirty="0"/>
              <a:t>How WPF lost and HTML won - the new wave of cross-platform, hybrid Desktop </a:t>
            </a:r>
            <a:r>
              <a:rPr lang="en-GB" dirty="0" smtClean="0"/>
              <a:t>apps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33192" y="4509120"/>
            <a:ext cx="2016224" cy="1008112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028984" y="4829192"/>
            <a:ext cx="4431448" cy="472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Ian Pender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‘Hybrid’ Desktop Applications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1268760"/>
            <a:ext cx="806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It’s quite the fashion….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33" y="1484784"/>
            <a:ext cx="3618932" cy="374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4288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3" y="2060848"/>
            <a:ext cx="1847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4" y="2636912"/>
            <a:ext cx="3623020" cy="118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" y="3356992"/>
            <a:ext cx="2220232" cy="114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06219"/>
            <a:ext cx="2812926" cy="173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42" y="2025900"/>
            <a:ext cx="1618416" cy="4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26" y="1628648"/>
            <a:ext cx="1123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3" descr="data:image/jpeg;base64,/9j/4AAQSkZJRgABAQAAAQABAAD/2wCEAAkGBxQTEhUUExQTFRQVFhYVFxUYFxwZFhgVGB0YFxkWFxgaHCggGBolGxcZITEhJSkrLjouFx8zODMsNyguLisBCgoKDg0OGhAPGiwkHyQsLCwsLCw0NCwsLCwsLCwsLCwsLDQ0LCwsLCwsLCwsLCwsLCwsLCwsLCwsLCwsLCwsLP/AABEIAMMBAgMBIgACEQEDEQH/xAAcAAACAgMBAQAAAAAAAAAAAAAAAwIEAQUGBwj/xABDEAABAwIEAgYDDwMEAgMAAAABAAIRAyEEEjFBUZEFIjJhcYEGE6EHFBUjNEJSc5KxssHR4fA1U2IkM3LxgpMWQ6L/xAAXAQEBAQEAAAAAAAAAAAAAAAAAAQID/8QAIREBAQACAQUAAwEAAAAAAAAAAAEREgIhMUFRYSKBoXH/2gAMAwEAAhEDEQA/ANL6IejAxkjO5pzspjK1rrua98nM5sNDabiYk6QCqfpH0Q3DVMgLnazmaA4Oa4tcCGucLEHQlY6D6eq4W9IgHM188HNDgDbuc4RoQ4zKr9J9JPruDn6x3mZMkkm5JJJk8V1/HVxxy2/f6wpwiEIWHQQiEIQEIhCEBCIQhAQstpkyQCQLkgaDSTwuVhNo4l7Wua1zg14DXgGzgDIB43CKYejn5cwaSIBkDiM0XuSBe02vopVeiqjYlurS7awBe0g7T8W4xwaeBiTOlKgywQCwENMXEs9Xzy+1Td0u8tLYaGkdluZo1eTo6T/uOsZFxawUCqfRdQuc3JDmtzZTYxnFO075jv8ApOT0TV1ySMrXSCLAjNe9iGyTOgBJsFKt0q9zi4hmZ0AuDYJDXNc0cLZGgdwWKvSj3Ag5bggmNZa5nH6Lo8ggr4nCmnAcACQTG4hzmEHgZYU2h0c57M7QCM2UC8kyxtrRrUaImbngjE49735yYd1rtlvac55073nyU8H0m+m0Nbls7MCZN5YTaYP+23adYIlAoYB/0ZuRYggESTmM9WzXGTHZPAqbui6gjqTIaRGhzBpAHE9dotu4ATITKfSrxTFOGlm4g3EPEGDbtm4g6Xspt6aqAR1YDQwRmBDGwWtBa4GAROurncSgq4jAuYJcBENMggjrNa6BBvAc2eGYcQq8K3Vx7nMLCBByTrfI0MaYJgGGi4APkVUVBCIQhEEIhCEBCIQhA3DYN9QkU6b3kCSGMLiBxMCwRg8P6x7WWGYgTExO8C5SiEIqz0hghScBObM3NJY5h1c2C1wkdlGI6PcymyocuWpMATIj6QIt3cdRIuq0IhAlwQsuQoLWCqBr2OcJa1zXEayAQSI8FsG4ygW9em4uh5sbZyRF5kiJ56LUjRPfhXjVp8r7xt3qifR9VrKjXOuBm2m5aQDHiQVfp4zDiJYTcl0t1JyST176OIAjUeK1hw7x813HTwP5rLcK8/NOsXgGdYgmdwojGFqBr2lwkA9Yay3QjxiVsvfWGPapvPZaItDA514Du1ky66kHxOqcwjUEeIhRVD8dUpl3xbS1sCxMmdTubCYHcAd1fw+NwxDBUYerkBygDM1rXzJBBnM7XcROi9m9AsBSd0fhi6lTJNO5LGkm51JC2uN6OwwjNTpts7RjRItM2vtzUV4Nha2FJAc2BDS4uJiQRmiHg9nMBF9LFYpYnCANBpuNm5juXAPm4dYGWWHDuv8AQNHoyhlEUqREC5Y0k95MXKn8GUf7NH/1t/RB804aq0VGuPZD2kjXqggkX1stnSx2HsXtL3iAXwAHCTfIHATBi+sDQr3+pgsO2Zo0pAmBTbMckiph8K6WmlSAuC71bQPm7xftju8kwPCMM/CFwkEdmZnLAcS4iKk3aQALkRvvqsHUDXsc64Dmlw1kAgkRvZfRlHoPDEPAp0yHPzOljLGxyxlsCALcD3qJ9GsMQJpMMBwnIyTmEEu6tyBopbZeg8FbjMPk/wBsioGlustFjxNzJNz3cFW6TdSzn1VmiRvB6zoIzOJ7OUa7GwX0SOgsPBHqad/8QQNoaCIaO4KDvR3DwfiqQJ39Wz6OX6PmpbfEaknmvm2VmV9LM6FoDSlT/wDWzhlHzUr/AOP0M+b1VL5sD1bfmiAJhLyvonGe3zdKJX0mOgaFvi2GCCOoza30Vl3QWHJn1VOerf1bL5Z16vf7E2vo1nt81yiV9JO6Aw5M+rZoB2GXjj1eN/NH/wAfw9viqdgB/tsvF5PVuZv7U25el14+3zbKJX0o3oLDgR6qntfI2bEHWO5Vj6KYU60aRtF6dM/RO7OLZ4S4yrKzZ6fOkolfR9H0coNH+2wzmn4tnzi0n5tuzHmfJeM9GKFRzSadK2b/AOphnMROo4CNNNZVymHzpKJX0dU9GsO6xY2IIIyMggty3lknj4kqVb0cw7gM1KmcoIB9XTkAtDSOxvE+Z2smTD5vlYlfR1X0Zw7gAaberMEMZN2hn0eA9pUa3RFOkwNpYek827YY0AARqG75QLDV3BMmHzpKF6P7oeDb78a1lMAupU4a1oFy5+wtK5LG4YtY4lsai4i41Hkg0DkIchA1qsDGPt1jbTS1ot5W58VXan4MMLx6wuDIdduswct4MDNE2NpVRlmNeI61mxA7gIjwiywcU6ZBi820kxP3Bbam3AZSCcTJOvVEAAkQQwxNgZB7pHWU63we4298MFxYgiJseswkuAOlgcuo3g0lfEOf2jOvDfw8Epbx7cBkeGnEZi3ql0SHC4ENZBE2JnSdLTrXNpZTBfm29mtvHf7rh737n39Nwv1f5uW5xJMt6uYda8THl3/ktN7n39Nwv1f5uW4xbTaHhtnamJtr5X5zso0dSFhIAsLDQdw7kipiHC+QmNrzrAggcASfJPojqiTJgX496mqKLsS4z8SZGmadiNIaeE+QiVF7yJHqQZJ0EAhxAJNr7T5WMGL7jFzbdZVz8TBdB0js5bm3tn+fumLAOvdr3brKyoQhYNtUGULAMrGYRM24oJIQol44jWNd9Y8UEkIQgEIQgEIQgEIQgEqrr5JqVV18kHlfukVXNxoLSQTQYJGsZn6HZch0piX1GkvcXENiTwGy7f06o039INFV+RnqGknS8vgTBXJ+kVOlkDqRAzM6zAS7K4f5HXX2d6qORchDkIF4nbwTmNoGqBL20iLucJcDBuA3XrQptNlmVYlObh8HAms8G5PUcY0gdmDAnTXu0UWUcLEOqOkbtDoMuMa09QwDuk9xS5RKu3yM6/aVjqdER6pxd1nzmBBy9UN2Av1jbjBVSFsJRKl6tTpHqvuH1sSaNVrh/pGn4px1FSeu1nFm54O0mTHouODbFwcYzaRwk2P/AB/krT+5+8fB2FuP9vj/AJOW7r1dMpadZm+xiLjeB5rLRmGjI3LMQInWO9V6vRtN2oOkf/rPvrfjxT6dUQJIBgSJFjw1UvWDiOYVls7ChiqNKmOsCbQbScrnNHCTBIPHxUA+jTmoGukOOkEkyGGIMES8anXW4VzEVjBy5TYkSR2th+6r0cUS/I6m1rTmJMyIGkwIk9//AHrNsRXqDDzcnrl8WMEnqu2vpbjG8LIr0AHjr3NUu6pPYs42ECwGvh3K07EOM9Rli4DrC4tEeIJJ/wCMd6kap1ysETAkEkRYg/N1uLrlielkyrVKFEteYcQzNmbEG7cp1iSQNZ4rNI0QZh2YmYLTMwJFhBs4CNLwE4YggWY3e2YcLfpyUnVie01pHiDq2+ut5CmePprSq4rUXfSmAYDTu0GAYvaNDbTeFlwpZS4AmwdpB7J4/wCE/ldOFWLZWGIgggAwLRw4eCHV3CwZTIER1gLReBFr2Uxw8xvPPxf6S1lFx0dqO65kZbXFwRBjTzVujhGt0H3fzb+SVBle5lrQdiCDOupGnnxURi3fRbrF3AW496XSdZE/O9Lf6tU6YaABoFNUxinfRb9od/7KTcSeAGlswnf9ua1szpVpCqHFHLOUZuAcCOaj76cTlhrbTmJls2tbz32TeLpV1Cq4iubhsdkkGRr9GD/LpRxj5PUES4Dri4EQTwm/s8rlhfQqgxDiJhgibFwJIixkWF9r6KPvp9uqN/nCwvA110UvLDU45XUqrr5Ku3FPsMrbi5zCAfCbqGLxuUgQHHKCSDab6Ky5Lxw8690HCPq49rGCT6hh8g59zw/dcf0vgalJnxjS3M2RP3dx7u8LrvTXpR1PGiowAE0Gtve2Z5/ILlunelaldnXy9UGIEaxO/ctMOUchDkILWHAhPfRjVsbpGH0V336+Zn2fziiEeq0trpZY9WOCstxzxo7+fwLHvx/HgNBtpyQI9V/jsDpsYg+0c0ClMw3QSbaDieac3FvAgG0BvkNFCpVLtYNo0Hjbhfgg9s9CnBvR+HJ0yfe4hbU4xk78vJa30H+QYf6v8yt4o0qtxrYkgjfTbjZAxjJA9pERzVpCCu3FNJA3P8/niovxbQYgbbjcTx4D+WVpCCLLgGIkaKUIQgIRCEICEQhCAhEIQgxCzCEICEQhCAhEIQgIRCEICFVxmGc4gtFojUcSrSa3RB5J7oNMtxTQbH1LfxPXKYvsO8F2Xum/LB9Sz8T1xuL7DvBVGichDkILWH0VumGSZLgLR+fFVMPorVNjSbuIFtufJEOy0fpO/Tv7Kqu1tpt4KVZoB6pzDjEKCAQhCD2/0JB94Yf/AIfmVtHMqTbSTuNI8OP8K1/oN8gw31f5lX69NkmS7UzYbtO8cJUXB7GmBNzaTx71XwNOoGMzfRGYHUGABfyv4q3h4yti4gQe7ZIfQFQHrP1LZBjR14jwjjCsMIZKsnsxJ5WjwQPWGezvHjtPtUn9Hg/Pqb/O47JowwyubLutvN9ANY7leiYJyVe6fZp+qGCpInL3x/PBHweLy55kEGTxETpY+ClUwIPzniZ0IGoDZ0sbe0p09mGcr57p84jQ+aZBWfVdUNkwBHeRBGv6cFW+DR9OoLgkggSWgNGg4BJhcLEFGUqu3o0DR9QXmA4AcSLDQ8FdUuPBgrKUZSmoUMFZSjKU1CGCspRlKahDBWUoylNQhgrKUZSmoQwVlKsUhZQTW6IYeV+6b8sH1LPxPXG4vsO8F2Xum/LB9Sz8T1xuL7DvBUaJyEOQgtUNFbZRBDjmECL7EkExfeyp0NFco4cEnrC0X8f0RCELL2wSLWMW0WEAhCEHunoN8gw31f5lbCqbmKYNz825trMeAWv9BvkGG+r/ADK2VSZPWAubZu7Q2tx7lGlikeqLRYW4dyy1oGm5J8zqsU9BNzAupIFYmsWiQxz+4RxA4z/0qhx9Tai/ex1tHle+pC2CViGvI6jg08SJ5bcdigU3EPm7LE7TIGVrhqNSSRfKLQo++3SQabt+Og0219nnZFOnWkS9pF5t3Wtl0nvGmt4AKdW8PaRLvI37jEaR7dlYJVsS4NkU3Ekad8TeO+2yg/GPkgUn2Lb7GdYt+33KWIZUydtrbGXREWuZ8b7KNWlWv8Y0CWxaDrva8mBHf5K9FTpYpxMGm4XAkzF+Fp5wmio7ORlsBIPE8P5w70qlTqz1nAiRYC8byct/KPJMa053dYRAhu47458+5Z5fERZXdkDi0hxMZYPGPK17pVPGuOtJ0767mOHC/l4TNgdkb1wTI62axvoDudoS6NOrHbaRx1m99uFvytfGaizXrZZtItvuTEfzile+XR2CDGt4Gn3XPl5ptYPvlPCBbjc37oSS1+XtjLGsxw+dtab9/mpm7OuJr4MoVyTDmlpl0CDdrcomdNXeeoRRrkkhwLTLosbtbF503WMNmBIJDhLrzobANj7R7tEYfMCZIcC5157OkNjmtzw5s0a5JIcCDmcG2NwN1j17uv1SCCQ2xIMeA/kwihmBMkOBc7fsjZscVHK6H9cRJvmgtHjBg6cpU8AZiXbtjyItlJnmIP8AyFyrFN0gHiAefiqlIOntgnudPzTYA95afI3urdOYE6wJ8d1Z2Ek1uiUmt0VHlfum/LB9Sz8T1xuL7DvBdl7pvywfUs/E9cbi+w7wVRonIQ5CCzQ0VujhHOMCLRO+vh/NtVUo6J9GkXHKNyNdOAJ5+1EPbgH8Ik5R439llXe2CRwMJrcK+Ii2pEiJmNJ1kR5dyHYR4mwsJsRpe+uljyPBAhCEIPdPQb5Bhvq/zK2VTLmPbmdRlsYtB2tt3961noM7/QYb6vh3lbvKOHs/ZRoUCMrY0gR4R3IpVJnaCRyMKWbx5LDYGgjU6bm59qCSFjN48ijN48igyqr+j2Ek3kzPnr/PLSys5vHkUZvHkVZcCvUwLHANMwBGu0Zfu4JbujKZJN7xabW0jh5K5m8eRRm8eRTaitS6PY0yJmQe63ARA8oThQGYu3Ig+z9ByU83jyKM3jyKl69wpuGAaGiQAZ8bze2iQ3oxg47ewzw4/d3mbmbx5FGbx5FTWBdfDh08TAnuBnfxUPebdpH/AGCPuCfm8eRRm8eRU1mc4a35Yxkqjhw09UmLkjYk5b+QbHmUUsOGmQSAS4kcSY+6Pam5vHkUZvHkVrDJVPDhpJBIklxHElY96t62vWknQgz3Ed5Ts3jyKM3jyKmIEDBgaT+8Ft+NnHv5J1NsADgAOXgs5vHkUZvHkVRlNbok5vHkU1hsg8s9035YPqWfieuNxfYd4LsvdN+WD6ln4nrjcX2HeCqNE5CHIQWaOiuYLCVak+qZUdlgnICYmwmPP2qlR0V7AmsJNH1m05JneDAvIvfa6BzejMRBinVjLJsYyuJv4EsP2Vmp0ViA0vcyoGgw4meqeqOtwkuA8iNlOq/FwC44iC1pB63ZBOWY0ggxPjwUMTjcTUkudUIcc8CcsuuC0CwtwQVThH/RPH8vySntgkHUEjkpOe8WJcNLT5hLJm53RHv/AKAf07DfV/m5bnFDTrZTeNYNjrBE8fJab0A/p2G+r/Ny3OJcBEgnXSZ7J0A1tI81GjKPZbebC/G2qDVA1I334QD7SOajhiCxpAIBaCAdQI0UX4RhBBFjtJEXm0G1zt3K/wChWOu0xVDJBE24gE6jw80UrGfWDLLiQeIgak6CTP8A46RebMBTEw2J1guHeNDtss1MExxktkyDqdRcHXb8yrmdkQdh3GSKl+uJjQEi2uoywsDD1P7vH5o3Ft4sb+fmrNKkGiAI/kfcAPJTWMRVd2HNus6b31uRExoPBQqUKk2qQPaOEcVbQpeErU52KrcO/eoT5Du/KeakaDos8h1pJkiwI0Jte5/hVhCs4yF5Wq9Og4Ma3OSW/ONyQNJkyTEXm5HfCVQwtQG9ZztNWjb9bjz43V1C1lnDXtwdW01zYEdkXN4JvrcTxjZQp4CqL+vMnXq6mSZ1tr7OFls0KCqzDviHPzbG0WJm0H6PV9vGYNwtSZ9c4i9so4zb+forqFZTCnjMK97hlqljRlloGpBzTMyNgo+9KkGazpOaDlAiSIgdwBH/AJTsryFBVxGGc7L1yIEH/K7TNiL2P2isU8PUDXA1SXHR2UdXwCtoQUKOCqBzXOrF0ajKADOWYA07O86qy4GTJnh3DgnJVXXyQeUe6b8sH1LPxPXG4vsO8F2Xum/LB9Sz8T1xuL7DvBVGichDkILFLRW8J0hUpTkflktJ0uWmW6jYlVKWiv8ARnSlSgSaZAJg6TpMfedeM6gEA5/TmIylpq9WCSMrIip2ier87MZ45jOpVRtWoWyCcvZkAR1RmjS0AT5LaD0orCmxjTDmtLM8kktMDTQOhretc22kzXxnTtaplzFvUADYbEAZhb7ZQa97nON5Ljz4qCsnHviJtAEbWVZEfQHoB/TsN9X+blu64d808Z0OxjXvjcLSegH9Owv1f5uW3xjGmASR2gCASbtPDuv5KNH05gTrAnx3VWrUrDssYbcd83jfq32VihGVsGRAg6W8ExWXApudVM2aLOiws60XzaETePEDRTpPq5us1obOxvF768YHntopYmgXCznNMRba4M2IvaPNIfhCA6aroM3JIibjRw0/6ha6Im91W5DR84AWjUZSTM6Tw103WBUrfQYNdTbQRoZ1nZJhhMiq4DM7MASBmbZzSZt2TreNIGpVcx8fHQaeZpJMdZohzrkTE3Pfsud44Fp3rBplJIPgDFhrcSoudUvDRoYNtYtN7X8VWaWgt/1GkuPWBBhrQZJMDXNHepdVxMVxM2h2kt4B0GxDuHcs2VucvkW255ExfUcLGYM3vCctZkAIBrPkgHU9bqhtjOpiYG53kKxSpNI6j3TAkycxtAJ0v/IWusnZOlvVbQqowpmc7tRx0G2un8MrAwZHz37Tc3gAXv3LOeXprXj7W0KoMGbTUeYvfzG3cU6nRDTaYiIm2szfdalt7xLJO1NQhCrIQhCAQhCASquvkmpVXXyQeUe6b8sH1LPxPXG4vsO8F2Xum/LB9Sz8T1xuL7DvBVGichDkIH0tFNQp6KaIEIQgEIQg+gfQD+nYX6v83Lc4p0AdXN2vwnu3081ovQGqB0dhtf8Ab/Ny3WIqExlJGuw4GNe+FGj6LpaDESAY4dymk06sNBeRMCToJ0+9Zq1w0SdEDUusRlMjMI0iZ8lX+EqfE8lGp0k2DlN9pBhBCk5peAaThLqjSb5YuZOxDo3Q8sGb4swc4NrkyDa9gYnbSVXq498nI5pFyMwM6WFha6bV6RPVykaHNIPaixHdO3fzvP4kYaaRgepfEOAGXQFoJAE2ngN9dbuc1tvize7ZJNw2JcJsYgb+xKHSJntCJN8pmNiNp4ygdIGYDgdgSDOkSY77wudtb4yeVjKDPxdhGpi0NMjfYD/xS6OLAdlFKoOwJjYjcn6MgGCd00OqcW7Wg8DN9+tHBBL7GWzaReO86fyArOVx5W8Z4wjiOkQx2UsqE5g0EAQSRmte9geRU8JjM/zHttPWA7rWJ4j28FguqcWxbjOhn2xyQ11Tct20BvxuU2+Gv2Fs6TBj4uqJn5u/DXjYHQqT+kIA+LqXDTECYcY3dAjfyTM74F2ZpvYxH/UW+9QpmpAkt0Envm+24lNvia/YnicZkMZXusDYcSRAvrb2jioYXHZ3lvq3t3DiABECxvMyTYTEXUi6pIu2IvrOadu6FkvflMZc0mCdImw04b/em3w1+kP6SN8tKpIzagXyhxkQTqQLGDccQmOx8GPV1JlwsBtvrofzHFSJeT2gBe4F+7URdZxBcbNIAym9wc222kq5SzAxOILcvVJBBLiNoi2vfrwBWW4mWOfkfYEhpADjAmAJ12SS+tJvTiXRrIEdWeJn7+67AX6lzQbwAJGnzib2PCEykQpY+XBppvuTDrZYvBJnu0H3JxfJ0IgkX7txxCSalQRdl51nW5yi1/2KXicK2o0NqjNEGQSLxBuINwSDxBI0Kk5Z8NXjjy809035YPqWfieuNxfYd4LsfdL+WNj+yz8T1x2L7DvBbYaJyEOQgfT0UlCnopoBCEIgQhCD3z0Cok9H4aP7f5lb/wB7u4Ln/QfFM+DcM31tNjgwakWhxJBEjay2pqazi6ZBER1RBkGQWuBsARrvedFGjsT0fnDZkZXteCCO03uMg76jvEEAieKwrnNIHduq7ajMpHvmnJiTnO0WA9ZIGu/DXfAq2I9+U5JkmGTtYSYHJAr4Jqf48/2R8E1P8ef7KzTxDRE4mm6DNy0SIcI6pHEG86cpV8Qx0RiGCJ+cL8nDRBU+Can+PP8AZHwTU/x5/srYxLbf6mnbvaSbDiTw9pU8NjGAdevTeeMtH3H+Sgo/BNT/AB5/sss6KeCOzrxWz+EKX92n9tv6o+EKX92n9tv6oMeqPBHqjwWfhCl/dp/bb+qPhCl/dp/bb+qDHqjwR6o8Fn4Qpf3af22/qj4Qpf3af22/qgx6o8EeqPBZ+EKX92n9tv6o+EKX92n9tv6oMeqPBY9UeCl8IUv7tP7bf1UH46kQQK1MEiAc7bd+qCXqjwWPVHgqlCoxrgTiaZA+bn7o3qHe953Vo4+lf42n9sd3egyaR4LPqjwUG46kAfjKQ7g9v6pONxLXQaeIpsIn5wIMxtmiwB1B12QSxeA9Y0NdMBzXWIuWnML6i4BkQbaprqDuCovquItjaYub5aenWga7S37PerZxdOWn19PqzIzNh06Te0IPLPdOYRjBP9ln4nrjcX2HeC7L3Ua7XY0FrmkepZcEEdqpwXGYpwyOuNFUaNyEOQgA4rOcoQgM5RnKEIDOUZyhCDB8uSxy5IQgOXJHLkhCA5ckcuSEIDlyRy5IQgOXJHLkhCA5ckcuSEIDlyRy5IQgOXJHLkhCA5ckcuSEIDlyRy5IQgOXJHLkhCA5ckcuSEIMgrOYoQgUXIQhE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1" name="Picture 15" descr="http://blog.brackets.io/wp-content/uploads/2013/09/brackets-into-darknes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8" y="4300071"/>
            <a:ext cx="2469600" cy="18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50" y="1628800"/>
            <a:ext cx="370974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" y="4949344"/>
            <a:ext cx="2341143" cy="138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14" y="4509119"/>
            <a:ext cx="2766883" cy="17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99" y="2037181"/>
            <a:ext cx="847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9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 smtClean="0"/>
              <a:t>Design Concerns for a Desktop app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ontent Placeholder 13"/>
          <p:cNvSpPr txBox="1">
            <a:spLocks/>
          </p:cNvSpPr>
          <p:nvPr/>
        </p:nvSpPr>
        <p:spPr>
          <a:xfrm>
            <a:off x="2735544" y="2348880"/>
            <a:ext cx="4428744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Cross platform (&gt;90% code-once)</a:t>
            </a:r>
          </a:p>
          <a:p>
            <a:endParaRPr lang="en-GB" sz="2000" dirty="0" smtClean="0"/>
          </a:p>
          <a:p>
            <a:r>
              <a:rPr lang="en-GB" sz="2000" dirty="0" err="1" smtClean="0"/>
              <a:t>Templating</a:t>
            </a:r>
            <a:r>
              <a:rPr lang="en-GB" sz="2000" dirty="0" smtClean="0"/>
              <a:t> </a:t>
            </a:r>
            <a:r>
              <a:rPr lang="en-GB" sz="2000" dirty="0"/>
              <a:t>/ Data-binding</a:t>
            </a:r>
          </a:p>
          <a:p>
            <a:endParaRPr lang="en-GB" sz="2000" dirty="0" smtClean="0"/>
          </a:p>
          <a:p>
            <a:r>
              <a:rPr lang="en-GB" sz="2000" dirty="0" smtClean="0"/>
              <a:t>De-coupled Commands (out) / Events (incoming)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Proposed Design – Windows Container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2735544" y="2348880"/>
            <a:ext cx="4788784" cy="15991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000000"/>
                </a:solidFill>
              </a:rPr>
              <a:t>Win7 will be the new XP. 5 – 10 Year life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Win 7 shipped with IE8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IE 8 != html5 / CSS3</a:t>
            </a:r>
          </a:p>
          <a:p>
            <a:endParaRPr lang="en-GB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</a:t>
            </a:r>
            <a:r>
              <a:rPr lang="en-GB" dirty="0" err="1" smtClean="0"/>
              <a:t>cefSharp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34322" y="3870680"/>
            <a:ext cx="2268000" cy="12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>
                <a:solidFill>
                  <a:schemeClr val="tx1"/>
                </a:solidFill>
              </a:rPr>
              <a:t>Name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  <a:p>
            <a:r>
              <a:rPr lang="en-GB">
                <a:solidFill>
                  <a:schemeClr val="tx1"/>
                </a:solidFill>
              </a:rPr>
              <a:t>Explanation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736812"/>
            <a:ext cx="5040560" cy="342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2771800" y="1556792"/>
            <a:ext cx="5832648" cy="15991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rgbClr val="000000"/>
                </a:solidFill>
              </a:rPr>
              <a:t>Chromium </a:t>
            </a:r>
            <a:r>
              <a:rPr lang="en-GB" sz="2000" dirty="0">
                <a:solidFill>
                  <a:srgbClr val="000000"/>
                </a:solidFill>
              </a:rPr>
              <a:t>- open-source browser </a:t>
            </a:r>
            <a:r>
              <a:rPr lang="en-GB" sz="2000" dirty="0" smtClean="0">
                <a:solidFill>
                  <a:srgbClr val="000000"/>
                </a:solidFill>
              </a:rPr>
              <a:t>project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Chromium </a:t>
            </a:r>
            <a:r>
              <a:rPr lang="en-GB" sz="2000" dirty="0">
                <a:solidFill>
                  <a:srgbClr val="000000"/>
                </a:solidFill>
              </a:rPr>
              <a:t>Embedded Framework (CEF) </a:t>
            </a:r>
            <a:r>
              <a:rPr lang="en-GB" sz="2000" dirty="0" smtClean="0">
                <a:solidFill>
                  <a:srgbClr val="000000"/>
                </a:solidFill>
              </a:rPr>
              <a:t>- a </a:t>
            </a:r>
            <a:r>
              <a:rPr lang="en-GB" sz="2000" dirty="0">
                <a:solidFill>
                  <a:srgbClr val="000000"/>
                </a:solidFill>
              </a:rPr>
              <a:t>simple framework for embedding Chromium-based browsers in other applications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 err="1" smtClean="0">
                <a:solidFill>
                  <a:srgbClr val="000000"/>
                </a:solidFill>
              </a:rPr>
              <a:t>cefSharp</a:t>
            </a:r>
            <a:r>
              <a:rPr lang="en-GB" sz="2000" dirty="0" smtClean="0">
                <a:solidFill>
                  <a:srgbClr val="000000"/>
                </a:solidFill>
              </a:rPr>
              <a:t> -.</a:t>
            </a:r>
            <a:r>
              <a:rPr lang="en-GB" sz="2000" dirty="0">
                <a:solidFill>
                  <a:srgbClr val="000000"/>
                </a:solidFill>
              </a:rPr>
              <a:t>NET CLR bindings for </a:t>
            </a:r>
            <a:r>
              <a:rPr lang="en-GB" sz="2000" dirty="0" smtClean="0">
                <a:solidFill>
                  <a:srgbClr val="000000"/>
                </a:solidFill>
              </a:rPr>
              <a:t>CEF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://www.alonsoruibal.com/wp-content/uploads/2013/03/chrom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16668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5868144" y="5013176"/>
            <a:ext cx="2808312" cy="720080"/>
          </a:xfrm>
          <a:prstGeom prst="rect">
            <a:avLst/>
          </a:prstGeom>
          <a:solidFill>
            <a:schemeClr val="tx1"/>
          </a:solidFill>
        </p:spPr>
        <p:txBody>
          <a:bodyPr numCol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www.chromium.org/Home</a:t>
            </a:r>
          </a:p>
          <a:p>
            <a:pPr marL="0" indent="0">
              <a:buNone/>
            </a:pPr>
            <a:endParaRPr lang="en-GB" sz="1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http</a:t>
            </a:r>
            <a:r>
              <a:rPr lang="en-GB" sz="1000" b="1" dirty="0">
                <a:solidFill>
                  <a:srgbClr val="000000"/>
                </a:solidFill>
              </a:rPr>
              <a:t>://code.google.com/p/chromiumembedded</a:t>
            </a:r>
            <a:r>
              <a:rPr lang="en-GB" sz="1000" b="1" dirty="0" smtClean="0">
                <a:solidFill>
                  <a:srgbClr val="000000"/>
                </a:solidFill>
              </a:rPr>
              <a:t>/</a:t>
            </a:r>
          </a:p>
          <a:p>
            <a:pPr marL="0" indent="0">
              <a:buNone/>
            </a:pPr>
            <a:endParaRPr lang="en-GB" sz="1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1000" b="1" dirty="0" smtClean="0">
                <a:solidFill>
                  <a:srgbClr val="000000"/>
                </a:solidFill>
              </a:rPr>
              <a:t>https</a:t>
            </a:r>
            <a:r>
              <a:rPr lang="en-GB" sz="1000" b="1" dirty="0">
                <a:solidFill>
                  <a:srgbClr val="000000"/>
                </a:solidFill>
              </a:rPr>
              <a:t>://github.com/cefsharp/CefSharp</a:t>
            </a:r>
          </a:p>
        </p:txBody>
      </p:sp>
    </p:spTree>
    <p:extLst>
      <p:ext uri="{BB962C8B-B14F-4D97-AF65-F5344CB8AC3E}">
        <p14:creationId xmlns:p14="http://schemas.microsoft.com/office/powerpoint/2010/main" val="3761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Design - Containers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Proposed Design – Access Html5 sites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5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Design – Local HTML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6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Local Resources</a:t>
            </a:r>
            <a:endParaRPr lang="en-GB" dirty="0"/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58107" y="256527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scheme://uri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8107" y="445529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scheme://uri</a:t>
            </a:r>
          </a:p>
        </p:txBody>
      </p:sp>
    </p:spTree>
    <p:extLst>
      <p:ext uri="{BB962C8B-B14F-4D97-AF65-F5344CB8AC3E}">
        <p14:creationId xmlns:p14="http://schemas.microsoft.com/office/powerpoint/2010/main" val="33889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Proposed Design – local example</a:t>
            </a:r>
            <a:endParaRPr lang="en-GB" dirty="0"/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>
            <a:off x="2555777" y="3735469"/>
            <a:ext cx="125520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color:red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;},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68144" y="2689175"/>
            <a:ext cx="17523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</a:rPr>
              <a:t>myscheme://</a:t>
            </a:r>
            <a:r>
              <a:rPr lang="en-GB" sz="1400" dirty="0">
                <a:solidFill>
                  <a:srgbClr val="000000"/>
                </a:solidFill>
              </a:rPr>
              <a:t>local.css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144" y="4455294"/>
            <a:ext cx="175233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myscheme://local.css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2780928"/>
            <a:ext cx="2088232" cy="1909081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000" dirty="0">
                <a:solidFill>
                  <a:srgbClr val="000000"/>
                </a:solidFill>
              </a:rPr>
              <a:t>&lt;html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r>
              <a:rPr lang="en-GB" sz="1000" dirty="0">
                <a:solidFill>
                  <a:srgbClr val="000000"/>
                </a:solidFill>
              </a:rPr>
              <a:t>&lt;head&gt;</a:t>
            </a:r>
            <a:br>
              <a:rPr lang="en-GB" sz="1000" dirty="0">
                <a:solidFill>
                  <a:srgbClr val="000000"/>
                </a:solidFill>
              </a:rPr>
            </a:br>
            <a:r>
              <a:rPr lang="en-GB" sz="1000" dirty="0">
                <a:solidFill>
                  <a:srgbClr val="000000"/>
                </a:solidFill>
              </a:rPr>
              <a:t>&lt;link </a:t>
            </a:r>
            <a:r>
              <a:rPr lang="en-GB" sz="1000" dirty="0" err="1">
                <a:solidFill>
                  <a:srgbClr val="000000"/>
                </a:solidFill>
              </a:rPr>
              <a:t>rel</a:t>
            </a:r>
            <a:r>
              <a:rPr lang="en-GB" sz="1000" dirty="0">
                <a:solidFill>
                  <a:srgbClr val="000000"/>
                </a:solidFill>
              </a:rPr>
              <a:t>=“</a:t>
            </a:r>
            <a:r>
              <a:rPr lang="en-GB" sz="1000" dirty="0" err="1">
                <a:solidFill>
                  <a:srgbClr val="000000"/>
                </a:solidFill>
              </a:rPr>
              <a:t>stylesheet</a:t>
            </a:r>
            <a:r>
              <a:rPr lang="en-GB" sz="1000" dirty="0">
                <a:solidFill>
                  <a:srgbClr val="000000"/>
                </a:solidFill>
              </a:rPr>
              <a:t>” type=“text/</a:t>
            </a:r>
            <a:r>
              <a:rPr lang="en-GB" sz="1000" dirty="0" err="1">
                <a:solidFill>
                  <a:srgbClr val="000000"/>
                </a:solidFill>
              </a:rPr>
              <a:t>css</a:t>
            </a:r>
            <a:r>
              <a:rPr lang="en-GB" sz="1000" dirty="0">
                <a:solidFill>
                  <a:srgbClr val="000000"/>
                </a:solidFill>
              </a:rPr>
              <a:t>” </a:t>
            </a:r>
            <a:endParaRPr lang="en-GB" sz="10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GB" sz="1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GB" sz="1000" b="1" dirty="0" err="1" smtClean="0">
                <a:solidFill>
                  <a:srgbClr val="000000"/>
                </a:solidFill>
              </a:rPr>
              <a:t>href</a:t>
            </a:r>
            <a:r>
              <a:rPr lang="en-GB" sz="1000" b="1" dirty="0" smtClean="0">
                <a:solidFill>
                  <a:srgbClr val="000000"/>
                </a:solidFill>
              </a:rPr>
              <a:t>=“</a:t>
            </a:r>
            <a:r>
              <a:rPr lang="en-GB" sz="1000" b="1" dirty="0" err="1" smtClean="0">
                <a:solidFill>
                  <a:srgbClr val="000000"/>
                </a:solidFill>
              </a:rPr>
              <a:t>myscheme</a:t>
            </a:r>
            <a:r>
              <a:rPr lang="en-GB" sz="1000" b="1" dirty="0" smtClean="0">
                <a:solidFill>
                  <a:srgbClr val="000000"/>
                </a:solidFill>
              </a:rPr>
              <a:t>://local.css”</a:t>
            </a:r>
          </a:p>
          <a:p>
            <a:pPr algn="ctr">
              <a:defRPr/>
            </a:pPr>
            <a:endParaRPr lang="en-GB" sz="10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r>
              <a:rPr lang="en-GB" sz="1000" dirty="0">
                <a:solidFill>
                  <a:srgbClr val="000000"/>
                </a:solidFill>
              </a:rPr>
              <a:t/>
            </a:r>
            <a:br>
              <a:rPr lang="en-GB" sz="1000" dirty="0">
                <a:solidFill>
                  <a:srgbClr val="000000"/>
                </a:solidFill>
              </a:rPr>
            </a:br>
            <a:r>
              <a:rPr lang="en-GB" sz="1000" dirty="0">
                <a:solidFill>
                  <a:srgbClr val="000000"/>
                </a:solidFill>
              </a:rPr>
              <a:t>&lt;/head</a:t>
            </a:r>
            <a:r>
              <a:rPr lang="en-GB" sz="1000" dirty="0" smtClean="0">
                <a:solidFill>
                  <a:srgbClr val="000000"/>
                </a:solidFill>
              </a:rPr>
              <a:t>&gt;&lt;</a:t>
            </a:r>
            <a:r>
              <a:rPr lang="en-GB" sz="1000" dirty="0">
                <a:solidFill>
                  <a:srgbClr val="000000"/>
                </a:solidFill>
              </a:rPr>
              <a:t>body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&lt;</a:t>
            </a:r>
            <a:r>
              <a:rPr lang="en-GB" sz="1000" dirty="0">
                <a:solidFill>
                  <a:srgbClr val="000000"/>
                </a:solidFill>
              </a:rPr>
              <a:t>h1&gt;GO!&lt;/h1</a:t>
            </a:r>
            <a:r>
              <a:rPr lang="en-GB" sz="1000" dirty="0" smtClean="0">
                <a:solidFill>
                  <a:srgbClr val="000000"/>
                </a:solidFill>
              </a:rPr>
              <a:t>&gt;</a:t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/>
            </a:r>
            <a:br>
              <a:rPr lang="en-GB" sz="1000" dirty="0" smtClean="0">
                <a:solidFill>
                  <a:srgbClr val="000000"/>
                </a:solidFill>
              </a:rPr>
            </a:br>
            <a:r>
              <a:rPr lang="en-GB" sz="1000" dirty="0" smtClean="0">
                <a:solidFill>
                  <a:srgbClr val="000000"/>
                </a:solidFill>
              </a:rPr>
              <a:t>&lt;/</a:t>
            </a:r>
            <a:r>
              <a:rPr lang="en-GB" sz="1000" dirty="0">
                <a:solidFill>
                  <a:srgbClr val="000000"/>
                </a:solidFill>
              </a:rPr>
              <a:t>body&gt;&lt;/</a:t>
            </a:r>
            <a:r>
              <a:rPr lang="en-GB" sz="1000" dirty="0" smtClean="0">
                <a:solidFill>
                  <a:srgbClr val="000000"/>
                </a:solidFill>
              </a:rPr>
              <a:t>html&gt;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21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Proposed Design – Common UI Assets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645" y="3065102"/>
            <a:ext cx="7807850" cy="1189868"/>
          </a:xfrm>
          <a:prstGeom prst="rect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19" y="2765193"/>
            <a:ext cx="1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Common Assets</a:t>
            </a:r>
            <a:endParaRPr lang="en-GB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53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46683" y="4005064"/>
            <a:ext cx="519838" cy="519838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267744" y="4005064"/>
            <a:ext cx="2808312" cy="5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ian.pender@huddle.com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ian_pender@hotmail.com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0" y="4797152"/>
            <a:ext cx="518971" cy="518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267744" y="4797152"/>
            <a:ext cx="2808312" cy="5184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1"/>
                </a:solidFill>
              </a:rPr>
              <a:t>huddle</a:t>
            </a:r>
          </a:p>
          <a:p>
            <a:r>
              <a:rPr lang="en-GB" sz="1400" dirty="0" err="1" smtClean="0">
                <a:solidFill>
                  <a:schemeClr val="tx1"/>
                </a:solidFill>
              </a:rPr>
              <a:t>ian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pender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67744" y="5561352"/>
            <a:ext cx="1711085" cy="29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400" dirty="0" err="1" smtClean="0">
                <a:solidFill>
                  <a:schemeClr val="bg1">
                    <a:lumMod val="50000"/>
                  </a:schemeClr>
                </a:solidFill>
              </a:rPr>
              <a:t>penderi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2" y="5561351"/>
            <a:ext cx="297600" cy="29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02" y="1624747"/>
            <a:ext cx="1173201" cy="1300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5" y="1624747"/>
            <a:ext cx="38884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Ian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Pender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GB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is an 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Architect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Huddle’s </a:t>
            </a:r>
            <a:r>
              <a:rPr lang="en-GB" sz="1100" b="1" dirty="0" smtClean="0">
                <a:solidFill>
                  <a:schemeClr val="bg1">
                    <a:lumMod val="50000"/>
                  </a:schemeClr>
                </a:solidFill>
              </a:rPr>
              <a:t>Desktop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Applications and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Push Messaging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Infrastructure. He’s been at Huddle for 2 ½ years.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Before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joining Huddle Ian was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an IT consultant designing and developing software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solutions and architectures with over 15 years of commercial experience in insurance, investment banking, retail banking, engineering, government and telecoms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industries.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28800"/>
            <a:ext cx="2403775" cy="46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908703" y="3933056"/>
            <a:ext cx="2849467" cy="1760633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MyApp.OSX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915815" y="1340769"/>
            <a:ext cx="2849467" cy="1651748"/>
          </a:xfrm>
          <a:prstGeom prst="rect">
            <a:avLst/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/>
              <a:t>MyApp.Win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915816" y="1700808"/>
            <a:ext cx="2849467" cy="1291709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15815" y="4300494"/>
            <a:ext cx="2849467" cy="139319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WebKit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Proposed Design – Idealised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28645" y="3065102"/>
            <a:ext cx="7807850" cy="1189868"/>
          </a:xfrm>
          <a:prstGeom prst="rect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endCxn id="24" idx="2"/>
          </p:cNvCxnSpPr>
          <p:nvPr/>
        </p:nvCxnSpPr>
        <p:spPr>
          <a:xfrm>
            <a:off x="1115615" y="5535784"/>
            <a:ext cx="5839069" cy="294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/>
          <p:cNvCxnSpPr>
            <a:endCxn id="23" idx="2"/>
          </p:cNvCxnSpPr>
          <p:nvPr/>
        </p:nvCxnSpPr>
        <p:spPr>
          <a:xfrm>
            <a:off x="1115615" y="2136959"/>
            <a:ext cx="5839069" cy="12085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331639" y="3405563"/>
            <a:ext cx="839036" cy="59480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07" y="3398290"/>
            <a:ext cx="923277" cy="59480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</a:t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7111" y="2247733"/>
            <a:ext cx="1736347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SchemeHandler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ISchemeHandler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871" y="4810960"/>
            <a:ext cx="1740023" cy="56466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ProtocolHandler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NSUrlProtocol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681297" y="2530064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endCxn id="8" idx="3"/>
          </p:cNvCxnSpPr>
          <p:nvPr/>
        </p:nvCxnSpPr>
        <p:spPr>
          <a:xfrm flipH="1" flipV="1">
            <a:off x="2170675" y="3702965"/>
            <a:ext cx="507268" cy="5764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H="1">
            <a:off x="995284" y="3746485"/>
            <a:ext cx="120331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677943" y="2530065"/>
            <a:ext cx="75916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2677943" y="5093292"/>
            <a:ext cx="741928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268305" y="315176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7183" y="3528007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string, “text/</a:t>
            </a:r>
            <a:r>
              <a:rPr kumimoji="0" lang="en-GB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061" y="3896688"/>
            <a:ext cx="2678426" cy="315026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 &lt;&lt; byte[], “image/jpg”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095" y="3104439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string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5" y="2150281"/>
            <a:ext cx="0" cy="338550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95581" y="432834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Uri</a:t>
            </a:r>
          </a:p>
        </p:txBody>
      </p:sp>
      <p:sp>
        <p:nvSpPr>
          <p:cNvPr id="23" name="Cloud 22"/>
          <p:cNvSpPr/>
          <p:nvPr/>
        </p:nvSpPr>
        <p:spPr>
          <a:xfrm>
            <a:off x="6948263" y="1626091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4" name="Cloud 23"/>
          <p:cNvSpPr/>
          <p:nvPr/>
        </p:nvSpPr>
        <p:spPr>
          <a:xfrm>
            <a:off x="6948263" y="5042325"/>
            <a:ext cx="2070160" cy="104590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19" y="2765193"/>
            <a:ext cx="1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Common Assets</a:t>
            </a:r>
            <a:endParaRPr lang="en-GB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940151" y="2545413"/>
            <a:ext cx="0" cy="256322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5940151" y="3309280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>
            <a:off x="5148063" y="2545413"/>
            <a:ext cx="781742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5148063" y="5108640"/>
            <a:ext cx="772863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5949030" y="3710296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5957907" y="4044037"/>
            <a:ext cx="328154" cy="654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352850" y="3235618"/>
            <a:ext cx="1722612" cy="193382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61556" y="3483474"/>
            <a:ext cx="1722612" cy="16155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46936" y="3699498"/>
            <a:ext cx="1722612" cy="161550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Model Provider</a:t>
            </a:r>
          </a:p>
        </p:txBody>
      </p:sp>
    </p:spTree>
    <p:extLst>
      <p:ext uri="{BB962C8B-B14F-4D97-AF65-F5344CB8AC3E}">
        <p14:creationId xmlns:p14="http://schemas.microsoft.com/office/powerpoint/2010/main" val="27115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02134"/>
          </a:xfrm>
        </p:spPr>
        <p:txBody>
          <a:bodyPr>
            <a:normAutofit/>
          </a:bodyPr>
          <a:lstStyle/>
          <a:p>
            <a:r>
              <a:rPr lang="en-GB" dirty="0" smtClean="0"/>
              <a:t>CODE TIME</a:t>
            </a:r>
            <a:endParaRPr lang="en-GB" dirty="0"/>
          </a:p>
        </p:txBody>
      </p:sp>
      <p:sp>
        <p:nvSpPr>
          <p:cNvPr id="7" name="AutoShape 2" descr="https://git.niniansolutions.com/Huddle/huddle-desktop/blob/master/wiki/Desktop-Uber-diagram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2" descr="data:image/jpeg;base64,/9j/4AAQSkZJRgABAQAAAQABAAD/2wCEAAkGBxQTEhUUExQWFhUXGSIbFxgYGBgcHxgcGx0ZHx8fGhwcHCggGxwnGx4aITEhJSkrLi4uHB8zODMtNyotLisBCgoKDg0OGxAQGywkHyQsLywsLCwsLCwsLCwsLCwsLCwsLCwsLCwsLCwsLCwsLCwsLCwsLCwsLCwsLCwsLCwsLP/AABEIALcBFAMBIgACEQEDEQH/xAAbAAACAgMBAAAAAAAAAAAAAAAFBgMEAAIHAf/EAEcQAAIBAgQEBAMGAgYIBgMBAAECEQMhAAQSMQUiQVEGE2FxMoGRFCNCUqGxwfAHM2Jy0eEkc4KSorLC8RVDk7PD0iVTgxb/xAAZAQADAQEBAAAAAAAAAAAAAAABAgMABAX/xAAnEQACAgICAgEEAgMAAAAAAAAAAQIRAyESMSJBBBMyUWEjcTOBof/aAAwDAQACEQMRAD8AGZ6tTp00VnCh7hb7MTp5mP5Y94OKmRyWhGKnc222/NEDfuZPrjfj9I+blZY6GWxB0sUYCzKOU6QdJgXAHWcAOLcSeEalVaBTUVNLAgNtYbD1AAv9TwrHapez0FNdsPVKLWBNvxMY7/T0+eJ6FCXuogTG+w2GFWhxNiPvHJEGFZRDarLOkbyBuO9xgzw3jr1KujUrAqxY6WBneL7m87HAlgkl2MsybOm+G/B1MKtbNaiXuqqSNxYHTzausAj1mMWOJ1M6oYrR1jSwiWmNP5XQEyRNpiethghU4modVXMEnyyNRFEIrHTpk6VHQjfqB1wEzHFeIrqaKOgOZYh+QhbgiTtfaRAw0+FJIhDm3b/6Ccx4izlGVemVLKFMxNlYTt679YwuIympBWzx1jfbbs1vacXf6QfEVUMhqaHX4VKgqsxqgAgmRIHe21sJ6eJmH4Fsfzj3/LbEY4ZNaOlZYr+xo4ikU9SACBzHfTF5v6Aj6Yg4NqVEFW7EwbdQYNwIje/qMD8h4lq1XSnCAM0HVJsASbCCdojqSMFBQ+8omSPNLEnmHLK6bDbcyOwXAcXGPGRk1J2ixSdXa6hoJS5n8UEEbRIkT6HHmYanllBp0lDNIUKIBgSZja3WP0xJwcB6y6TCvUQiGBJ1eWDMGQQxIg3xBxnLVay6dMhWcKAjXhSpkvKmCVMj3xox8qb0LKek12wjzvltRUqXqDSFjUF8ym1zBvE/UYmakhqOq0nWr5RGt6jGUBQRLG26kW2xpxLN5dadGnXFflcuWphIiYjnEO50sYEwL9Ri9w6mjnzqdMU6dSGpsYDeXCsUcaidWsHpEAYeUKxNic19TZVzrN9lrMp5hTV9GrTrUTrWe+glvdRhB8PV5Z/NZipUFm5iVGtAbrdQQSNwPhGHPxHQaqtGjT1aalVAzKpOlIbmJiFWSDeOnbFnhnBaaZZi2gU6tMNUq1q1yQ5hAAoBBUSOWxJvtinxdYyedrmJmXQJmC1Sa1FYOqAdSAgySGl4WCyne8jD3m82pelTUyTVIJAMMVAY3iN9VptbCxxbwdXpqtSiDqSDVp06hZySy86ALpVypUEAsO3UFl4Vw5aYpqlPSqDUoPxKzrDaotqiQYgYT5ajSbK/Gb9EHGuCVcwDoVHWmSXpsxWQVjUCAeZbke5wucCyzpnaRSmEWmzipoJUN93VKHSWLdbEyRPzx03gKz9o9VP7NjnVBdXFqY8srpQqp5iHJy7szkk2jWBsem2KfGf8aJfI+9lXxLlmFGg51amdSKrH+rUU1hRaRzRzbbDBrLcGqE0KSZgikKRdlWmoZmqaeV+mk7xGytvuIFpF8y1Ic6jLqpV5YDUQIAubkryqJNh6GepxN1YCmr0SVOoIRBZQsCWDEqVBIIi2r4YjF9kVSLz8JSll6iLq0jzWI1GGYeVBbYMQDGwG9rnFnhlMaVPXTE7wCASPYkD6Yt8SWKWY9BX/AEFLFXgtQFANyFQmOkgwJ2mLxvBB6jHBmbaZ04ixUYKJZgo7sQo+pwKq+IspSBmujQTZJfqfyg4ocZoKaryAb7x6DArMZURbCY8cWtlJyaeh2z4mnPeD9ROKlDhZr0IWDpuVOzAlgRixm2+7piN1n2CrPa87Y34bUVcpWLNpGg3mOrYbAqmJk3A474jQfaamgFEVo8uTFM7FU1E2mdrAe2GbwvwFMxTdz9mRS2kCpWqhxAEmYI6298Yng77TUquMwqKedfMp1NR1T+HcAwY3NwIm2HDw5wOrlV0BpEyGXM16QaVUXpBCqmxkmZgY9Fyj7OTi/RdyGSqU8o6TlyquCPKqlxoPK0lhZ7/DsI3wk+JK9erXGXoov2lkQMyNEKsOEVnC8pEMTA1co236gNLU2R2qHUFuSHjSwPoYt67/ACwKqcCU5xsyHp3i7UvvbKq3qCpBFvy7RgJp7QKfTEHj+QrLSUEgiCmiZJCqhPNAmQ4BEbjE3Acw2Zy4qEzWpHRU7uqxpf1YKQG6mx6HDznuC+YiAeQzKTIY1lEEC4KCZkXBkbbYH8M8KtR16KVBJJ5kzGYO4I1EVEN43WYwqpLYZW2Hsu0oD6v+lWoMeYlytKmEAaoNQLTpDsOao7C8C8MLYzEnVjr+hQ8SKUVTYOlFZkA6WG4MncH9usYFMg+9vR5WzYE0MsYFGmhQHlN1Yk33kTODvjOsiVFVtPOEWN4XVzE9gFm57YKpkUM/dUr6ifu99Yhp5blgAD3i+Jxk49o6HUkkKI4chq6WSgwNSgn9RR2bLs7C3drjaB3G2cByo8xWUU115em8rTUGahqyQymYimLbX6YZOJZZadN6q0kLUytXlpnU3k9ByfF5epB2mLDFDw/XpVh9opUwtMnyqfKFOimCTYCPjL2noMac7xtmivJKy4/Dg40kBgSIBB3uB+L1xfrZWtTRuZdLGXAHow+nMdsV6/FadIgmJU8w1JKwJuuqSOhi4BnFrMcbpupCvTuN/MQ++xxxrklezo03TAHEMqBSeVVhpJCsCRIUkEDcbdIwnvlaasrCmB95TVuZrq9Fap/rJAv13geuOg1QHWxBGxMyL9JE/wAnFI8EpflUXB+JhcIaY6/k5f8AO+KYM/DuwZcXLoUUZCpKKpnUVI7+S1QX03APLcbfLEvhzMVPPp0qzJFMKwg/CGAMsSOwBM98HKfBaGmEFMrJmKpIkqUNw8zpJGJaHCUWqGUgkxqAKtIAgDvsALnHRLPBppkVjknZS/o9SSjdPtHUXYFqZ+G+xB959cFGbRUcByx538s6xZyukSw0gHm622E4BZri1XKFaqlG01WYl1qOoUMn4laV5tIAgAyeouVp5pTDjRUn4qi2TUQhkXJVWeYMfiGDKD4yl+RFJcooMcSySvlqWq+hq7KCqsuoU3EkEdixk2lRitwzP1qtMrJCAA0lNJEhSWCiFQRCDufi9MFqyA5amAebVXCqAGZiyOANMG25J9MBeH8DahR5lC60TUoRlIa5IMsbc2mLQQbYV/4QreUYuDUQBWHRaMDpEKR+2FfxRk1r0UpirpVUNRT5moMTVqT8TS9hAg7wOmGbgbqoZCPjp6R2FjuZ2gYpmmMzVq0UrIhp0ShdtMebUNXTpGq5VWk9tS2M2b40vAT5EXyAfhbidaqKCsZojKlZLK2t1q0BO8wFJUEi+5+IYLLmH8xQCoXUARFyPfV/DF3IeGxQKv5lNhToiii0yIAikGZgROs+Uhmfzdb4FZXMTWKxBV49wZg+1sR+Vudot8bUdjJ4cIiubfB/A4UPC3A1bO+frLUw/KALv5ihWPwgKg5jG/thgyJZZImAJYAxqAXbAuj/AEhURUSmKRUm0s2kAgkAGFsTuDtcDFfjT8CeaFy7KvCuAnX5rI41U6fwtmA2sG7ErEDTaxj0tOPTwHMNmFJRxSCMramdgVLVIW5LCF0Gfe8zLLwrxgKsxRKwVH9aY5tX6jSbYN5DPPWUnyogwYqsf3UTiryxur2TeOVXWgAck1VKy3XU1RTKsY1hADeJ2mN4I2xW4dwRsrSVTU8yAAfuyt4uZLkmY6jri1mONU01EszHcw6WA3ualhirluLU67stPUYEktUDjoIAFVoPyGOaUuUXRaMHF7F3io+9f3/gMD6owS4sPvX9/wCAwI4jm6dJdVRgo2Ezf2AknAxqx59Dfm/hpf3D/wAgwPTLs1OnG6kn6EnBHMXFI90Mf+njfgYmmPn++F9gvRSzviLLU6oD0W1rsSqEgXG+okd/Y9MeZbxzlW2LCDBik7Qb2kQJsdj0wA4wB9saYPOw9hCW9Rc/riWsFFUtYT5UWgWpVVgR6AW98dWkiaVyodOH8cUgVFYlGkAinUFhHTVvqn9IxPmfE4X4QzehpsP8TgF4aT/RaX923zM/vi3Xtjkl8mcJOKOmPx4Simxgo8U1jV5ZYD4iB8PuCk37Yr5l1qCFUD3UA/tghwPi9FKOlrETNviwNpuC7ECJMx2vjZM0+K8rvsTHii5NONV0QUclpnbedv8APGYJKMZiXKQaRyfxTk3qHL1qleowcr5jN0V+aLEAqJbliwBveMVKeWfMU2WmFFSoIQBY1sTZQ2uxYyNR2xY4rnjVfL0U5V0g92LIoWygGRzGwm36FMoVoZjLEFKyK91qlVVS6vDa1UxzSY6QB7elFS9kfGnQtIa9BzSqoEemG1JqLQdOoIxLwxIYXnrgz/R5lWpkiQaZUEAb02hjBuTcMTfqPnjfx1TU55kFNEZ0sq6Tr1ayWOpRBKb+2+M8OF6dZuQsSYUJH3hVG0DW0BeUEkCZ0t2htk3FpexYUmmTeKuF1GzClWIWrTfSQNnoIzaDeOcMBJGxI6Yp+BeBnMVcxTZxSakpYgSy6lYqQhWoIHsTaMO4CtUyysMs9QGqBTqPINRloleXSSQERiJHUYh4PwB+HvVzVepl1RqTLUIIpqCx1BvhA1TC9z+mDCuEULKT5N30VElckSJnSzTc3v7n+OEU5yrAUVKzaSBPMdXMR6wLzvsBvaH2jFTIKVMipTYrNpB1R7WwkZ3LlKYUgRqKkrVB06wCQ1rGVKx6HHLg1KS/Z1T8kmytkeH18qDUGry8yhZPLNxpZSdSKZVgRov0LDewPeFc07Owc1DBGkuGkDm2B6f5Y88Y5halDJqRR1LTVtMCmdgIDMwEXmOrKewx74NpKXbTaWH4lbcdYNjEfXFc9ODZPFphbhQ1/wBZTVWrHy9AuDJkySxHMDJvACjE2Wql1q0iiCkbgBAAwDBF/EQZTSdhMCR3WOH5MZmo9Nlq6RV0+UtRtKGQOl9UHUSexFhj3h/iNcsTSqI5C6qesBQeWoQLWLCFG5BBkbDAlBpNJ7BabTfQa/8AEmqVQaTBBRZm1h4NT40g2+7kFoB+IKTPTFqktWugqNWYuum7ENqBUqykxIBPNIJggbb4hy/B1CpUp1EbLM58qmikMG06dLHWNQmLESdTWOonBZGUJUa6qBqJY2ABJJ+IgRcn3ONk8I+JoeT2T8L5cs7VCeWgCzNc2TmJjr1t1woeEKhqVHJAV1ZqslCQSbFQQ4KhQVW8zG5xc8XcS+5pUBKrmSNTGVARNLQbSJJQ3FgDIwM8NedVzCVtQ0IGEISIc3KDQIu0TtPLBONjh4W/ZpvzHTgVEUmBApsACo7803F4HX3nARqoTiVJWMeYhCXsSr1CR6mCuCnDG1GmS7kzcFnOqPMuwJ3K+WZ2uI3xs9NPNQvEiqNExZ7xpPffboDiUlwlVeikJOS7CnDklan9z/oOOM5phQzWqshqIrHkLETI7wSACQYi8RjtvBV5av8Ac/6DhK4nwKnWUlvMJ5ryeg+YxXA+MSeTctAvw/mnpM/mu0VPJupLhQTV5i2iFlW/FB3scOOc4tWy5NOm7NqIUkwTbQx2EA6PMPScKWS4WKdTyKg16AWWqCdYNJmYAJMM2nzGUEX0we+GRMs5NfWTVPmsFYlC0LCgmIhgJXrPXDZIb5Gjk1XoB5lj5bq+sVGpsNPlsYLUypItHxtO95xW/o+EZuutz9zI1Lp/8xOknvgrxGsA5aWA5ZHKLKAT+KAdQ+WKHgmm322q/NpNJgJ09alIiIY9AfpgL7WjNbL3Fh96/v8AwGFbxby0C4YAwU0soYOKgMxIsyxqBnocNfGB98/W/wDAYQfEucNeoKFIagpuRcFtibfhWSJ2ucL8dPlZsj1R1RhyUP8AV/8AxDE3h0fd/I/viJ7LQ9Kf/wAeJvDRlPkf3wq3MD1ATPFRr0sy1RIKCoxQaQ7KyimX5TAg/dwRNxiHNVs3TqLKIxYwr09iQoEGWBW2ncAE9ZxP4+zLJWpaTGrMVQYMSIo/pOLHGKro9AggTUKnmWSrUmBtOr/Drtjq3SJ6uw54dtlqYvyyIIgiDEEH0/npiHxPxUZeg9Q3gQo/MxsB/E+gxV4LxP7qgrks1Sebf8QA977/AFwiePONefmPLU/d0ZURszn4iO4/D8j3xyQwOeXfR1PKo49FrKeLcyYHnH/dX/646Z4czRfL0qlRpJp6mJju1/oMcOyVW4GOmUuOvlclQqADSKZkwTDa+VbbE89zaQMWzYU6SROGV1ZE/wDSPDN5jeVeUVaHmynQ6/OAJmRYRbGYE8WYZqoatDyjT2UMHDLckhtKkEyd52I22x5iqwx/BDm/yLlX7VKzrY0+TSFBtblIA51MCQZm2+Hjh3EctWyKl66Cu3JpdiGFQAnuAqzswgCQPTEGSzTFEdhZSCshY0RG4En8wmbi2Emtw5KJqJVDqRPlNAKtYwp3gmx9j0w68uxncOifh3EHq1QztzqsB2liqlSAAWPSYE7SO2CFbiP2OrTNCoHUquvTLKbzBiAzxc6TaYnfEeSC2rKNbagFTuwVelyZn6jB2tpOXr1c3rFSnUXylZvNaGSPLCGpYlxqNxpCnSFEDDNWJ+xq4HkKP2pc43meeGggIjU+SkdJWoaZZQeaSHG4nB3M5ClmMhUpZip5fmKatQqUkbuIJDLAUb32JkHCz4T8UItCGKhtZsCH+7amAAIAlgQAQQpAIsZk+ZziSVMu1FCzGpUAqAKVIpmFIJjTGnSszuRhYx9fgWXdmcMT/Q8qi8rKn3YeCC4BhXggEHrEYVuM8SzApaay5ajS1htFOmgDNzBnlDz2JNpsQMX85xHSAQWPlmU6rGokK/vPxb7j2HPxhlCim4FZpfSUUgVFqEAEMsNqSCWm0dJOFWNwK81JfpGuc4tSqJL0w1SiQnMTpjSoDRe+vUbjaMSeG8wEziksqhCC3lkoN1kVA3xgJNgCZjtil9qfMZgV1pOGUBqookH75DIbSyuCZVWIAIMicGeNeInqJ5jAKVQhWbqDCjlCkN95eIjcWBIOkgJ2DcpWzHD2FYKlWlVqWJDgJVUmQYIgw2xkMP7uKHFGapRasVAZW1Wi5Y80j0JN8NfE/FGXr5MrWfWKtNyyhXUrUBXy9DFdMhyd7aV+qHRpVEXSyNB9YBsf43jBS9vsLdaD/gXij+cELEiqQwG4D0ipmBYHy1a8dAOgGGjj+fprls4pP3RRaVESJaodQ1GDaQNcARA+WF7+jzgdYZyUlkSmzsyoSAYdVUg7ktPWYGCPGOEBatGpWkURmRTILEldcmkQ1hAIax79gSNJWxY9MvUOLZApllzVUl6dIAnSzLqejoIqP+ET1vtuN8T+Ggcsjvp0U0qeZpLosBFTURB0ksEBBG+rATxOho1sq76dXlvUVh1VQAqEgSxnqQfigdsQcB8UJVptk6tImnVqC1NikMGLAhgshdR6RHYDYKKUdBbd0PXAeIytOg6Gk1MeXDOh1kLTaRpF20xYmd94wrvm6lXjFNE1NTo1IfllVJkM3p0XV6dpwX4D4uSvmaND7FSDMwAq+ZqddG7TouQR3wn+B+If/kTOr752A0xHxF+YkSVsdrnC8NuX6DdaZ2DgK8tb+5/0YUcsktd6pD+ZMu/LpbLKBvtpqNY9vSzh4ePLX/uf9OFLK8P1OqK7g1C4pk1Km7EDvAhwLC0aMJiXgmab82Q50aUWoazrDBtReykaSrBmsGlrC4NwQROIeHsSC8AlvMv+ZvLvptfU0SskiN+yrxnxSj16a01fRTqEEsbkloGhbgQBbqSbgRgvw/xLTasaI+8plxFVhBOopchjyheYHvYwNsV4sXXEOcY4sgWpTpMNRqASI/GzEwCRqch1+okTiDwtlfIzVWkwOvSxm3NzUSZA5QQWAtgR444SpY1sq1FhZnpoSzFgiJCKoIPKPlz9GxP4EzevN6FpqiLl3gKQQW8zLzJHUbR0wHDxY3JFzxJlGqfaArMsASyxOy2EkRNxInC7kuGpSWFEWuepjuf4bYl8T+Jg32gZZyBKy+gcwBVYUk2Ezzx2A3nEWRzTKy0ap1M41K19tMxsJvMNP74ksc1EZyTY/VRy0f7p/wDbOJfCw+7+R/fEdcQKPov/AMZxL4W/qx7H98TgvM0/tE3xRw9qmeqBX0gnYu6jUXKgwgPSL+3tilWoVoVWzFUiNRQVKkBQdItqE+5HQ98HuLJ/ptQ2H3gkkxbzaUk9hcn5HtihTpsDMA/doBciC/mTMbFdzG0Xx1bI6KXiTOGlQpVKMFtFRZ6rJVWYTfUCVg45tTN8P3jnMCFctJfzlAUiOeszSZggBAnQTK4QFe+KwVIWTtl6hjq/hSirZSmjgPTamZUiQRraQZxyOk98df8ABpnK0P8AVn/3GxLNdaKRo5f4gypy+ZrUVZlVHIUam+E8y9bjSRfGY6/xDhOXrMGrUKdRgIDMDIAmBb3OPcFZtC8Rc4DnZoIDBAUAggTLCLfp/Jwq+MuICs5VLjXvsATG/rEfr3xJwjLVFoVDTs2kFpJ+Sybb33t7TAv7dTUt5uXU1QYAIIURvqUGDfp16zh0hpSbqwhlxToBdNR4lDWACsAoZS5UFZEXI3mIxv4o4kKeYR8m5ZQHAIJIKMY0kwCw0zv+4OAXEM8HUGIqsefQCNX5ZGwI2EYvcGyBeroqlqXlLstMNJkCGKssAloLkn4uuD1tit34of8AwF9jq5c6Vr6oCugqCBpBgWXmETH7TjTi+dWm1NVLLRQ6qdN2kg0zAY6mUDnBj2OA/hSt9izfmAo1KtIZWFoN13uGDW9ZxV8SVy9dyzBmHKdIMLpJsNW95M9SSeuIwg3Pleik5JRqtl2giFagNRYcAXqU1jTJFhXg37jpjQcG8ynUWmDUJXSHaogg6tR0ENpIjSCCd+uBGVy5diqm4EgEEyZAiwPUgX746f4T4Ov2bUUV9TckgTpXUNXxA8zliIm0Y6Gk+yKdCN4byNTJiq2YytZhpJpsieYNUcoOnUgOoAyTt16FWoLULI7DzB8JQtMC4IIDAx1tFzjrfiTiSZUVvKBDooGotqU1HBCqAw6HnJB/Awg457ncnUp5KnUAJaq/mF5lkpwUQdZ1tqYnsEwGktoNthE1KdWklIMiqp1AMWpsCCTZitRSNjzODIXtjzOURVRgzuW8xHBmnUUBFZSIQs0EGRtB6HAagpKgneL42j0n3xklRm2dP/o8z65XLkNUXmckCQoIAVZ3vzhx3/irf0kcZWpTXKUxLofPrOIhdHmAAQfjOssf7yxvafw1RqVKS0ggGotoqH8AO5gGZBVzpMTq98KXGOKouY1UabVqNBlaprDBKjhviYKOVCwEBt8Ik+RtcbKHiHMZvWozVRmfy0bS26qwLIGEDS0HUR/avfbzw2WXzCoGoJKknaZBI9bjG3F82+frVMyVFIMRqiWBYKFhepJABjp+83D+HFvuwT5zgaiBK0qYIJLbX0idI7e8O6Ah18C8B01Mnmndw9Qao0HSQAYCuyQWYXOk7k9N1x84+SznmnyzU1mymUgSssJ1KTMgBhaQcO+d8TU8pkKarUUVqOXFOkuky7eWq6hExBGok22v35NnOIrVRBoiovxERDesd5ufbCrfXQ3XZ2Tw/wAbrqG1PRbVAqQoCqI0wCKsq2ogDV0nsQIKVO7BnZj5xFqzmEZC6xpYR+Az1vewgN4JreYia2ZhUBFTSdUBXKgeWVM9CWA3Iv0wRqUAc5mTz6S1LSQXQsDSoz0B+EkdCL9do3WkWlC0mKHFODLUrGoCQ7xUIFVd2mYBCn4gev0xT4vXVgiUUqVaik+ZUKgsbnSE0Ta7Em9yIPfTxNxRKppotwqqajfmqAEEDpA1H3JPzreGeIOpqKjukrYoxUDTYaoItDW9Y3mMVSfZNyT0GK/FKlJUoQVNy3SSf2gQMMfDi3lV2WnNfyXorWVW2bSQHYWmYgsQdh3xBlM7UKMtYh6QLBfPCuFbSG5SUDBw0GdV5PLEYo8IzbMi5hTDuRqILKQFF40kWJG5nra+BYXH0V8rwmkF+5etbSXVgoqU9LXO2mpSESRAKxNxJEPGalSvWWr5gpLSscw0qmpTq+6UAljbYC5N4icQjirtmAaZC3sQACJkb/UX7kHEfisNTrJVnlAAVRZU0iNCD8II2+e+Ge9irSo6rXmKMxJFyNp8s3Hp2xN4T/q49D++KymaeXYdUB+tKcCqXimnk6YDIajFGfSrIIVSNyxt16dDvjjiv5CktwAf9IuWTz6hOoEsTII20uANtpUW9TivwvhKLXzCsodKahELgEkioSWOwkgETilxfxGufcFaNRXaQFkOCYc6QeUdZ+W2JW40yiuWosgqEkuwYhBJtNoktElbHHYrOedVr9A3jyitTytNSDoRjU0Acs6TuYE2axP0tO+TymSoUqhCHOOig1HclaNLUYCqEYPVa4nYdtsWsulPMUvs9OtRpF4NSZAtsgIBsW6gWgd8DeIcHr5ZGp0iWpVYkQvMdoJjkImJFj3tg9aH41sm4pwYBKeZdVSjWI0Gnp5SQYGggMVhZBBMgi+Gnw1xMUlpU7PTP3dNkDFtTMCARJkSTsBHr1zIcfC8MqO4mvlXCorj4GJKKRaDy6xM2g9AMA8vkqv2etnr1cxVptohb0lZxTZlA3bSW2Fht1wn3djSUY9DDneOVXdjl61KnTBK8yKxYqSC0moLEi1tgMZjl+RzgVY1uPRVUj6lhjMPwRHkOHHfFlN20UgQpEuzbE6VMC1+o+dsLdPLLVZnapAMlVnnnpqkfD1mTht47wVXyXmiB5VIMrfiCmIRjseUgR0O0YDZXNqmRdGA1irrVokquhLK0GOZYidie+BGq0Uk3ewRlcswzijLLUJSCIh2lRzGIg802wbHGAmqBpZqh1s0gyxk/dyIiCYJ+mLnhzLmlqoatNeQ1YAwWB06VDdAFLdRzETuML/i3JGlmJn4/vBcEiT1gkH3wLuVDKNR5I6llPD+XQ07NKlX81yygMo1L2Qn+ytx3thV8ZcGp5d0NItoaRDzysINmIlgQZvex3wweE2b7PRq1SLjlLNAVBAkk/iMxAuTC9MGfFWcSrw+uhUk6fuy0WclQpiLGSI6398RjNxnReeJyx8jn/hrhxrVVUWLHSG/KIJdp7qk/MrjrL5laNJnIinSUaVJtaBTXbvA7b9Zxz3glGpltDUgjnRoIgHVqgtymGklRdT07Yucd8UGrSC6NCoS7w5IZgICwwlQTIi/xb2x2SicVgHiAbMZinly0SxqVXPQtzOzdtFIH5l++A/EXNfMPVKkJMU1M8iKAqLHSECz6zi/kmNPL1a7GamYY01J/KCGqt6y2hPYtizw1KJpo1ZCWaWkVdEqCLRoPQiSCPixKVydIpGltg5zb5foO+KnmzsQfY4aK1CnUtRrVaSkQVpCiQ3cMRDMJ6EnAWvwEJOmr7B6bL+qzb5YaKaVAbi3Zb8M5krVgfE6kLciWHMoJF4JXTb82GHNZOmmXq5/LoUr1Dq1vVP3gquOUop0qQrbQYgg98LXBcqFqq1WslMJDhll+ZbqsQDDG0mAMEM/xHWgUEIqEFQmkKpGq9xcmbzvGwvhJ2mhoK7sC5ygznzGfU4W1OiskARMBVtN7wAOu2LvgrL5hKgYZOs5U6kASoqqxsXqVGEEBTF2AGNMvxV//wBpX1FNTHtF49sXF4vWO1ak3oxZSfkwUfrinG0I5Cn4n4sM1XeqAqzYAGwA7Ra+/uTgRl6HOJ79jffpv9O+H/znNmy1Bx1habfsxxEDRUgtkVUgyCoYX+S43GugWS+G8w+UV/MpGpQSWUFodTAMC0EEzv2Jxe8Y+O/tFBKNFPJZlBzVQTNidNNWIDG0En5bTiHMcYo1FK1EqAEAGCBttvG2KS8KytbStGqyHYa1DAsx3LKMKoU7Hc7SQnPTNQ8g2IEC9yYHse2C/AU+z5irRrfduylGFQQAwIIktYCV32krhj4XwsZZpdeZKgKkEgBqbG/9q4t74C+PKnm11qEklqekz10E997EDC8rfELXHY+55qNPhdaiwRKlYyqHSWkkTUgE7IPi9u+F7g+dSjTCgSsRG+/f+OFDh2aMqNgSBOw+Z7YvcId6tdlpgkFraYNtpv02+uFUGlTHc7dkHFqAo1NSElSbRuIj6774P+Fs2XdVqqrpsVdQynUD07Ebf5YHZrw9mqtR2posEECk1RFeBHwoxk7D1OIcjwnMFwK6VqSJAGlQGHNvJHwjfrh/RN9nXM7byoMxMEbEeW31GOe+N69byaYSm/lEENUVLLqCqRY7kC5MX2w45HNq6oiuzmkxUlolvu2IPqNxPpibhNIvlKqDdqVRR81IH6xjngmsmyjk1BpHJM1xGouXpqtLy1VgVbUZJViQWXbXqJM7wSNsGOBcUbNGGXS4PMQJBJqUjqgiJkMYuNsLnEM01SkhiBuTFiSD/n9MacJzj06ivTJBH8QR1t1x1JHPk8tDHxzJ0qZFWgq06waTGoAMASsKxK6XWPmCJscWstxF3NQ1KYRmvCkRJMkwDEmca5/Mqfs2ly3nK4ljuyshVW9AxYehacDKD5b7OSgdHVwGu0iTEbR8jJEb4SfVlcWtWS8ectSSnThaZN4m8FtM9xc/QYavCWd8uhRUiSqMJH+snCYyculatm6MBeD0+fYYt8P4jVpAAU1cAR8UHeeowk7qkZpWPNTJ5SoS9TJ0XYm7FTJPrpiT6m+PMLo8QrHMtVT2Hm2/9MacZhfI1fo24h4jp1sn9mp6mqmmoSxMsoUwN+zXt1wAo5x8rRWnVpEVGqCqA4goAieW0H1k6SBMdZwe43Xo5PLpTp09DMZanURGYyhBLE/CwJkMD0m4wi16xqtqJn1Yk/vJ6D12xdJAbr2SZ7L1Xq+ZrNQu0mqZB1Md2bYGcU6zORLajpMEkz++Gbg+YUUmpkSGUiSNpBkgdPTrixw/h6FAGAkjmB2uAZ26Ai3oe2Fc6CsYa/o/zi1st5TBWegxKhlVhofeAfUEbi+nphp4jwl3o1VTSYGqmihuZwwaeYAKTAtJF7Rjm/DMq+VzaPQYQSwIYyIg8rhdx694OH7i+ZOZ4bUqUyYFTy6q2IKrpJ0naJKz304hNVLl6OqGX+Ph7F3KcQenKixMqR22kX2uI72xHxzPPmjSorp1mSSYkwCQCd4ADNF/wx0wAOTK3pHSfy/hPy6H2w/ZL7Ocn/pFahl640ihVSrTqeWABYSRAYhidN+a5kDHX9RNHD9OUexJ4tnUrFFoEmkqrSp7iepaDsWdmb5jth58DhvtJRTCLShwBuAAQJ3W7UzYj4SPZNpJqzQBqU6gQF9dONLQBBsoEywJO8zc74KU+PVcoA9MJNWWcOpbl1cosQV3YWP4RgJUjSds6Rm8tTZiDTU99WuffmBWN723HrihR4DQYlfKQCSfiU+nw09DD22BM3knG3CeOs9Om9WzOoYhdcAkTYtqUW76f1nBTL5ynM6lHSSigwP7SwN53GMDQo8S4FkaVQ06jujaQQR5jC+rfVrPTCDxAKpqlDK6tCEgSyliQ2wiUTsPiGG/xGzNWrOVIJaEkEWEIsSb9D88JfEgV0oRe7H52H0Cz66sGxkiLIKNcxZQSfpA/UjGyTjbLUz5bHpKj9z+4GPNOGTsDRun198W6YjFfLjFsHGQDMbyRfqL/THk4my1HWwWVE9XbSu3U9J2HvgmG/OcRYatOiHAqSVDHnABFwRGpWwo+Jsqa6swHOp1KBsehAEACR09MHsrwuqTTaoWamIpsE8swBLArLAncySZuIETFrxflzTcGnlhTphQNaCQbgjUVEBvX6E745ZRadovGSkqZx2nW0kHsZwx5Pi6SvwpaATEBr7kwRsL+oxQ8S5RQ2tRDOTIER0v6TecCqACnmmewj99sW+5EtphocTql58w/MzF4tBwUzHHajDQG+6G50gMwm5ciSJH4ZMYX+C1pzFP7tGGq1MjlJNgDe9yMONTg1LMIyoFyrxqp0zZajC0FjOmdveMB0hk2wFR4sB/VjSVB5o3k4ZPDXip6Z+L6ix23XofVY+eEjPZGpQd6VSmVZGh1PQ9p2264N8O8P12pefTTzEAk6IJURuUs3S0TMYzaAk5aKHiqmadWpoWMvUYsinmVSblQekGSB2PXC/RqFTY4eadZKmXXUNSMwEMeX67rfr64AcT4EqKXTUwgyp+KmQev5vfDIQqvWZgokxTJYCfh1ESR84OL2W5kzEqZ1qTMi9ybT3vtN8DOEFvNpnUVGoAvDsAOs6bkRuBcg4YqdQVHrMklHKKrEEagqhSb3u074Wb0PBXsWM1mZAjtEySQN4vtucHOBZCsoLVKJdGp8uo7HUh1KoMqQOsCzHbAWpw90YAg+kemGThtJtapUrlA4lnLgFZ3ABsSYFrbDBl1oWP5ZfXUWc06arTLcqioCANKzBZgTef26YzBceEkhfKeoyxvqpb/wCzTAiIxmF4oP1V+znGfzLVXZ3Msxk/4egtYbDGtETAGK5PScXsqbBV+JvXZe57YdmQweGhT0VmqkBEhb/2pEAdTIkD+E4pZjirO3JyqLKN7Xgsdib+w9d8Us7WWQlMzTSdJ/NJuxHqf0Axd8K5AZjNJTaSgl3AnmVfw/M6V9p9MJSVtjW3SRG2ZZigLNpYGIkC0zp6GLCe+GLwrxs0WbL1Xc0qgNoLwx6wBMWi17dcEvHWeL0qCqAKKVJCpp0ryxAjqNVz3sLDAvwOhbM0xsNYY79CTf00wIO8HE5NTgyvFwmkzfjvC6uVANRAuonTzAmLEEgbb/phTzDHVPUm5746h/SHwSq5SqOdE1GsEEEa2kOLcwChFaTI0SLTjnXEaS027EG4PQj/ACv9cHGgTdhLgtKKdRr8xFP2FpP0Yn/ZxJ4hpM2ZFECCoWla/MQC8ja1R3HsMWv/AAioqpUepURAoZqYpkqCV3DKYHxNIaD72ir4cXzM2ha4BLsepgHr3LR+vbFmQ/Y+Z128yjRphuZXYhRTuFChQdcCI1GzKT36YqZjVT+PSD/aDUST6eZNMnfar7Tvgl4cBfPV3O1KktMe7S23fmb6Yaa1RAOYgBrXgTYkj1sJvjN0BLQg1M86KWJemo+IsOQf/wBBNPr+a+Bueo0qp11aKux/GpKE9roQpt1IOOg1OC0p1JNI96LFLyZnTY9rg4F53w3qJYeU57uhpufTzcuUP1Rvntg8l7BTEZuG0SulajU+4cK4/wB5dJHT8JxTrcFqfg0VP7jif9xtLn5A4Z+I8FFKNZqUgTGphTroN7Shp1BsYlG2PzEnIPHL5dT/AFNQNAEySlQI9uwUnftgqkG2BBRamYdWRuzKVP0O+C3Ccjrl2nSIECJaZFgSOth3JHS+NjxN1ptDwoQkAiR0CjQeUnUVEleuB/D/ABPVokQlMgGY06Zt102j/Z6DAn1oaCV7GD//ACpJltStvoQzY/PmjYt323ExDg9RG5oKfmI2EgXI6X67GMUvtH2pmzFSSxsFJsiyYAAA5ZmOs+pxfqZ8plKlMVH1OyqpsSlMCTDEW2AkzYn3xBwyJWX5YnaKFdquXb7ms6MrapQyJgieYMJgnbvgH4k47mzAfMVnLCSCQFj0VVAiP2xeynnllQMjqTYHlPX0jG+ZyAYFno1IG8KWCxAN1mO1zh7a7J0ntCzlKLVSgIABO4A2AuT+2LCcEOg1DIUbSPi6WuOuJsvn0yzkoDtdSLzeLHa8Yq1/tuaXUKdaonQpScr8tKxgeTeg+KW+yTw/wk1M0gEHRNQgGCdBFrbS0Ce0nphqfW9RiKbGjS3bmUqSbHuBaLWM9rlV8L1fKzGlwVJBQyIIMiFIO3MIIx2rhFJBlq2tYpspNTUANxJ+fb1wuSbi0qHxY7Tkcj8QZvVWHPq1gatV5IgbjcQFv/Z9cWOH8dr5PSlMRpXkOsyJMnULq4JNgQcLuazE1S/T8PeD39cSNX1Ekm5/TFOKonyp6L2Y4iHRwVVdbFgiiFEmTpF43mMR5PPmm4MhgYBDdR/DAbNHmtt0wQ4dlC5Ujbv2jBJjZxjPUqOSfK0VIZ2sBedZlmMdQBHaNMYFcJRGKUl0qVALMCCG0kGSYB777Yh8TVPvtSn8IFuoIEg4o+GGdswEUhXc6dX5RuSPWx+cYDjaGi6Y4NwQValN6VQBkViCpVkKnlM9VYWMEdI9cb53hGYTTNRHEgyaWmRe25En1Qi3vg/wxKZ1ICyiIADMdQ/tBgQT6++Bvjer9lp0FV2bUwux1QqipYT6tG/aMSUm3SLSx0uVFWjqUQKLDvo+zAT/AMP/ACjGYiIqj/zEvcHQ1x+n7bzjMTcmJ9M52g1f4Y3FK50r0uR2/n64my2VIU9DHU/UCb++IcvWYEabH+RjsJGpdlsbT09pxf4FxhsrmErU1BYAgqdmUiCJFx772xcpRXTTChxsdjYDrYAb2P8AHFteGDyqYdYIaSxiCpAHv1DbRCn5q3oZR3oj414qfNIyOoTnBgEmAIHW8jeevXHvC82UemwsRBJG87dt4kfLAri2U8t7bTy+o7e4uPpiZRUKghQ2owokAhrRqmIER6RhOMeNIdyals7d4fRXohswwYMQVYldlBAiZ/M4v0MYSv6RvDoOYY0eZXUVAItIhSPUWH+9fF3wlSrUKYqVHoEkLEsToHpIFxMWJ3GGzjlA1Ms553OksjEaQLdALifbcA9BjmVxkdLin/s4zl+OVDqUyCQyzPuD++CvhBOZ29lB7SST+y4EcYq03rvVpzDiWBidR3aBtqiYN7nBbhwKUJ6kOwkxduRZ+arjtUr2cU1x0h/8Dr/o1SsN69VmUkdJhfpJHywx+aG5WAYGegMkdNJkT6kgXvgdw/KeXlKNJQAdAOkkCZliPq0wMTNIEQR02IOw+cQCNX8lG9hRJpQsSrFWJgzNzBEc0TtNj0HYYtoCLEye56/zGIsskgnv06R2i/XviSnTA2ECIi8W9Nh8hjIVil48zJmlTHqx/wCVf+vClmGBQqVXmMaiDqAMauotpmxB2tgr4ozOvNVOynR76Rf/AIi30wGqXZR2lvmeUfu+HXZivxh4pEba3A+SjUR9SmF/ew67YLccqcyKD8KA+xfm/wCUpf0xQy3xgnZQWP8Asif3gYz7GitD74MzFOqjZMkBhJoNaA0BWRiPwtF/r0xW4llTTYqwIuQQdwRuD6jv7HCpwziDK6k9D8VpHqD+uH9cw2eJEff01AYAD7xIsw/Mw37kSO2Giyc47FfQyvqUE6YYkDYAiZgWg4tV801OqalFyCbm1jN4PcYl800/MU6grLpqBCJdLGBO+wIt+5wv8Rr09R8o1Skb1Qgb/gZhH09sTy2Vx0MeZ4hl67hqqKKqqVXUAQTII0z199sEMtEkndbgegA9cc5qVTH8nFtPElWgkLpbUsLrE6bi46zIETbAV0CUVYU8ceHpnM0t2kugBuVPMw9eYEjtJ6RiXg3H6yZZnZ2ddDIUdiZ5TpsezR+3XAnK/wBIOZWBUWlVUAiGSCJ3AKkC9twdsCUz6RUABUNGlNRIUau5uYHfB4v2ZSQImLYtJTJXULjrjSqoLGLknpi3mODVaaq/5hMCZv3w1ilGrvfBHhec0mOh/m2BZYyZ39cWaS2noN/aYwTFzidfUf8Atv6dsQ8NzbUa9Oqu4M/4/wAcXzRU0S25Ha8j2xDQ4YSUnreQdhuMDVGOj8D8S5RxqY6CIkGf5IwH49xGlxLOpTDhKFJDqdiF1XkxqI7gfXAurwAN8LcoF9MMS3aeg9cL1fhrQHBBi5EgQRMwfliKhFO0XlknVMaq2dEwpkDY3v6gHYemPMLHnMbz+2PMNwJcma0pmY+VxAnqdx1+k4icbnc/z/P1xG1eT/D+f4Y1Vv2xUUv5GsVYHt0Jj5n+fphzy+bWqHAALU6bMZEKYFhG3MZX1+WEOlJIA3m3ucdFyHChQouNy6jWNpBi+3SRt2GIzlRbGmc9zOdbWWEC+0SBBHf2v7nBnhvHUWiocywMBdJYQJ0kg8phWIF5EdiZE8QpqHqSTAPSNz/nivk6E3icUtUJtsd+D8WTX9oNQqydWZSY6+UgUhDGxFrxGG4eJqWaVzRVygOhqlWTJbYKpaxg7wNxG2OQZylpgRc/Xr09owzcE4jQp0VRtWpAwIJZQdZkwF3HfmgwJGJfTV2UeR1SKvGsiKNTQDI0zB6XIg99vfuME3VV0I7QgZVdoJACi8x01rv64F8QzPnV9WyllA+IwogW1EmIk3JwezFOk8lXA6w03+YFv52xaPRGT2dIOcStDUmV07qQ0TcCxMWA7Y2oV3tBmSSQL2k7dv33xzbI5cI2umzK/wCem2k/MjffZpwaoeK61PlqFMwnXUAjj1JVSjn/AGV9T1wrgax5y1eYH4jcwN/Xc9ANziStUCqWOwBJ9ALn9JwC4T4nytUhQ3luTZKvKdUfhJJVj05WOLPi3MBMs/d4Uf7W/wDw6sCqMznj1C5LHdjJ23a5/U4jyq66je6oPoP+pjj3UBc7C59uv6YrI2ig7bNoY+zVLfoz/ph0AD5+vrqO+4LEj2mwHYBYHpjSlZHP5iFHy5j+y4gYjFiqo0IOoE/Nr/tGFcqHStkUYP8ABM4xKsjFaiCJG9rg/S3rfC8U9cXODZjy6yz8Lcrek7H5H9zhoyVmmht4rxRarI5XRUJ01NI5TP417Tcle56zyp+coaIBnl5G9Cv8/pg9xFIMH+f5OKfEKetQfzjSf767fVbfI4ORE4AAifrgNXeST64Nqse2BL0Tp29fkdsLEeRWON6NMsQMbUaU3Ow39fTFxXvP6YLYlBHhSqKZBVReQ0Xtff6DBDMcfB00yoIXf1wJzGZVaQUb3JP8+mArVMLV9jt0hi4+9FkBWA0/Xphe1mIxqTOGLguXKFGUQ68wPY3gi243wz0hVsk4Hw6sA6vSqbXplGkbGdMSBHU98GM3wWp5a6UN4mxt6W9OmC3Cc9Wek7BhIqwxZnLVLLAEX6bna+NuMCHXy3EhZ0VLAQTMWIPfljacRc2WUFQlV1VCp+GbcrRHzH7YJU1emoerTFakRzaHAZQYvKzBHZgfXAnxVeqxmZAPX+PsP0xLkM+tOmGZoMWAjn9GtPp7E4ZrQi/DGGhwjhtYaxmK6TurLSkH/dx7jny1YtjMHg/yS5M3EfPFmjk2JFo/nrjWkpEkAT0/n/HGqViCS0ltgZ27/wDf3wwwzeDeFirWBIOlO43ZrKPWOY/7Iw3eIc3TpUCXMs1PlHQGSLz2GgYQMjxxqEBTABBgAbqCB8rnBrIZIZrLZuvXJNVFVacm1O4MwLkwIjsx6nEZQuVvo6I5FGNIS61bUxJPXF/KZ4KpAWW6fzvgc9IgkEbGDi3kVCwSDP7Yo+iKuyytMlyzGWI+k9MTFIxslRSwuZOMrod+k7X74Rla0a5UHUL7YLU2tI2kAi9pDGSYgbRG+/bG/HuK5Lyqa5bKujEfe66hMEbaWMsQZJiwsJEgQJy2dBsJHoTO3r198UVURfYcpVrg7djglQ4eziRA9Jj23EQR29uhhep1MF6Nd6arUOoCRp6oZ1GJmA0mQsT8WxGHARVco11IB3BUi/sVPX6/qMRrmagAQVGVAZCMSVBgiyseWx/DG+LNbONUYu5lmIkwBsIFhYCBEemNtRI1QIBG8WJmIG8/3dvScCjEGbzB8vSVXUSRqVjENAbUrGRAmInFfiVb7kAm7vf2Qf8A2cf7uLVfLiTMqbgjTMfsRf0J9sC+MtzhRsiwY/MSS243BOn/AGcboYpCnrIUdSB/DFypUUsT9PYWH6Yr5FeYnooJ+ZsP3n5Y9dY6WxGbLY0Y9Kb4hCXiMFOF8OrVh93TLL+awW39o2/XpizX4dTp/wBZXpqeoWX/AGiPnhVY0uJZSp5lJWJvEMfUW/zxS4glejRVxRLU6pIpv01qeg3P4rGLau2IP/FaSg06ZknqTzE94WUUW2km294DAfElRsrRyxAC05Em8yWIJAE6gCV69Tvt09rZytb0QcPzeQbKGlmsuUrIrFnCmXMyvwm5gwdQGw3vC1xCvSZT5dKos9W2/a+HKrl8vTpoErirVrb/AHbBEWDuWgkyVEdBNtsVqHB2qErpnqf2/f5RiDSiy8blHSOfs0Wgd8QPWjbBnjvC2ps5NSmRJFnUnciIWfpgA6xGKqmRaaMqPONQMTUqYJAJ0zuTsB3+WGGllUC6UpkRfzWB1tPXTtTX0uT1OM3RlGwLlcoxggHVIAEXvhnQmlIqLDILg7kj3wQ4DWp0qVTYkw0sBKssQynuBf2nC/xjjPnNuSBEE7mO8/scK3bNxH7+j2lTrpVUqS7PJE6dI0iNJtcwTAPQY98U8LZQ0g6pFy2pha2m8gRtEb4Cf0ZcdWlUq0yQGqQac2DMAF0TG5Fx32wT8VcTIBaoAl9huxEQNpt+mIST5aO7G48NnLs45mGN1t9MS8OyOvmbbfFetT+ItZpmPQ4vo5RApsSO+3/fHT6OBFeqLmAAOgiYGMxFrPrjMYxMpv8Az/O+LlBQ1jv0PcjaevzkY9xmDRioMtpJtzAxBi3+OHHw0P8A8fnGj4iF+gU/9WMxmEmtBj2LmZSXYf2z+5xWWkSCRFjHW/eLdPXvjMZjJDzN3yTgKWhQ06bzMGIt1nvAtvg1luG1BaoCGJAF13JMAxs1j3HrjMZg0IpNFfinBagkgAhfiEgEd/Q+4wHanjMZgtBsynVdbg4JZLjJWZldQg6SQCOzDrjzGYwGFKFSRI26YvU5GgiDYvDbSCykR1sg7dO2MxmKMBtQeWlpabmSZMXMnfYG+Fmo5YljuSWPaTc/rj3GYWQUTZdIpz+Zo+Sj/FsbhYIMAwZuB0PWdxjMZjnmtnRDo24rxXMZg/eVSFmyIAqj0Ci2Bn/hga5JJ9TjMZjOTFaVnj8NKwwIMGcGaVSQDt398ZjMUxtsnkRdonVTI/Lzj2G/6fsMb0bBWdmZSYVJOmbRI2J7EiB+3uMwXFWJyaWgqchpdvMIIQnWACRpQQ5MkWViNIAJLETCzhQ41kgKz8pQCCbg6QQpkxubjb12xmMwRbov8A4ZQFVRWDO+jzFpiNIA61Gn5gKGjrOwds14f1uwkPXQjUI0opItH5pkbjvtjMZjmytpndipxdiL4yonLHyVEEjnINt4gfMN9MKqITbGYzF4facuTss0UuR+IbD1/wC+K9XOVGYMzFiLCTO2MxmGoVtm+YbzDMXMTjbNIZ/np/ljMZgoBEqnGYzGYYx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jpeg;base64,/9j/4AAQSkZJRgABAQAAAQABAAD/2wCEAAkGBxQTEhUUExQWFhUXGSIbFxgYGBgcHxgcGx0ZHx8fGhwcHCggGxwnGx4aITEhJSkrLi4uHB8zODMtNyotLisBCgoKDg0OGxAQGywkHyQsLywsLCwsLCwsLCwsLCwsLCwsLCwsLCwsLCwsLCwsLCwsLCwsLCwsLCwsLCwsLCwsLP/AABEIALcBFAMBIgACEQEDEQH/xAAbAAACAgMBAAAAAAAAAAAAAAAFBgMEAAIHAf/EAEcQAAIBAgQEBAMGAgYIBgMBAAECEQMhAAQSMQUiQVEGE2FxMoGRFCNCUqGxwfAHM2Jy0eEkc4KSorLC8RVDk7PD0iVTgxb/xAAZAQADAQEBAAAAAAAAAAAAAAABAgMABAX/xAAnEQACAgICAgEEAgMAAAAAAAAAAQIRAyESMSJBBBMyUWEjcTOBof/aAAwDAQACEQMRAD8AGZ6tTp00VnCh7hb7MTp5mP5Y94OKmRyWhGKnc222/NEDfuZPrjfj9I+blZY6GWxB0sUYCzKOU6QdJgXAHWcAOLcSeEalVaBTUVNLAgNtYbD1AAv9TwrHapez0FNdsPVKLWBNvxMY7/T0+eJ6FCXuogTG+w2GFWhxNiPvHJEGFZRDarLOkbyBuO9xgzw3jr1KujUrAqxY6WBneL7m87HAlgkl2MsybOm+G/B1MKtbNaiXuqqSNxYHTzausAj1mMWOJ1M6oYrR1jSwiWmNP5XQEyRNpiethghU4modVXMEnyyNRFEIrHTpk6VHQjfqB1wEzHFeIrqaKOgOZYh+QhbgiTtfaRAw0+FJIhDm3b/6Ccx4izlGVemVLKFMxNlYTt679YwuIympBWzx1jfbbs1vacXf6QfEVUMhqaHX4VKgqsxqgAgmRIHe21sJ6eJmH4Fsfzj3/LbEY4ZNaOlZYr+xo4ikU9SACBzHfTF5v6Aj6Yg4NqVEFW7EwbdQYNwIje/qMD8h4lq1XSnCAM0HVJsASbCCdojqSMFBQ+8omSPNLEnmHLK6bDbcyOwXAcXGPGRk1J2ixSdXa6hoJS5n8UEEbRIkT6HHmYanllBp0lDNIUKIBgSZja3WP0xJwcB6y6TCvUQiGBJ1eWDMGQQxIg3xBxnLVay6dMhWcKAjXhSpkvKmCVMj3xox8qb0LKek12wjzvltRUqXqDSFjUF8ym1zBvE/UYmakhqOq0nWr5RGt6jGUBQRLG26kW2xpxLN5dadGnXFflcuWphIiYjnEO50sYEwL9Ri9w6mjnzqdMU6dSGpsYDeXCsUcaidWsHpEAYeUKxNic19TZVzrN9lrMp5hTV9GrTrUTrWe+glvdRhB8PV5Z/NZipUFm5iVGtAbrdQQSNwPhGHPxHQaqtGjT1aalVAzKpOlIbmJiFWSDeOnbFnhnBaaZZi2gU6tMNUq1q1yQ5hAAoBBUSOWxJvtinxdYyedrmJmXQJmC1Sa1FYOqAdSAgySGl4WCyne8jD3m82pelTUyTVIJAMMVAY3iN9VptbCxxbwdXpqtSiDqSDVp06hZySy86ALpVypUEAsO3UFl4Vw5aYpqlPSqDUoPxKzrDaotqiQYgYT5ajSbK/Gb9EHGuCVcwDoVHWmSXpsxWQVjUCAeZbke5wucCyzpnaRSmEWmzipoJUN93VKHSWLdbEyRPzx03gKz9o9VP7NjnVBdXFqY8srpQqp5iHJy7szkk2jWBsem2KfGf8aJfI+9lXxLlmFGg51amdSKrH+rUU1hRaRzRzbbDBrLcGqE0KSZgikKRdlWmoZmqaeV+mk7xGytvuIFpF8y1Ic6jLqpV5YDUQIAubkryqJNh6GepxN1YCmr0SVOoIRBZQsCWDEqVBIIi2r4YjF9kVSLz8JSll6iLq0jzWI1GGYeVBbYMQDGwG9rnFnhlMaVPXTE7wCASPYkD6Yt8SWKWY9BX/AEFLFXgtQFANyFQmOkgwJ2mLxvBB6jHBmbaZ04ixUYKJZgo7sQo+pwKq+IspSBmujQTZJfqfyg4ocZoKaryAb7x6DArMZURbCY8cWtlJyaeh2z4mnPeD9ROKlDhZr0IWDpuVOzAlgRixm2+7piN1n2CrPa87Y34bUVcpWLNpGg3mOrYbAqmJk3A474jQfaamgFEVo8uTFM7FU1E2mdrAe2GbwvwFMxTdz9mRS2kCpWqhxAEmYI6298Yng77TUquMwqKedfMp1NR1T+HcAwY3NwIm2HDw5wOrlV0BpEyGXM16QaVUXpBCqmxkmZgY9Fyj7OTi/RdyGSqU8o6TlyquCPKqlxoPK0lhZ7/DsI3wk+JK9erXGXoov2lkQMyNEKsOEVnC8pEMTA1co236gNLU2R2qHUFuSHjSwPoYt67/ACwKqcCU5xsyHp3i7UvvbKq3qCpBFvy7RgJp7QKfTEHj+QrLSUEgiCmiZJCqhPNAmQ4BEbjE3Acw2Zy4qEzWpHRU7uqxpf1YKQG6mx6HDznuC+YiAeQzKTIY1lEEC4KCZkXBkbbYH8M8KtR16KVBJJ5kzGYO4I1EVEN43WYwqpLYZW2Hsu0oD6v+lWoMeYlytKmEAaoNQLTpDsOao7C8C8MLYzEnVjr+hQ8SKUVTYOlFZkA6WG4MncH9usYFMg+9vR5WzYE0MsYFGmhQHlN1Yk33kTODvjOsiVFVtPOEWN4XVzE9gFm57YKpkUM/dUr6ifu99Yhp5blgAD3i+Jxk49o6HUkkKI4chq6WSgwNSgn9RR2bLs7C3drjaB3G2cByo8xWUU115em8rTUGahqyQymYimLbX6YZOJZZadN6q0kLUytXlpnU3k9ByfF5epB2mLDFDw/XpVh9opUwtMnyqfKFOimCTYCPjL2noMac7xtmivJKy4/Dg40kBgSIBB3uB+L1xfrZWtTRuZdLGXAHow+nMdsV6/FadIgmJU8w1JKwJuuqSOhi4BnFrMcbpupCvTuN/MQ++xxxrklezo03TAHEMqBSeVVhpJCsCRIUkEDcbdIwnvlaasrCmB95TVuZrq9Fap/rJAv13geuOg1QHWxBGxMyL9JE/wAnFI8EpflUXB+JhcIaY6/k5f8AO+KYM/DuwZcXLoUUZCpKKpnUVI7+S1QX03APLcbfLEvhzMVPPp0qzJFMKwg/CGAMsSOwBM98HKfBaGmEFMrJmKpIkqUNw8zpJGJaHCUWqGUgkxqAKtIAgDvsALnHRLPBppkVjknZS/o9SSjdPtHUXYFqZ+G+xB959cFGbRUcByx538s6xZyukSw0gHm622E4BZri1XKFaqlG01WYl1qOoUMn4laV5tIAgAyeouVp5pTDjRUn4qi2TUQhkXJVWeYMfiGDKD4yl+RFJcooMcSySvlqWq+hq7KCqsuoU3EkEdixk2lRitwzP1qtMrJCAA0lNJEhSWCiFQRCDufi9MFqyA5amAebVXCqAGZiyOANMG25J9MBeH8DahR5lC60TUoRlIa5IMsbc2mLQQbYV/4QreUYuDUQBWHRaMDpEKR+2FfxRk1r0UpirpVUNRT5moMTVqT8TS9hAg7wOmGbgbqoZCPjp6R2FjuZ2gYpmmMzVq0UrIhp0ShdtMebUNXTpGq5VWk9tS2M2b40vAT5EXyAfhbidaqKCsZojKlZLK2t1q0BO8wFJUEi+5+IYLLmH8xQCoXUARFyPfV/DF3IeGxQKv5lNhToiii0yIAikGZgROs+Uhmfzdb4FZXMTWKxBV49wZg+1sR+Vudot8bUdjJ4cIiubfB/A4UPC3A1bO+frLUw/KALv5ihWPwgKg5jG/thgyJZZImAJYAxqAXbAuj/AEhURUSmKRUm0s2kAgkAGFsTuDtcDFfjT8CeaFy7KvCuAnX5rI41U6fwtmA2sG7ErEDTaxj0tOPTwHMNmFJRxSCMramdgVLVIW5LCF0Gfe8zLLwrxgKsxRKwVH9aY5tX6jSbYN5DPPWUnyogwYqsf3UTiryxur2TeOVXWgAck1VKy3XU1RTKsY1hADeJ2mN4I2xW4dwRsrSVTU8yAAfuyt4uZLkmY6jri1mONU01EszHcw6WA3ualhirluLU67stPUYEktUDjoIAFVoPyGOaUuUXRaMHF7F3io+9f3/gMD6owS4sPvX9/wCAwI4jm6dJdVRgo2Ezf2AknAxqx59Dfm/hpf3D/wAgwPTLs1OnG6kn6EnBHMXFI90Mf+njfgYmmPn++F9gvRSzviLLU6oD0W1rsSqEgXG+okd/Y9MeZbxzlW2LCDBik7Qb2kQJsdj0wA4wB9saYPOw9hCW9Rc/riWsFFUtYT5UWgWpVVgR6AW98dWkiaVyodOH8cUgVFYlGkAinUFhHTVvqn9IxPmfE4X4QzehpsP8TgF4aT/RaX923zM/vi3Xtjkl8mcJOKOmPx4Simxgo8U1jV5ZYD4iB8PuCk37Yr5l1qCFUD3UA/tghwPi9FKOlrETNviwNpuC7ECJMx2vjZM0+K8rvsTHii5NONV0QUclpnbedv8APGYJKMZiXKQaRyfxTk3qHL1qleowcr5jN0V+aLEAqJbliwBveMVKeWfMU2WmFFSoIQBY1sTZQ2uxYyNR2xY4rnjVfL0U5V0g92LIoWygGRzGwm36FMoVoZjLEFKyK91qlVVS6vDa1UxzSY6QB7elFS9kfGnQtIa9BzSqoEemG1JqLQdOoIxLwxIYXnrgz/R5lWpkiQaZUEAb02hjBuTcMTfqPnjfx1TU55kFNEZ0sq6Tr1ayWOpRBKb+2+M8OF6dZuQsSYUJH3hVG0DW0BeUEkCZ0t2htk3FpexYUmmTeKuF1GzClWIWrTfSQNnoIzaDeOcMBJGxI6Yp+BeBnMVcxTZxSakpYgSy6lYqQhWoIHsTaMO4CtUyysMs9QGqBTqPINRloleXSSQERiJHUYh4PwB+HvVzVepl1RqTLUIIpqCx1BvhA1TC9z+mDCuEULKT5N30VElckSJnSzTc3v7n+OEU5yrAUVKzaSBPMdXMR6wLzvsBvaH2jFTIKVMipTYrNpB1R7WwkZ3LlKYUgRqKkrVB06wCQ1rGVKx6HHLg1KS/Z1T8kmytkeH18qDUGry8yhZPLNxpZSdSKZVgRov0LDewPeFc07Owc1DBGkuGkDm2B6f5Y88Y5halDJqRR1LTVtMCmdgIDMwEXmOrKewx74NpKXbTaWH4lbcdYNjEfXFc9ODZPFphbhQ1/wBZTVWrHy9AuDJkySxHMDJvACjE2Wql1q0iiCkbgBAAwDBF/EQZTSdhMCR3WOH5MZmo9Nlq6RV0+UtRtKGQOl9UHUSexFhj3h/iNcsTSqI5C6qesBQeWoQLWLCFG5BBkbDAlBpNJ7BabTfQa/8AEmqVQaTBBRZm1h4NT40g2+7kFoB+IKTPTFqktWugqNWYuum7ENqBUqykxIBPNIJggbb4hy/B1CpUp1EbLM58qmikMG06dLHWNQmLESdTWOonBZGUJUa6qBqJY2ABJJ+IgRcn3ONk8I+JoeT2T8L5cs7VCeWgCzNc2TmJjr1t1woeEKhqVHJAV1ZqslCQSbFQQ4KhQVW8zG5xc8XcS+5pUBKrmSNTGVARNLQbSJJQ3FgDIwM8NedVzCVtQ0IGEISIc3KDQIu0TtPLBONjh4W/ZpvzHTgVEUmBApsACo7803F4HX3nARqoTiVJWMeYhCXsSr1CR6mCuCnDG1GmS7kzcFnOqPMuwJ3K+WZ2uI3xs9NPNQvEiqNExZ7xpPffboDiUlwlVeikJOS7CnDklan9z/oOOM5phQzWqshqIrHkLETI7wSACQYi8RjtvBV5av8Ac/6DhK4nwKnWUlvMJ5ryeg+YxXA+MSeTctAvw/mnpM/mu0VPJupLhQTV5i2iFlW/FB3scOOc4tWy5NOm7NqIUkwTbQx2EA6PMPScKWS4WKdTyKg16AWWqCdYNJmYAJMM2nzGUEX0we+GRMs5NfWTVPmsFYlC0LCgmIhgJXrPXDZIb5Gjk1XoB5lj5bq+sVGpsNPlsYLUypItHxtO95xW/o+EZuutz9zI1Lp/8xOknvgrxGsA5aWA5ZHKLKAT+KAdQ+WKHgmm322q/NpNJgJ09alIiIY9AfpgL7WjNbL3Fh96/v8AwGFbxby0C4YAwU0soYOKgMxIsyxqBnocNfGB98/W/wDAYQfEucNeoKFIagpuRcFtibfhWSJ2ucL8dPlZsj1R1RhyUP8AV/8AxDE3h0fd/I/viJ7LQ9Kf/wAeJvDRlPkf3wq3MD1ATPFRr0sy1RIKCoxQaQ7KyimX5TAg/dwRNxiHNVs3TqLKIxYwr09iQoEGWBW2ncAE9ZxP4+zLJWpaTGrMVQYMSIo/pOLHGKro9AggTUKnmWSrUmBtOr/Drtjq3SJ6uw54dtlqYvyyIIgiDEEH0/npiHxPxUZeg9Q3gQo/MxsB/E+gxV4LxP7qgrks1Sebf8QA977/AFwiePONefmPLU/d0ZURszn4iO4/D8j3xyQwOeXfR1PKo49FrKeLcyYHnH/dX/646Z4czRfL0qlRpJp6mJju1/oMcOyVW4GOmUuOvlclQqADSKZkwTDa+VbbE89zaQMWzYU6SROGV1ZE/wDSPDN5jeVeUVaHmynQ6/OAJmRYRbGYE8WYZqoatDyjT2UMHDLckhtKkEyd52I22x5iqwx/BDm/yLlX7VKzrY0+TSFBtblIA51MCQZm2+Hjh3EctWyKl66Cu3JpdiGFQAnuAqzswgCQPTEGSzTFEdhZSCshY0RG4En8wmbi2Emtw5KJqJVDqRPlNAKtYwp3gmx9j0w68uxncOifh3EHq1QztzqsB2liqlSAAWPSYE7SO2CFbiP2OrTNCoHUquvTLKbzBiAzxc6TaYnfEeSC2rKNbagFTuwVelyZn6jB2tpOXr1c3rFSnUXylZvNaGSPLCGpYlxqNxpCnSFEDDNWJ+xq4HkKP2pc43meeGggIjU+SkdJWoaZZQeaSHG4nB3M5ClmMhUpZip5fmKatQqUkbuIJDLAUb32JkHCz4T8UItCGKhtZsCH+7amAAIAlgQAQQpAIsZk+ZziSVMu1FCzGpUAqAKVIpmFIJjTGnSszuRhYx9fgWXdmcMT/Q8qi8rKn3YeCC4BhXggEHrEYVuM8SzApaay5ajS1htFOmgDNzBnlDz2JNpsQMX85xHSAQWPlmU6rGokK/vPxb7j2HPxhlCim4FZpfSUUgVFqEAEMsNqSCWm0dJOFWNwK81JfpGuc4tSqJL0w1SiQnMTpjSoDRe+vUbjaMSeG8wEziksqhCC3lkoN1kVA3xgJNgCZjtil9qfMZgV1pOGUBqookH75DIbSyuCZVWIAIMicGeNeInqJ5jAKVQhWbqDCjlCkN95eIjcWBIOkgJ2DcpWzHD2FYKlWlVqWJDgJVUmQYIgw2xkMP7uKHFGapRasVAZW1Wi5Y80j0JN8NfE/FGXr5MrWfWKtNyyhXUrUBXy9DFdMhyd7aV+qHRpVEXSyNB9YBsf43jBS9vsLdaD/gXij+cELEiqQwG4D0ipmBYHy1a8dAOgGGjj+fprls4pP3RRaVESJaodQ1GDaQNcARA+WF7+jzgdYZyUlkSmzsyoSAYdVUg7ktPWYGCPGOEBatGpWkURmRTILEldcmkQ1hAIax79gSNJWxY9MvUOLZApllzVUl6dIAnSzLqejoIqP+ET1vtuN8T+Ggcsjvp0U0qeZpLosBFTURB0ksEBBG+rATxOho1sq76dXlvUVh1VQAqEgSxnqQfigdsQcB8UJVptk6tImnVqC1NikMGLAhgshdR6RHYDYKKUdBbd0PXAeIytOg6Gk1MeXDOh1kLTaRpF20xYmd94wrvm6lXjFNE1NTo1IfllVJkM3p0XV6dpwX4D4uSvmaND7FSDMwAq+ZqddG7TouQR3wn+B+If/kTOr752A0xHxF+YkSVsdrnC8NuX6DdaZ2DgK8tb+5/0YUcsktd6pD+ZMu/LpbLKBvtpqNY9vSzh4ePLX/uf9OFLK8P1OqK7g1C4pk1Km7EDvAhwLC0aMJiXgmab82Q50aUWoazrDBtReykaSrBmsGlrC4NwQROIeHsSC8AlvMv+ZvLvptfU0SskiN+yrxnxSj16a01fRTqEEsbkloGhbgQBbqSbgRgvw/xLTasaI+8plxFVhBOopchjyheYHvYwNsV4sXXEOcY4sgWpTpMNRqASI/GzEwCRqch1+okTiDwtlfIzVWkwOvSxm3NzUSZA5QQWAtgR444SpY1sq1FhZnpoSzFgiJCKoIPKPlz9GxP4EzevN6FpqiLl3gKQQW8zLzJHUbR0wHDxY3JFzxJlGqfaArMsASyxOy2EkRNxInC7kuGpSWFEWuepjuf4bYl8T+Jg32gZZyBKy+gcwBVYUk2Ezzx2A3nEWRzTKy0ap1M41K19tMxsJvMNP74ksc1EZyTY/VRy0f7p/wDbOJfCw+7+R/fEdcQKPov/AMZxL4W/qx7H98TgvM0/tE3xRw9qmeqBX0gnYu6jUXKgwgPSL+3tilWoVoVWzFUiNRQVKkBQdItqE+5HQ98HuLJ/ptQ2H3gkkxbzaUk9hcn5HtihTpsDMA/doBciC/mTMbFdzG0Xx1bI6KXiTOGlQpVKMFtFRZ6rJVWYTfUCVg45tTN8P3jnMCFctJfzlAUiOeszSZggBAnQTK4QFe+KwVIWTtl6hjq/hSirZSmjgPTamZUiQRraQZxyOk98df8ABpnK0P8AVn/3GxLNdaKRo5f4gypy+ZrUVZlVHIUam+E8y9bjSRfGY6/xDhOXrMGrUKdRgIDMDIAmBb3OPcFZtC8Rc4DnZoIDBAUAggTLCLfp/Jwq+MuICs5VLjXvsATG/rEfr3xJwjLVFoVDTs2kFpJ+Sybb33t7TAv7dTUt5uXU1QYAIIURvqUGDfp16zh0hpSbqwhlxToBdNR4lDWACsAoZS5UFZEXI3mIxv4o4kKeYR8m5ZQHAIJIKMY0kwCw0zv+4OAXEM8HUGIqsefQCNX5ZGwI2EYvcGyBeroqlqXlLstMNJkCGKssAloLkn4uuD1tit34of8AwF9jq5c6Vr6oCugqCBpBgWXmETH7TjTi+dWm1NVLLRQ6qdN2kg0zAY6mUDnBj2OA/hSt9izfmAo1KtIZWFoN13uGDW9ZxV8SVy9dyzBmHKdIMLpJsNW95M9SSeuIwg3Pleik5JRqtl2giFagNRYcAXqU1jTJFhXg37jpjQcG8ynUWmDUJXSHaogg6tR0ENpIjSCCd+uBGVy5diqm4EgEEyZAiwPUgX746f4T4Ov2bUUV9TckgTpXUNXxA8zliIm0Y6Gk+yKdCN4byNTJiq2YytZhpJpsieYNUcoOnUgOoAyTt16FWoLULI7DzB8JQtMC4IIDAx1tFzjrfiTiSZUVvKBDooGotqU1HBCqAw6HnJB/Awg457ncnUp5KnUAJaq/mF5lkpwUQdZ1tqYnsEwGktoNthE1KdWklIMiqp1AMWpsCCTZitRSNjzODIXtjzOURVRgzuW8xHBmnUUBFZSIQs0EGRtB6HAagpKgneL42j0n3xklRm2dP/o8z65XLkNUXmckCQoIAVZ3vzhx3/irf0kcZWpTXKUxLofPrOIhdHmAAQfjOssf7yxvafw1RqVKS0ggGotoqH8AO5gGZBVzpMTq98KXGOKouY1UabVqNBlaprDBKjhviYKOVCwEBt8Ik+RtcbKHiHMZvWozVRmfy0bS26qwLIGEDS0HUR/avfbzw2WXzCoGoJKknaZBI9bjG3F82+frVMyVFIMRqiWBYKFhepJABjp+83D+HFvuwT5zgaiBK0qYIJLbX0idI7e8O6Ah18C8B01Mnmndw9Qao0HSQAYCuyQWYXOk7k9N1x84+SznmnyzU1mymUgSssJ1KTMgBhaQcO+d8TU8pkKarUUVqOXFOkuky7eWq6hExBGok22v35NnOIrVRBoiovxERDesd5ufbCrfXQ3XZ2Tw/wAbrqG1PRbVAqQoCqI0wCKsq2ogDV0nsQIKVO7BnZj5xFqzmEZC6xpYR+Az1vewgN4JreYia2ZhUBFTSdUBXKgeWVM9CWA3Iv0wRqUAc5mTz6S1LSQXQsDSoz0B+EkdCL9do3WkWlC0mKHFODLUrGoCQ7xUIFVd2mYBCn4gev0xT4vXVgiUUqVaik+ZUKgsbnSE0Ta7Em9yIPfTxNxRKppotwqqajfmqAEEDpA1H3JPzreGeIOpqKjukrYoxUDTYaoItDW9Y3mMVSfZNyT0GK/FKlJUoQVNy3SSf2gQMMfDi3lV2WnNfyXorWVW2bSQHYWmYgsQdh3xBlM7UKMtYh6QLBfPCuFbSG5SUDBw0GdV5PLEYo8IzbMi5hTDuRqILKQFF40kWJG5nra+BYXH0V8rwmkF+5etbSXVgoqU9LXO2mpSESRAKxNxJEPGalSvWWr5gpLSscw0qmpTq+6UAljbYC5N4icQjirtmAaZC3sQACJkb/UX7kHEfisNTrJVnlAAVRZU0iNCD8II2+e+Ge9irSo6rXmKMxJFyNp8s3Hp2xN4T/q49D++KymaeXYdUB+tKcCqXimnk6YDIajFGfSrIIVSNyxt16dDvjjiv5CktwAf9IuWTz6hOoEsTII20uANtpUW9TivwvhKLXzCsodKahELgEkioSWOwkgETilxfxGufcFaNRXaQFkOCYc6QeUdZ+W2JW40yiuWosgqEkuwYhBJtNoktElbHHYrOedVr9A3jyitTytNSDoRjU0Acs6TuYE2axP0tO+TymSoUqhCHOOig1HclaNLUYCqEYPVa4nYdtsWsulPMUvs9OtRpF4NSZAtsgIBsW6gWgd8DeIcHr5ZGp0iWpVYkQvMdoJjkImJFj3tg9aH41sm4pwYBKeZdVSjWI0Gnp5SQYGggMVhZBBMgi+Gnw1xMUlpU7PTP3dNkDFtTMCARJkSTsBHr1zIcfC8MqO4mvlXCorj4GJKKRaDy6xM2g9AMA8vkqv2etnr1cxVptohb0lZxTZlA3bSW2Fht1wn3djSUY9DDneOVXdjl61KnTBK8yKxYqSC0moLEi1tgMZjl+RzgVY1uPRVUj6lhjMPwRHkOHHfFlN20UgQpEuzbE6VMC1+o+dsLdPLLVZnapAMlVnnnpqkfD1mTht47wVXyXmiB5VIMrfiCmIRjseUgR0O0YDZXNqmRdGA1irrVokquhLK0GOZYidie+BGq0Uk3ewRlcswzijLLUJSCIh2lRzGIg802wbHGAmqBpZqh1s0gyxk/dyIiCYJ+mLnhzLmlqoatNeQ1YAwWB06VDdAFLdRzETuML/i3JGlmJn4/vBcEiT1gkH3wLuVDKNR5I6llPD+XQ07NKlX81yygMo1L2Qn+ytx3thV8ZcGp5d0NItoaRDzysINmIlgQZvex3wweE2b7PRq1SLjlLNAVBAkk/iMxAuTC9MGfFWcSrw+uhUk6fuy0WclQpiLGSI6398RjNxnReeJyx8jn/hrhxrVVUWLHSG/KIJdp7qk/MrjrL5laNJnIinSUaVJtaBTXbvA7b9Zxz3glGpltDUgjnRoIgHVqgtymGklRdT07Yucd8UGrSC6NCoS7w5IZgICwwlQTIi/xb2x2SicVgHiAbMZinly0SxqVXPQtzOzdtFIH5l++A/EXNfMPVKkJMU1M8iKAqLHSECz6zi/kmNPL1a7GamYY01J/KCGqt6y2hPYtizw1KJpo1ZCWaWkVdEqCLRoPQiSCPixKVydIpGltg5zb5foO+KnmzsQfY4aK1CnUtRrVaSkQVpCiQ3cMRDMJ6EnAWvwEJOmr7B6bL+qzb5YaKaVAbi3Zb8M5krVgfE6kLciWHMoJF4JXTb82GHNZOmmXq5/LoUr1Dq1vVP3gquOUop0qQrbQYgg98LXBcqFqq1WslMJDhll+ZbqsQDDG0mAMEM/xHWgUEIqEFQmkKpGq9xcmbzvGwvhJ2mhoK7sC5ygznzGfU4W1OiskARMBVtN7wAOu2LvgrL5hKgYZOs5U6kASoqqxsXqVGEEBTF2AGNMvxV//wBpX1FNTHtF49sXF4vWO1ak3oxZSfkwUfrinG0I5Cn4n4sM1XeqAqzYAGwA7Ra+/uTgRl6HOJ79jffpv9O+H/znNmy1Bx1habfsxxEDRUgtkVUgyCoYX+S43GugWS+G8w+UV/MpGpQSWUFodTAMC0EEzv2Jxe8Y+O/tFBKNFPJZlBzVQTNidNNWIDG0En5bTiHMcYo1FK1EqAEAGCBttvG2KS8KytbStGqyHYa1DAsx3LKMKoU7Hc7SQnPTNQ8g2IEC9yYHse2C/AU+z5irRrfduylGFQQAwIIktYCV32krhj4XwsZZpdeZKgKkEgBqbG/9q4t74C+PKnm11qEklqekz10E997EDC8rfELXHY+55qNPhdaiwRKlYyqHSWkkTUgE7IPi9u+F7g+dSjTCgSsRG+/f+OFDh2aMqNgSBOw+Z7YvcId6tdlpgkFraYNtpv02+uFUGlTHc7dkHFqAo1NSElSbRuIj6774P+Fs2XdVqqrpsVdQynUD07Ebf5YHZrw9mqtR2posEECk1RFeBHwoxk7D1OIcjwnMFwK6VqSJAGlQGHNvJHwjfrh/RN9nXM7byoMxMEbEeW31GOe+N69byaYSm/lEENUVLLqCqRY7kC5MX2w45HNq6oiuzmkxUlolvu2IPqNxPpibhNIvlKqDdqVRR81IH6xjngmsmyjk1BpHJM1xGouXpqtLy1VgVbUZJViQWXbXqJM7wSNsGOBcUbNGGXS4PMQJBJqUjqgiJkMYuNsLnEM01SkhiBuTFiSD/n9MacJzj06ivTJBH8QR1t1x1JHPk8tDHxzJ0qZFWgq06waTGoAMASsKxK6XWPmCJscWstxF3NQ1KYRmvCkRJMkwDEmca5/Mqfs2ly3nK4ljuyshVW9AxYehacDKD5b7OSgdHVwGu0iTEbR8jJEb4SfVlcWtWS8ectSSnThaZN4m8FtM9xc/QYavCWd8uhRUiSqMJH+snCYyculatm6MBeD0+fYYt8P4jVpAAU1cAR8UHeeowk7qkZpWPNTJ5SoS9TJ0XYm7FTJPrpiT6m+PMLo8QrHMtVT2Hm2/9MacZhfI1fo24h4jp1sn9mp6mqmmoSxMsoUwN+zXt1wAo5x8rRWnVpEVGqCqA4goAieW0H1k6SBMdZwe43Xo5PLpTp09DMZanURGYyhBLE/CwJkMD0m4wi16xqtqJn1Yk/vJ6D12xdJAbr2SZ7L1Xq+ZrNQu0mqZB1Md2bYGcU6zORLajpMEkz++Gbg+YUUmpkSGUiSNpBkgdPTrixw/h6FAGAkjmB2uAZ26Ai3oe2Fc6CsYa/o/zi1st5TBWegxKhlVhofeAfUEbi+nphp4jwl3o1VTSYGqmihuZwwaeYAKTAtJF7Rjm/DMq+VzaPQYQSwIYyIg8rhdx694OH7i+ZOZ4bUqUyYFTy6q2IKrpJ0naJKz304hNVLl6OqGX+Ph7F3KcQenKixMqR22kX2uI72xHxzPPmjSorp1mSSYkwCQCd4ADNF/wx0wAOTK3pHSfy/hPy6H2w/ZL7Ocn/pFahl640ihVSrTqeWABYSRAYhidN+a5kDHX9RNHD9OUexJ4tnUrFFoEmkqrSp7iepaDsWdmb5jth58DhvtJRTCLShwBuAAQJ3W7UzYj4SPZNpJqzQBqU6gQF9dONLQBBsoEywJO8zc74KU+PVcoA9MJNWWcOpbl1cosQV3YWP4RgJUjSds6Rm8tTZiDTU99WuffmBWN723HrihR4DQYlfKQCSfiU+nw09DD22BM3knG3CeOs9Om9WzOoYhdcAkTYtqUW76f1nBTL5ynM6lHSSigwP7SwN53GMDQo8S4FkaVQ06jujaQQR5jC+rfVrPTCDxAKpqlDK6tCEgSyliQ2wiUTsPiGG/xGzNWrOVIJaEkEWEIsSb9D88JfEgV0oRe7H52H0Cz66sGxkiLIKNcxZQSfpA/UjGyTjbLUz5bHpKj9z+4GPNOGTsDRun198W6YjFfLjFsHGQDMbyRfqL/THk4my1HWwWVE9XbSu3U9J2HvgmG/OcRYatOiHAqSVDHnABFwRGpWwo+Jsqa6swHOp1KBsehAEACR09MHsrwuqTTaoWamIpsE8swBLArLAncySZuIETFrxflzTcGnlhTphQNaCQbgjUVEBvX6E745ZRadovGSkqZx2nW0kHsZwx5Pi6SvwpaATEBr7kwRsL+oxQ8S5RQ2tRDOTIER0v6TecCqACnmmewj99sW+5EtphocTql58w/MzF4tBwUzHHajDQG+6G50gMwm5ciSJH4ZMYX+C1pzFP7tGGq1MjlJNgDe9yMONTg1LMIyoFyrxqp0zZajC0FjOmdveMB0hk2wFR4sB/VjSVB5o3k4ZPDXip6Z+L6ix23XofVY+eEjPZGpQd6VSmVZGh1PQ9p2264N8O8P12pefTTzEAk6IJURuUs3S0TMYzaAk5aKHiqmadWpoWMvUYsinmVSblQekGSB2PXC/RqFTY4eadZKmXXUNSMwEMeX67rfr64AcT4EqKXTUwgyp+KmQev5vfDIQqvWZgokxTJYCfh1ESR84OL2W5kzEqZ1qTMi9ybT3vtN8DOEFvNpnUVGoAvDsAOs6bkRuBcg4YqdQVHrMklHKKrEEagqhSb3u074Wb0PBXsWM1mZAjtEySQN4vtucHOBZCsoLVKJdGp8uo7HUh1KoMqQOsCzHbAWpw90YAg+kemGThtJtapUrlA4lnLgFZ3ABsSYFrbDBl1oWP5ZfXUWc06arTLcqioCANKzBZgTef26YzBceEkhfKeoyxvqpb/wCzTAiIxmF4oP1V+znGfzLVXZ3Msxk/4egtYbDGtETAGK5PScXsqbBV+JvXZe57YdmQweGhT0VmqkBEhb/2pEAdTIkD+E4pZjirO3JyqLKN7Xgsdib+w9d8Us7WWQlMzTSdJ/NJuxHqf0Axd8K5AZjNJTaSgl3AnmVfw/M6V9p9MJSVtjW3SRG2ZZigLNpYGIkC0zp6GLCe+GLwrxs0WbL1Xc0qgNoLwx6wBMWi17dcEvHWeL0qCqAKKVJCpp0ryxAjqNVz3sLDAvwOhbM0xsNYY79CTf00wIO8HE5NTgyvFwmkzfjvC6uVANRAuonTzAmLEEgbb/phTzDHVPUm5746h/SHwSq5SqOdE1GsEEEa2kOLcwChFaTI0SLTjnXEaS027EG4PQj/ACv9cHGgTdhLgtKKdRr8xFP2FpP0Yn/ZxJ4hpM2ZFECCoWla/MQC8ja1R3HsMWv/AAioqpUepURAoZqYpkqCV3DKYHxNIaD72ir4cXzM2ha4BLsepgHr3LR+vbFmQ/Y+Z128yjRphuZXYhRTuFChQdcCI1GzKT36YqZjVT+PSD/aDUST6eZNMnfar7Tvgl4cBfPV3O1KktMe7S23fmb6Yaa1RAOYgBrXgTYkj1sJvjN0BLQg1M86KWJemo+IsOQf/wBBNPr+a+Bueo0qp11aKux/GpKE9roQpt1IOOg1OC0p1JNI96LFLyZnTY9rg4F53w3qJYeU57uhpufTzcuUP1Rvntg8l7BTEZuG0SulajU+4cK4/wB5dJHT8JxTrcFqfg0VP7jif9xtLn5A4Z+I8FFKNZqUgTGphTroN7Shp1BsYlG2PzEnIPHL5dT/AFNQNAEySlQI9uwUnftgqkG2BBRamYdWRuzKVP0O+C3Ccjrl2nSIECJaZFgSOth3JHS+NjxN1ptDwoQkAiR0CjQeUnUVEleuB/D/ABPVokQlMgGY06Zt102j/Z6DAn1oaCV7GD//ACpJltStvoQzY/PmjYt323ExDg9RG5oKfmI2EgXI6X67GMUvtH2pmzFSSxsFJsiyYAAA5ZmOs+pxfqZ8plKlMVH1OyqpsSlMCTDEW2AkzYn3xBwyJWX5YnaKFdquXb7ms6MrapQyJgieYMJgnbvgH4k47mzAfMVnLCSCQFj0VVAiP2xeynnllQMjqTYHlPX0jG+ZyAYFno1IG8KWCxAN1mO1zh7a7J0ntCzlKLVSgIABO4A2AuT+2LCcEOg1DIUbSPi6WuOuJsvn0yzkoDtdSLzeLHa8Yq1/tuaXUKdaonQpScr8tKxgeTeg+KW+yTw/wk1M0gEHRNQgGCdBFrbS0Ce0nphqfW9RiKbGjS3bmUqSbHuBaLWM9rlV8L1fKzGlwVJBQyIIMiFIO3MIIx2rhFJBlq2tYpspNTUANxJ+fb1wuSbi0qHxY7Tkcj8QZvVWHPq1gatV5IgbjcQFv/Z9cWOH8dr5PSlMRpXkOsyJMnULq4JNgQcLuazE1S/T8PeD39cSNX1Ekm5/TFOKonyp6L2Y4iHRwVVdbFgiiFEmTpF43mMR5PPmm4MhgYBDdR/DAbNHmtt0wQ4dlC5Ujbv2jBJjZxjPUqOSfK0VIZ2sBedZlmMdQBHaNMYFcJRGKUl0qVALMCCG0kGSYB777Yh8TVPvtSn8IFuoIEg4o+GGdswEUhXc6dX5RuSPWx+cYDjaGi6Y4NwQValN6VQBkViCpVkKnlM9VYWMEdI9cb53hGYTTNRHEgyaWmRe25En1Qi3vg/wxKZ1ICyiIADMdQ/tBgQT6++Bvjer9lp0FV2bUwux1QqipYT6tG/aMSUm3SLSx0uVFWjqUQKLDvo+zAT/AMP/ACjGYiIqj/zEvcHQ1x+n7bzjMTcmJ9M52g1f4Y3FK50r0uR2/n64my2VIU9DHU/UCb++IcvWYEabH+RjsJGpdlsbT09pxf4FxhsrmErU1BYAgqdmUiCJFx772xcpRXTTChxsdjYDrYAb2P8AHFteGDyqYdYIaSxiCpAHv1DbRCn5q3oZR3oj414qfNIyOoTnBgEmAIHW8jeevXHvC82UemwsRBJG87dt4kfLAri2U8t7bTy+o7e4uPpiZRUKghQ2owokAhrRqmIER6RhOMeNIdyals7d4fRXohswwYMQVYldlBAiZ/M4v0MYSv6RvDoOYY0eZXUVAItIhSPUWH+9fF3wlSrUKYqVHoEkLEsToHpIFxMWJ3GGzjlA1Ms553OksjEaQLdALifbcA9BjmVxkdLin/s4zl+OVDqUyCQyzPuD++CvhBOZ29lB7SST+y4EcYq03rvVpzDiWBidR3aBtqiYN7nBbhwKUJ6kOwkxduRZ+arjtUr2cU1x0h/8Dr/o1SsN69VmUkdJhfpJHywx+aG5WAYGegMkdNJkT6kgXvgdw/KeXlKNJQAdAOkkCZliPq0wMTNIEQR02IOw+cQCNX8lG9hRJpQsSrFWJgzNzBEc0TtNj0HYYtoCLEye56/zGIsskgnv06R2i/XviSnTA2ECIi8W9Nh8hjIVil48zJmlTHqx/wCVf+vClmGBQqVXmMaiDqAMauotpmxB2tgr4ozOvNVOynR76Rf/AIi30wGqXZR2lvmeUfu+HXZivxh4pEba3A+SjUR9SmF/ew67YLccqcyKD8KA+xfm/wCUpf0xQy3xgnZQWP8Asif3gYz7GitD74MzFOqjZMkBhJoNaA0BWRiPwtF/r0xW4llTTYqwIuQQdwRuD6jv7HCpwziDK6k9D8VpHqD+uH9cw2eJEff01AYAD7xIsw/Mw37kSO2Giyc47FfQyvqUE6YYkDYAiZgWg4tV801OqalFyCbm1jN4PcYl800/MU6grLpqBCJdLGBO+wIt+5wv8Rr09R8o1Skb1Qgb/gZhH09sTy2Vx0MeZ4hl67hqqKKqqVXUAQTII0z199sEMtEkndbgegA9cc5qVTH8nFtPElWgkLpbUsLrE6bi46zIETbAV0CUVYU8ceHpnM0t2kugBuVPMw9eYEjtJ6RiXg3H6yZZnZ2ddDIUdiZ5TpsezR+3XAnK/wBIOZWBUWlVUAiGSCJ3AKkC9twdsCUz6RUABUNGlNRIUau5uYHfB4v2ZSQImLYtJTJXULjrjSqoLGLknpi3mODVaaq/5hMCZv3w1ilGrvfBHhec0mOh/m2BZYyZ39cWaS2noN/aYwTFzidfUf8Atv6dsQ8NzbUa9Oqu4M/4/wAcXzRU0S25Ha8j2xDQ4YSUnreQdhuMDVGOj8D8S5RxqY6CIkGf5IwH49xGlxLOpTDhKFJDqdiF1XkxqI7gfXAurwAN8LcoF9MMS3aeg9cL1fhrQHBBi5EgQRMwfliKhFO0XlknVMaq2dEwpkDY3v6gHYemPMLHnMbz+2PMNwJcma0pmY+VxAnqdx1+k4icbnc/z/P1xG1eT/D+f4Y1Vv2xUUv5GsVYHt0Jj5n+fphzy+bWqHAALU6bMZEKYFhG3MZX1+WEOlJIA3m3ucdFyHChQouNy6jWNpBi+3SRt2GIzlRbGmc9zOdbWWEC+0SBBHf2v7nBnhvHUWiocywMBdJYQJ0kg8phWIF5EdiZE8QpqHqSTAPSNz/nivk6E3icUtUJtsd+D8WTX9oNQqydWZSY6+UgUhDGxFrxGG4eJqWaVzRVygOhqlWTJbYKpaxg7wNxG2OQZylpgRc/Xr09owzcE4jQp0VRtWpAwIJZQdZkwF3HfmgwJGJfTV2UeR1SKvGsiKNTQDI0zB6XIg99vfuME3VV0I7QgZVdoJACi8x01rv64F8QzPnV9WyllA+IwogW1EmIk3JwezFOk8lXA6w03+YFv52xaPRGT2dIOcStDUmV07qQ0TcCxMWA7Y2oV3tBmSSQL2k7dv33xzbI5cI2umzK/wCem2k/MjffZpwaoeK61PlqFMwnXUAjj1JVSjn/AGV9T1wrgax5y1eYH4jcwN/Xc9ANziStUCqWOwBJ9ALn9JwC4T4nytUhQ3luTZKvKdUfhJJVj05WOLPi3MBMs/d4Uf7W/wDw6sCqMznj1C5LHdjJ23a5/U4jyq66je6oPoP+pjj3UBc7C59uv6YrI2ig7bNoY+zVLfoz/ph0AD5+vrqO+4LEj2mwHYBYHpjSlZHP5iFHy5j+y4gYjFiqo0IOoE/Nr/tGFcqHStkUYP8ABM4xKsjFaiCJG9rg/S3rfC8U9cXODZjy6yz8Lcrek7H5H9zhoyVmmht4rxRarI5XRUJ01NI5TP417Tcle56zyp+coaIBnl5G9Cv8/pg9xFIMH+f5OKfEKetQfzjSf767fVbfI4ORE4AAifrgNXeST64Nqse2BL0Tp29fkdsLEeRWON6NMsQMbUaU3Ow39fTFxXvP6YLYlBHhSqKZBVReQ0Xtff6DBDMcfB00yoIXf1wJzGZVaQUb3JP8+mArVMLV9jt0hi4+9FkBWA0/Xphe1mIxqTOGLguXKFGUQ68wPY3gi243wz0hVsk4Hw6sA6vSqbXplGkbGdMSBHU98GM3wWp5a6UN4mxt6W9OmC3Cc9Wek7BhIqwxZnLVLLAEX6bna+NuMCHXy3EhZ0VLAQTMWIPfljacRc2WUFQlV1VCp+GbcrRHzH7YJU1emoerTFakRzaHAZQYvKzBHZgfXAnxVeqxmZAPX+PsP0xLkM+tOmGZoMWAjn9GtPp7E4ZrQi/DGGhwjhtYaxmK6TurLSkH/dx7jny1YtjMHg/yS5M3EfPFmjk2JFo/nrjWkpEkAT0/n/HGqViCS0ltgZ27/wDf3wwwzeDeFirWBIOlO43ZrKPWOY/7Iw3eIc3TpUCXMs1PlHQGSLz2GgYQMjxxqEBTABBgAbqCB8rnBrIZIZrLZuvXJNVFVacm1O4MwLkwIjsx6nEZQuVvo6I5FGNIS61bUxJPXF/KZ4KpAWW6fzvgc9IgkEbGDi3kVCwSDP7Yo+iKuyytMlyzGWI+k9MTFIxslRSwuZOMrod+k7X74Rla0a5UHUL7YLU2tI2kAi9pDGSYgbRG+/bG/HuK5Lyqa5bKujEfe66hMEbaWMsQZJiwsJEgQJy2dBsJHoTO3r198UVURfYcpVrg7djglQ4eziRA9Jj23EQR29uhhep1MF6Nd6arUOoCRp6oZ1GJmA0mQsT8WxGHARVco11IB3BUi/sVPX6/qMRrmagAQVGVAZCMSVBgiyseWx/DG+LNbONUYu5lmIkwBsIFhYCBEemNtRI1QIBG8WJmIG8/3dvScCjEGbzB8vSVXUSRqVjENAbUrGRAmInFfiVb7kAm7vf2Qf8A2cf7uLVfLiTMqbgjTMfsRf0J9sC+MtzhRsiwY/MSS243BOn/AGcboYpCnrIUdSB/DFypUUsT9PYWH6Yr5FeYnooJ+ZsP3n5Y9dY6WxGbLY0Y9Kb4hCXiMFOF8OrVh93TLL+awW39o2/XpizX4dTp/wBZXpqeoWX/AGiPnhVY0uJZSp5lJWJvEMfUW/zxS4glejRVxRLU6pIpv01qeg3P4rGLau2IP/FaSg06ZknqTzE94WUUW2km294DAfElRsrRyxAC05Em8yWIJAE6gCV69Tvt09rZytb0QcPzeQbKGlmsuUrIrFnCmXMyvwm5gwdQGw3vC1xCvSZT5dKos9W2/a+HKrl8vTpoErirVrb/AHbBEWDuWgkyVEdBNtsVqHB2qErpnqf2/f5RiDSiy8blHSOfs0Wgd8QPWjbBnjvC2ps5NSmRJFnUnciIWfpgA6xGKqmRaaMqPONQMTUqYJAJ0zuTsB3+WGGllUC6UpkRfzWB1tPXTtTX0uT1OM3RlGwLlcoxggHVIAEXvhnQmlIqLDILg7kj3wQ4DWp0qVTYkw0sBKssQynuBf2nC/xjjPnNuSBEE7mO8/scK3bNxH7+j2lTrpVUqS7PJE6dI0iNJtcwTAPQY98U8LZQ0g6pFy2pha2m8gRtEb4Cf0ZcdWlUq0yQGqQac2DMAF0TG5Fx32wT8VcTIBaoAl9huxEQNpt+mIST5aO7G48NnLs45mGN1t9MS8OyOvmbbfFetT+ItZpmPQ4vo5RApsSO+3/fHT6OBFeqLmAAOgiYGMxFrPrjMYxMpv8Az/O+LlBQ1jv0PcjaevzkY9xmDRioMtpJtzAxBi3+OHHw0P8A8fnGj4iF+gU/9WMxmEmtBj2LmZSXYf2z+5xWWkSCRFjHW/eLdPXvjMZjJDzN3yTgKWhQ06bzMGIt1nvAtvg1luG1BaoCGJAF13JMAxs1j3HrjMZg0IpNFfinBagkgAhfiEgEd/Q+4wHanjMZgtBsynVdbg4JZLjJWZldQg6SQCOzDrjzGYwGFKFSRI26YvU5GgiDYvDbSCykR1sg7dO2MxmKMBtQeWlpabmSZMXMnfYG+Fmo5YljuSWPaTc/rj3GYWQUTZdIpz+Zo+Sj/FsbhYIMAwZuB0PWdxjMZjnmtnRDo24rxXMZg/eVSFmyIAqj0Ci2Bn/hga5JJ9TjMZjOTFaVnj8NKwwIMGcGaVSQDt398ZjMUxtsnkRdonVTI/Lzj2G/6fsMb0bBWdmZSYVJOmbRI2J7EiB+3uMwXFWJyaWgqchpdvMIIQnWACRpQQ5MkWViNIAJLETCzhQ41kgKz8pQCCbg6QQpkxubjb12xmMwRbov8A4ZQFVRWDO+jzFpiNIA61Gn5gKGjrOwds14f1uwkPXQjUI0opItH5pkbjvtjMZjmytpndipxdiL4yonLHyVEEjnINt4gfMN9MKqITbGYzF4facuTss0UuR+IbD1/wC+K9XOVGYMzFiLCTO2MxmGoVtm+YbzDMXMTjbNIZ/np/ljMZgoBEqnGYzGYYx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3" y="1628800"/>
            <a:ext cx="41338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#1 </a:t>
            </a:r>
            <a:r>
              <a:rPr lang="en-GB" dirty="0" smtClean="0"/>
              <a:t>–Windows </a:t>
            </a:r>
            <a:r>
              <a:rPr lang="en-GB" dirty="0"/>
              <a:t>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1" y="1484784"/>
            <a:ext cx="4464496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198180" y="4232007"/>
            <a:ext cx="1373821" cy="189013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239047" y="2548642"/>
            <a:ext cx="3624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VS Solution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000000"/>
                </a:solidFill>
              </a:rPr>
              <a:t>Nuget</a:t>
            </a:r>
            <a:r>
              <a:rPr lang="en-GB" sz="2000" dirty="0">
                <a:solidFill>
                  <a:srgbClr val="000000"/>
                </a:solidFill>
              </a:rPr>
              <a:t> references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CEF (Windows Forms)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Initialise CEF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Dock/Arrange control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some html5!</a:t>
            </a:r>
          </a:p>
        </p:txBody>
      </p:sp>
    </p:spTree>
    <p:extLst>
      <p:ext uri="{BB962C8B-B14F-4D97-AF65-F5344CB8AC3E}">
        <p14:creationId xmlns:p14="http://schemas.microsoft.com/office/powerpoint/2010/main" val="21338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#2 – Initialise OSX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2119" y="1484784"/>
            <a:ext cx="2714377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388389" y="1628800"/>
            <a:ext cx="27201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</a:t>
            </a:r>
            <a:r>
              <a:rPr lang="en-GB" sz="2000" dirty="0" err="1" smtClean="0">
                <a:solidFill>
                  <a:srgbClr val="000000"/>
                </a:solidFill>
              </a:rPr>
              <a:t>Xamarin.Mac</a:t>
            </a:r>
            <a:r>
              <a:rPr lang="en-GB" sz="2000" dirty="0" smtClean="0">
                <a:solidFill>
                  <a:srgbClr val="000000"/>
                </a:solidFill>
              </a:rPr>
              <a:t> solution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 err="1" smtClean="0">
                <a:solidFill>
                  <a:srgbClr val="000000"/>
                </a:solidFill>
              </a:rPr>
              <a:t>WindowController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 smtClean="0">
                <a:solidFill>
                  <a:srgbClr val="000000"/>
                </a:solidFill>
              </a:rPr>
              <a:t>Add </a:t>
            </a:r>
            <a:r>
              <a:rPr lang="en-GB" sz="2000" dirty="0" err="1">
                <a:solidFill>
                  <a:srgbClr val="000000"/>
                </a:solidFill>
              </a:rPr>
              <a:t>WebView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Dock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Initialise </a:t>
            </a:r>
            <a:r>
              <a:rPr lang="en-GB" sz="2000" dirty="0" err="1">
                <a:solidFill>
                  <a:srgbClr val="000000"/>
                </a:solidFill>
              </a:rPr>
              <a:t>WebKit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some html5!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Create OSX routing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To own scheme </a:t>
            </a:r>
            <a:r>
              <a:rPr lang="en-GB" sz="2000" dirty="0" smtClean="0">
                <a:solidFill>
                  <a:srgbClr val="000000"/>
                </a:solidFill>
              </a:rPr>
              <a:t>protocol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25438" y="1526198"/>
            <a:ext cx="1386722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4675404" y="1516015"/>
            <a:ext cx="1658802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783453" y="2843644"/>
            <a:ext cx="588747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#3 – </a:t>
            </a:r>
            <a:r>
              <a:rPr lang="en-GB" dirty="0" smtClean="0"/>
              <a:t>Create Common Assets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</a:t>
            </a:r>
            <a:r>
              <a:rPr lang="en-GB" sz="2000" dirty="0" err="1" smtClean="0">
                <a:solidFill>
                  <a:srgbClr val="000000"/>
                </a:solidFill>
              </a:rPr>
              <a:t>Common.UI</a:t>
            </a:r>
            <a:r>
              <a:rPr lang="en-GB" sz="2000" dirty="0" smtClean="0">
                <a:solidFill>
                  <a:srgbClr val="000000"/>
                </a:solidFill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</a:rPr>
              <a:t>dll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folder for assets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image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Embedded </a:t>
            </a:r>
            <a:r>
              <a:rPr lang="en-GB" sz="2000" dirty="0" smtClean="0">
                <a:solidFill>
                  <a:srgbClr val="000000"/>
                </a:solidFill>
              </a:rPr>
              <a:t>resources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routing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Cook the path</a:t>
            </a: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Return stream when </a:t>
            </a:r>
            <a:r>
              <a:rPr lang="en-GB" sz="2000" dirty="0" smtClean="0">
                <a:solidFill>
                  <a:srgbClr val="000000"/>
                </a:solidFill>
              </a:rPr>
              <a:t>required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starting location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7380312" y="2851194"/>
            <a:ext cx="1635759" cy="3858815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#4 – Add UI Commands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9943" y="4149080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Add </a:t>
            </a:r>
            <a:r>
              <a:rPr lang="en-GB" sz="2000" dirty="0" smtClean="0">
                <a:solidFill>
                  <a:srgbClr val="000000"/>
                </a:solidFill>
              </a:rPr>
              <a:t>Command code</a:t>
            </a:r>
            <a:endParaRPr lang="en-GB" sz="2000" dirty="0">
              <a:solidFill>
                <a:srgbClr val="00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Implement JSON </a:t>
            </a:r>
            <a:r>
              <a:rPr lang="en-GB" sz="2000" dirty="0" smtClean="0">
                <a:solidFill>
                  <a:srgbClr val="000000"/>
                </a:solidFill>
              </a:rPr>
              <a:t>returned</a:t>
            </a:r>
          </a:p>
          <a:p>
            <a:pPr marL="800100" lvl="1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UI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to call common code in c#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Show json result, bound to a template??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UI can now drive C# / your process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Coding #4 – Add UI </a:t>
            </a:r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4146" y="414908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 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34629" y="4869160"/>
            <a:ext cx="2050238" cy="1305436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05422" y="1268760"/>
            <a:ext cx="2826772" cy="4752528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71692" y="1412776"/>
            <a:ext cx="26473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Change UI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to register / declare function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Raise c# Event / Call from c# code and show html from </a:t>
            </a:r>
            <a:r>
              <a:rPr lang="en-GB" sz="2000" dirty="0" err="1">
                <a:solidFill>
                  <a:srgbClr val="000000"/>
                </a:solidFill>
              </a:rPr>
              <a:t>js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  <a:r>
              <a:rPr lang="en-GB" sz="2000" dirty="0" err="1">
                <a:solidFill>
                  <a:srgbClr val="000000"/>
                </a:solidFill>
              </a:rPr>
              <a:t>fucntion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000000"/>
                </a:solidFill>
              </a:rPr>
              <a:t>Your process can now invoke the UI.</a:t>
            </a:r>
          </a:p>
        </p:txBody>
      </p:sp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7691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have a complex </a:t>
            </a:r>
            <a:r>
              <a:rPr lang="en-GB" dirty="0"/>
              <a:t>HTML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application working </a:t>
            </a:r>
            <a:r>
              <a:rPr lang="en-GB" dirty="0">
                <a:solidFill>
                  <a:schemeClr val="tx2"/>
                </a:solidFill>
              </a:rPr>
              <a:t>cross-platform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on the </a:t>
            </a:r>
            <a:r>
              <a:rPr lang="en-GB" dirty="0">
                <a:solidFill>
                  <a:schemeClr val="tx2"/>
                </a:solidFill>
              </a:rPr>
              <a:t>Desktop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4" y="2204864"/>
            <a:ext cx="111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4146" y="414908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… 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3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7" y="2790220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1" y="2793955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90" y="2814473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6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www.blgardenmaintenance.com/userimages/Ti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72" y="2780928"/>
            <a:ext cx="1441786" cy="14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313685" y="2255444"/>
            <a:ext cx="8631074" cy="2685724"/>
          </a:xfrm>
          <a:prstGeom prst="rect">
            <a:avLst/>
          </a:prstGeom>
          <a:solidFill>
            <a:schemeClr val="tx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2648697" y="2521639"/>
            <a:ext cx="5667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Cross platform (&gt;90% code-once)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000000"/>
                </a:solidFill>
              </a:rPr>
              <a:t>Templating</a:t>
            </a:r>
            <a:r>
              <a:rPr lang="en-GB" sz="2000" dirty="0">
                <a:solidFill>
                  <a:srgbClr val="000000"/>
                </a:solidFill>
              </a:rPr>
              <a:t> / Data-binding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De-coupled Commands (out) / Events (incoming)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Render  Performance &lt; 50ms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…. Impossible using WPF …</a:t>
            </a:r>
          </a:p>
        </p:txBody>
      </p:sp>
    </p:spTree>
    <p:extLst>
      <p:ext uri="{BB962C8B-B14F-4D97-AF65-F5344CB8AC3E}">
        <p14:creationId xmlns:p14="http://schemas.microsoft.com/office/powerpoint/2010/main" val="36786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to…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47664" y="1628800"/>
            <a:ext cx="5976664" cy="439248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My wife – her patience whilst preparing this talk!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David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Espley</a:t>
            </a:r>
            <a:r>
              <a:rPr lang="en-GB" dirty="0" smtClean="0">
                <a:solidFill>
                  <a:schemeClr val="tx1"/>
                </a:solidFill>
              </a:rPr>
              <a:t> and Ian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Cooper  - for inspiring and reminding me to write quality code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Abdul </a:t>
            </a:r>
            <a:r>
              <a:rPr lang="en-GB" dirty="0" err="1" smtClean="0">
                <a:solidFill>
                  <a:schemeClr val="tx1"/>
                </a:solidFill>
              </a:rPr>
              <a:t>Baruwa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Zi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Makki</a:t>
            </a:r>
            <a:r>
              <a:rPr lang="en-GB" dirty="0" smtClean="0">
                <a:solidFill>
                  <a:schemeClr val="tx1"/>
                </a:solidFill>
              </a:rPr>
              <a:t>, Francesco </a:t>
            </a:r>
            <a:r>
              <a:rPr lang="en-GB" dirty="0" err="1" smtClean="0">
                <a:solidFill>
                  <a:schemeClr val="tx1"/>
                </a:solidFill>
              </a:rPr>
              <a:t>Pighi</a:t>
            </a:r>
            <a:r>
              <a:rPr lang="en-GB" dirty="0" smtClean="0">
                <a:solidFill>
                  <a:schemeClr val="tx1"/>
                </a:solidFill>
              </a:rPr>
              <a:t>, Bob Gregory, and David </a:t>
            </a:r>
            <a:r>
              <a:rPr lang="en-GB" dirty="0">
                <a:solidFill>
                  <a:schemeClr val="tx1"/>
                </a:solidFill>
              </a:rPr>
              <a:t>James</a:t>
            </a:r>
            <a:r>
              <a:rPr lang="en-GB" dirty="0" smtClean="0">
                <a:solidFill>
                  <a:schemeClr val="tx1"/>
                </a:solidFill>
              </a:rPr>
              <a:t> who have inspired, helped and made work a hobby not a chore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Liam Westley for helping this happen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Everyone @Huddle - for continual support and inspiration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The continual committers and maintainers of </a:t>
            </a:r>
            <a:r>
              <a:rPr lang="en-GB" dirty="0" err="1" smtClean="0">
                <a:solidFill>
                  <a:schemeClr val="tx1"/>
                </a:solidFill>
              </a:rPr>
              <a:t>cefSharp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Alesandra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Blakeston</a:t>
            </a:r>
            <a:r>
              <a:rPr lang="en-GB" dirty="0" smtClean="0">
                <a:solidFill>
                  <a:schemeClr val="tx1"/>
                </a:solidFill>
              </a:rPr>
              <a:t> who published an awesome </a:t>
            </a:r>
            <a:r>
              <a:rPr lang="en-GB" dirty="0" err="1" smtClean="0">
                <a:solidFill>
                  <a:schemeClr val="tx1"/>
                </a:solidFill>
              </a:rPr>
              <a:t>Powerpoint</a:t>
            </a:r>
            <a:r>
              <a:rPr lang="en-GB" dirty="0" smtClean="0">
                <a:solidFill>
                  <a:schemeClr val="tx1"/>
                </a:solidFill>
              </a:rPr>
              <a:t> style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5118160"/>
            <a:ext cx="3060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  <a:cs typeface="Aharoni" pitchFamily="2" charset="-79"/>
              </a:rPr>
              <a:t>www.company.com</a:t>
            </a:r>
            <a:endParaRPr lang="en-GB" sz="2800" dirty="0"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Freeform 6"/>
          <p:cNvSpPr>
            <a:spLocks noEditPoints="1"/>
          </p:cNvSpPr>
          <p:nvPr/>
        </p:nvSpPr>
        <p:spPr bwMode="auto">
          <a:xfrm rot="16200000">
            <a:off x="1025280" y="3319528"/>
            <a:ext cx="2761809" cy="2223861"/>
          </a:xfrm>
          <a:prstGeom prst="rect">
            <a:avLst/>
          </a:prstGeom>
          <a:solidFill>
            <a:schemeClr val="tx1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718190" y="2898155"/>
            <a:ext cx="3133725" cy="3133725"/>
          </a:xfrm>
          <a:custGeom>
            <a:avLst/>
            <a:gdLst>
              <a:gd name="T0" fmla="*/ 5814 w 11628"/>
              <a:gd name="T1" fmla="*/ 0 h 11628"/>
              <a:gd name="T2" fmla="*/ 0 w 11628"/>
              <a:gd name="T3" fmla="*/ 5814 h 11628"/>
              <a:gd name="T4" fmla="*/ 5814 w 11628"/>
              <a:gd name="T5" fmla="*/ 11628 h 11628"/>
              <a:gd name="T6" fmla="*/ 11628 w 11628"/>
              <a:gd name="T7" fmla="*/ 5814 h 11628"/>
              <a:gd name="T8" fmla="*/ 5814 w 11628"/>
              <a:gd name="T9" fmla="*/ 0 h 11628"/>
              <a:gd name="T10" fmla="*/ 5877 w 11628"/>
              <a:gd name="T11" fmla="*/ 9678 h 11628"/>
              <a:gd name="T12" fmla="*/ 5051 w 11628"/>
              <a:gd name="T13" fmla="*/ 8852 h 11628"/>
              <a:gd name="T14" fmla="*/ 5877 w 11628"/>
              <a:gd name="T15" fmla="*/ 8026 h 11628"/>
              <a:gd name="T16" fmla="*/ 6703 w 11628"/>
              <a:gd name="T17" fmla="*/ 8852 h 11628"/>
              <a:gd name="T18" fmla="*/ 5877 w 11628"/>
              <a:gd name="T19" fmla="*/ 9678 h 11628"/>
              <a:gd name="T20" fmla="*/ 6527 w 11628"/>
              <a:gd name="T21" fmla="*/ 7236 h 11628"/>
              <a:gd name="T22" fmla="*/ 6527 w 11628"/>
              <a:gd name="T23" fmla="*/ 7385 h 11628"/>
              <a:gd name="T24" fmla="*/ 5165 w 11628"/>
              <a:gd name="T25" fmla="*/ 7385 h 11628"/>
              <a:gd name="T26" fmla="*/ 5165 w 11628"/>
              <a:gd name="T27" fmla="*/ 7236 h 11628"/>
              <a:gd name="T28" fmla="*/ 5715 w 11628"/>
              <a:gd name="T29" fmla="*/ 5807 h 11628"/>
              <a:gd name="T30" fmla="*/ 6813 w 11628"/>
              <a:gd name="T31" fmla="*/ 4365 h 11628"/>
              <a:gd name="T32" fmla="*/ 5797 w 11628"/>
              <a:gd name="T33" fmla="*/ 3375 h 11628"/>
              <a:gd name="T34" fmla="*/ 4767 w 11628"/>
              <a:gd name="T35" fmla="*/ 4570 h 11628"/>
              <a:gd name="T36" fmla="*/ 3443 w 11628"/>
              <a:gd name="T37" fmla="*/ 4570 h 11628"/>
              <a:gd name="T38" fmla="*/ 5805 w 11628"/>
              <a:gd name="T39" fmla="*/ 2120 h 11628"/>
              <a:gd name="T40" fmla="*/ 8185 w 11628"/>
              <a:gd name="T41" fmla="*/ 4251 h 11628"/>
              <a:gd name="T42" fmla="*/ 6527 w 11628"/>
              <a:gd name="T43" fmla="*/ 7236 h 1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28" h="11628">
                <a:moveTo>
                  <a:pt x="5814" y="0"/>
                </a:moveTo>
                <a:cubicBezTo>
                  <a:pt x="2603" y="0"/>
                  <a:pt x="0" y="2603"/>
                  <a:pt x="0" y="5814"/>
                </a:cubicBezTo>
                <a:cubicBezTo>
                  <a:pt x="0" y="9025"/>
                  <a:pt x="2603" y="11628"/>
                  <a:pt x="5814" y="11628"/>
                </a:cubicBezTo>
                <a:cubicBezTo>
                  <a:pt x="9025" y="11628"/>
                  <a:pt x="11628" y="9025"/>
                  <a:pt x="11628" y="5814"/>
                </a:cubicBezTo>
                <a:cubicBezTo>
                  <a:pt x="11628" y="2603"/>
                  <a:pt x="9025" y="0"/>
                  <a:pt x="5814" y="0"/>
                </a:cubicBezTo>
                <a:close/>
                <a:moveTo>
                  <a:pt x="5877" y="9678"/>
                </a:moveTo>
                <a:cubicBezTo>
                  <a:pt x="5421" y="9678"/>
                  <a:pt x="5051" y="9308"/>
                  <a:pt x="5051" y="8852"/>
                </a:cubicBezTo>
                <a:cubicBezTo>
                  <a:pt x="5051" y="8395"/>
                  <a:pt x="5421" y="8026"/>
                  <a:pt x="5877" y="8026"/>
                </a:cubicBezTo>
                <a:cubicBezTo>
                  <a:pt x="6334" y="8026"/>
                  <a:pt x="6703" y="8395"/>
                  <a:pt x="6703" y="8852"/>
                </a:cubicBezTo>
                <a:cubicBezTo>
                  <a:pt x="6703" y="9308"/>
                  <a:pt x="6334" y="9678"/>
                  <a:pt x="5877" y="9678"/>
                </a:cubicBezTo>
                <a:close/>
                <a:moveTo>
                  <a:pt x="6527" y="7236"/>
                </a:moveTo>
                <a:lnTo>
                  <a:pt x="6527" y="7385"/>
                </a:lnTo>
                <a:lnTo>
                  <a:pt x="5165" y="7385"/>
                </a:lnTo>
                <a:lnTo>
                  <a:pt x="5165" y="7236"/>
                </a:lnTo>
                <a:cubicBezTo>
                  <a:pt x="5165" y="6816"/>
                  <a:pt x="5227" y="6276"/>
                  <a:pt x="5715" y="5807"/>
                </a:cubicBezTo>
                <a:cubicBezTo>
                  <a:pt x="6203" y="5338"/>
                  <a:pt x="6813" y="4951"/>
                  <a:pt x="6813" y="4365"/>
                </a:cubicBezTo>
                <a:cubicBezTo>
                  <a:pt x="6813" y="3717"/>
                  <a:pt x="6363" y="3375"/>
                  <a:pt x="5797" y="3375"/>
                </a:cubicBezTo>
                <a:cubicBezTo>
                  <a:pt x="4852" y="3375"/>
                  <a:pt x="4791" y="4354"/>
                  <a:pt x="4767" y="4570"/>
                </a:cubicBezTo>
                <a:lnTo>
                  <a:pt x="3443" y="4570"/>
                </a:lnTo>
                <a:cubicBezTo>
                  <a:pt x="3478" y="3548"/>
                  <a:pt x="3910" y="2120"/>
                  <a:pt x="5805" y="2120"/>
                </a:cubicBezTo>
                <a:cubicBezTo>
                  <a:pt x="7447" y="2120"/>
                  <a:pt x="8185" y="3220"/>
                  <a:pt x="8185" y="4251"/>
                </a:cubicBezTo>
                <a:cubicBezTo>
                  <a:pt x="8185" y="5892"/>
                  <a:pt x="6527" y="6177"/>
                  <a:pt x="6527" y="7236"/>
                </a:cubicBezTo>
                <a:close/>
              </a:path>
            </a:pathLst>
          </a:cu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718191" y="2898155"/>
            <a:ext cx="864095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2987820" y="2898155"/>
            <a:ext cx="864095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 rot="16200000">
            <a:off x="2069030" y="4248993"/>
            <a:ext cx="432048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 rot="16200000">
            <a:off x="2069031" y="1547316"/>
            <a:ext cx="432048" cy="3133725"/>
          </a:xfrm>
          <a:prstGeom prst="rect">
            <a:avLst/>
          </a:prstGeom>
          <a:solidFill>
            <a:srgbClr val="009F3C"/>
          </a:soli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Who are		  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556792"/>
            <a:ext cx="1173201" cy="13001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5" y="1556792"/>
            <a:ext cx="3744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Established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2006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with offices 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London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San Francisco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, Huddle is the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leader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cloud collaboration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content management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for the 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enterprise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60845"/>
            <a:ext cx="2403775" cy="46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71800" y="476672"/>
            <a:ext cx="1584176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5" descr="http://www.huddle.com/wp-content/themes/huddle2012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75" y="553279"/>
            <a:ext cx="1266825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20265"/>
            <a:ext cx="136815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26" y="3111079"/>
            <a:ext cx="1284818" cy="31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85" y="3125307"/>
            <a:ext cx="1400367" cy="311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will be code ….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2492896"/>
            <a:ext cx="80648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trike="sngStrike" dirty="0" smtClean="0">
                <a:solidFill>
                  <a:schemeClr val="bg1">
                    <a:lumMod val="50000"/>
                  </a:schemeClr>
                </a:solidFill>
              </a:rPr>
              <a:t>Never work with children or animals</a:t>
            </a:r>
          </a:p>
          <a:p>
            <a:pPr algn="ctr"/>
            <a:endParaRPr lang="en-GB" sz="3600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Never Live Code Whilst Speaking at a Conference (unless you are                  </a:t>
            </a:r>
            <a:r>
              <a:rPr lang="en-GB" sz="3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3200" dirty="0">
                <a:solidFill>
                  <a:schemeClr val="tx1">
                    <a:lumMod val="50000"/>
                  </a:schemeClr>
                </a:solidFill>
              </a:rPr>
              <a:t>https://github.com/penderi/ndc2014London</a:t>
            </a:r>
            <a:endParaRPr lang="en-GB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53148"/>
            <a:ext cx="1296144" cy="67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6120" y="2204864"/>
            <a:ext cx="182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Windows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2655" y="4149080"/>
            <a:ext cx="16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 Common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Commands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&amp; Events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4620" y="414908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Initialise PC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020" y="4149080"/>
            <a:ext cx="230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OSX Container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461" y="2204864"/>
            <a:ext cx="209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Common.UI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assets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97182" y="5085144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rgbClr val="0B3261"/>
                </a:solidFill>
              </a:rPr>
              <a:t>7</a:t>
            </a:r>
            <a:endParaRPr lang="en-GB" sz="4000" b="1" dirty="0">
              <a:solidFill>
                <a:srgbClr val="0B326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973" y="5805264"/>
            <a:ext cx="18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Cross-Platform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- checkpoints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4316" y="220486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Html5 hosted in CEF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6516" y="414908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VS Solution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8378" y="4149080"/>
            <a:ext cx="22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Html in </a:t>
            </a:r>
            <a:r>
              <a:rPr lang="en-GB" dirty="0" err="1" smtClean="0">
                <a:solidFill>
                  <a:srgbClr val="000000"/>
                </a:solidFill>
              </a:rPr>
              <a:t>WebKit</a:t>
            </a:r>
            <a:r>
              <a:rPr lang="en-GB" dirty="0" smtClean="0">
                <a:solidFill>
                  <a:srgbClr val="000000"/>
                </a:solidFill>
              </a:rPr>
              <a:t> / CEF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8702" y="2204864"/>
            <a:ext cx="297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Cross-Platform, html5 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web page hosted in memory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6708" y="4869160"/>
            <a:ext cx="129600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629" y="5867980"/>
            <a:ext cx="843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cross-platform Html5 </a:t>
            </a:r>
            <a:r>
              <a:rPr lang="en-GB" dirty="0" smtClean="0">
                <a:solidFill>
                  <a:srgbClr val="000000"/>
                </a:solidFill>
              </a:rPr>
              <a:t>Web app hosted in-memory, and integrated with c# application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54708" y="5157192"/>
            <a:ext cx="720080" cy="7200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2"/>
                </a:solidFill>
              </a:rPr>
              <a:t>7</a:t>
            </a:r>
            <a:endParaRPr lang="en-GB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</a:t>
            </a:r>
            <a:r>
              <a:rPr lang="en-GB" dirty="0"/>
              <a:t>WPF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lost and</a:t>
            </a:r>
            <a:r>
              <a:rPr lang="en-GB" dirty="0"/>
              <a:t> HTML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won - the new wave of </a:t>
            </a:r>
            <a:r>
              <a:rPr lang="en-GB" dirty="0">
                <a:solidFill>
                  <a:schemeClr val="tx2"/>
                </a:solidFill>
              </a:rPr>
              <a:t>cross-platform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hybrid </a:t>
            </a:r>
            <a:r>
              <a:rPr lang="en-GB" dirty="0">
                <a:solidFill>
                  <a:schemeClr val="tx2"/>
                </a:solidFill>
              </a:rPr>
              <a:t>Desktop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apps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135" y="2339588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WPF			 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7776864" cy="4104456"/>
          </a:xfrm>
          <a:prstGeom prst="rect">
            <a:avLst/>
          </a:prstGeom>
          <a:solidFill>
            <a:srgbClr val="F58D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644008" y="2323378"/>
            <a:ext cx="3528392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Pros</a:t>
            </a:r>
          </a:p>
          <a:p>
            <a:r>
              <a:rPr lang="en-GB" sz="2000" dirty="0" smtClean="0"/>
              <a:t>Ubiquitous design/</a:t>
            </a:r>
            <a:r>
              <a:rPr lang="en-GB" sz="2000" dirty="0" err="1" smtClean="0"/>
              <a:t>dev</a:t>
            </a:r>
            <a:r>
              <a:rPr lang="en-GB" sz="2000" dirty="0" smtClean="0"/>
              <a:t> skills </a:t>
            </a:r>
          </a:p>
          <a:p>
            <a:r>
              <a:rPr lang="en-GB" sz="2000" dirty="0"/>
              <a:t>JS performance near native</a:t>
            </a:r>
          </a:p>
          <a:p>
            <a:r>
              <a:rPr lang="en-GB" sz="2000" dirty="0" smtClean="0"/>
              <a:t>Html5/CCS3 animation</a:t>
            </a:r>
          </a:p>
          <a:p>
            <a:pPr marL="0" indent="0">
              <a:buNone/>
            </a:pPr>
            <a:r>
              <a:rPr lang="en-GB" sz="2000" b="1" dirty="0" smtClean="0"/>
              <a:t>Cons</a:t>
            </a:r>
            <a:endParaRPr lang="en-GB" sz="2000" b="1" dirty="0"/>
          </a:p>
          <a:p>
            <a:r>
              <a:rPr lang="en-GB" sz="2000" dirty="0" smtClean="0"/>
              <a:t>We need a little plumbing for binding/</a:t>
            </a:r>
            <a:r>
              <a:rPr lang="en-GB" sz="2000" dirty="0" err="1" smtClean="0"/>
              <a:t>templating</a:t>
            </a:r>
            <a:endParaRPr lang="en-GB" sz="2000" dirty="0" smtClean="0"/>
          </a:p>
          <a:p>
            <a:r>
              <a:rPr lang="en-GB" sz="2000" dirty="0" smtClean="0"/>
              <a:t>?</a:t>
            </a:r>
            <a:endParaRPr lang="en-GB" sz="2000" dirty="0"/>
          </a:p>
          <a:p>
            <a:endParaRPr lang="en-GB" sz="2000" dirty="0" smtClean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99592" y="2323378"/>
            <a:ext cx="374441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Pros</a:t>
            </a:r>
          </a:p>
          <a:p>
            <a:r>
              <a:rPr lang="en-GB" sz="2000" dirty="0" smtClean="0"/>
              <a:t>Powerful binding/</a:t>
            </a:r>
            <a:r>
              <a:rPr lang="en-GB" sz="2000" dirty="0" err="1" smtClean="0"/>
              <a:t>templating</a:t>
            </a:r>
            <a:endParaRPr lang="en-GB" sz="2000" dirty="0"/>
          </a:p>
          <a:p>
            <a:r>
              <a:rPr lang="en-GB" sz="2000" dirty="0" smtClean="0"/>
              <a:t>Amazing animation</a:t>
            </a:r>
            <a:endParaRPr lang="en-GB" sz="2000" dirty="0"/>
          </a:p>
          <a:p>
            <a:r>
              <a:rPr lang="en-GB" sz="2000" dirty="0" smtClean="0"/>
              <a:t>Vector driven high DPI support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Cons</a:t>
            </a:r>
          </a:p>
          <a:p>
            <a:r>
              <a:rPr lang="en-GB" sz="2000" dirty="0" smtClean="0"/>
              <a:t>WPF </a:t>
            </a:r>
            <a:r>
              <a:rPr lang="en-GB" sz="2000" dirty="0"/>
              <a:t>has </a:t>
            </a:r>
            <a:r>
              <a:rPr lang="en-GB" sz="2000" dirty="0" smtClean="0"/>
              <a:t>doubtful future </a:t>
            </a:r>
          </a:p>
          <a:p>
            <a:r>
              <a:rPr lang="en-GB" sz="2000" dirty="0" smtClean="0"/>
              <a:t>Uncommon bespoke skillset</a:t>
            </a:r>
          </a:p>
          <a:p>
            <a:r>
              <a:rPr lang="en-GB" sz="2000" dirty="0" smtClean="0"/>
              <a:t>Few LOB applications</a:t>
            </a:r>
          </a:p>
          <a:p>
            <a:endParaRPr lang="en-GB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99592" y="5877272"/>
            <a:ext cx="752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This is hopefully not the controversial part…. (if it is lets discuss afterwards!)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Cross-Platform		Html on Desktop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3136" y="1700808"/>
            <a:ext cx="7776864" cy="410445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644008" y="2323378"/>
            <a:ext cx="3528392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Native calls via UI controls</a:t>
            </a:r>
          </a:p>
          <a:p>
            <a:endParaRPr lang="en-GB" sz="2000" dirty="0" smtClean="0"/>
          </a:p>
          <a:p>
            <a:r>
              <a:rPr lang="en-GB" sz="2000" dirty="0" smtClean="0"/>
              <a:t>MVVM libraries / coding style ensure abstraction</a:t>
            </a:r>
          </a:p>
          <a:p>
            <a:endParaRPr lang="en-GB" sz="2000" dirty="0" smtClean="0"/>
          </a:p>
          <a:p>
            <a:r>
              <a:rPr lang="en-GB" sz="2000" dirty="0" smtClean="0"/>
              <a:t>There’s a multitude of JS binding/SPA frameworks you may have heard of</a:t>
            </a:r>
          </a:p>
          <a:p>
            <a:endParaRPr lang="en-GB" sz="2000" dirty="0"/>
          </a:p>
          <a:p>
            <a:r>
              <a:rPr lang="en-GB" sz="2000" dirty="0" smtClean="0"/>
              <a:t>Yes!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99592" y="2323378"/>
            <a:ext cx="374441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WPF - Windows only</a:t>
            </a:r>
          </a:p>
          <a:p>
            <a:endParaRPr lang="en-GB" sz="2000" dirty="0" smtClean="0"/>
          </a:p>
          <a:p>
            <a:r>
              <a:rPr lang="en-GB" sz="2000" dirty="0" smtClean="0"/>
              <a:t>Spring/</a:t>
            </a:r>
            <a:r>
              <a:rPr lang="en-GB" sz="2000" dirty="0" err="1" smtClean="0"/>
              <a:t>gwt</a:t>
            </a:r>
            <a:r>
              <a:rPr lang="en-GB" sz="2000" dirty="0" smtClean="0"/>
              <a:t>/</a:t>
            </a:r>
            <a:r>
              <a:rPr lang="en-GB" sz="2000" dirty="0" err="1" smtClean="0"/>
              <a:t>xwt</a:t>
            </a:r>
            <a:r>
              <a:rPr lang="en-GB" sz="2000" dirty="0" smtClean="0"/>
              <a:t> – uneven look and feel</a:t>
            </a:r>
          </a:p>
          <a:p>
            <a:endParaRPr lang="en-GB" sz="2000" dirty="0"/>
          </a:p>
          <a:p>
            <a:r>
              <a:rPr lang="en-GB" sz="2000" dirty="0" err="1" smtClean="0"/>
              <a:t>Xamarin</a:t>
            </a:r>
            <a:r>
              <a:rPr lang="en-GB" sz="2000" dirty="0" smtClean="0"/>
              <a:t> Forms – new and reliant on custom / </a:t>
            </a:r>
            <a:r>
              <a:rPr lang="en-GB" sz="2000" dirty="0" err="1" smtClean="0"/>
              <a:t>duplciated</a:t>
            </a:r>
            <a:r>
              <a:rPr lang="en-GB" sz="2000" dirty="0" smtClean="0"/>
              <a:t> Designs</a:t>
            </a:r>
          </a:p>
          <a:p>
            <a:endParaRPr lang="en-GB" sz="2000" dirty="0" smtClean="0"/>
          </a:p>
          <a:p>
            <a:r>
              <a:rPr lang="en-GB" sz="2000" dirty="0" smtClean="0"/>
              <a:t>Can the UI be written once?</a:t>
            </a:r>
          </a:p>
          <a:p>
            <a:endParaRPr lang="en-GB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23831" y="5877272"/>
            <a:ext cx="486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Aim: To use html5 as a cross-platform Desktop UI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rgbClr val="FFFFFF"/>
      </a:dk1>
      <a:lt1>
        <a:srgbClr val="4F6128"/>
      </a:lt1>
      <a:dk2>
        <a:srgbClr val="FFFFFF"/>
      </a:dk2>
      <a:lt2>
        <a:srgbClr val="4F6128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1077</Words>
  <Application>Microsoft Office PowerPoint</Application>
  <PresentationFormat>On-screen Show (4:3)</PresentationFormat>
  <Paragraphs>391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Aharoni</vt:lpstr>
      <vt:lpstr>Arial</vt:lpstr>
      <vt:lpstr>Calibri</vt:lpstr>
      <vt:lpstr>Segoe UI</vt:lpstr>
      <vt:lpstr>Office Theme</vt:lpstr>
      <vt:lpstr>How WPF lost and HTML won - the new wave of cross-platform, hybrid Desktop apps</vt:lpstr>
      <vt:lpstr>Who am I?</vt:lpstr>
      <vt:lpstr>Who are    ?</vt:lpstr>
      <vt:lpstr>There will be code ….</vt:lpstr>
      <vt:lpstr>Agenda</vt:lpstr>
      <vt:lpstr>Agenda - checkpoints</vt:lpstr>
      <vt:lpstr>How WPF lost and HTML won - the new wave of cross-platform, hybrid Desktop apps</vt:lpstr>
      <vt:lpstr>WPF    HTML</vt:lpstr>
      <vt:lpstr>Cross-Platform  Html on Desktop</vt:lpstr>
      <vt:lpstr>‘Hybrid’ Desktop Applications</vt:lpstr>
      <vt:lpstr>Design Concerns for a Desktop app</vt:lpstr>
      <vt:lpstr>Proposed Design – Windows Container</vt:lpstr>
      <vt:lpstr>Proposed Design – cefSharp</vt:lpstr>
      <vt:lpstr>Proposed Design - Containers </vt:lpstr>
      <vt:lpstr>Proposed Design – Access Html5 sites</vt:lpstr>
      <vt:lpstr>Proposed Design – Local HTML</vt:lpstr>
      <vt:lpstr>Proposed Design – Local Resources</vt:lpstr>
      <vt:lpstr>Proposed Design – local example</vt:lpstr>
      <vt:lpstr>Proposed Design – Common UI Assets</vt:lpstr>
      <vt:lpstr>Proposed Design – Idealised</vt:lpstr>
      <vt:lpstr>CODE TIME</vt:lpstr>
      <vt:lpstr>Coding #1 –Windows Container</vt:lpstr>
      <vt:lpstr>Coding #2 – Initialise OSX Container</vt:lpstr>
      <vt:lpstr>Coding #3 – Create Common Assets</vt:lpstr>
      <vt:lpstr>Coding #4 – Add UI Commands</vt:lpstr>
      <vt:lpstr>Coding #4 – Add UI Events</vt:lpstr>
      <vt:lpstr>We have a complex HTML application working cross-platform, on the Desktop</vt:lpstr>
      <vt:lpstr>Thanks to…</vt:lpstr>
      <vt:lpstr>Questions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Ian Pender</cp:lastModifiedBy>
  <cp:revision>64</cp:revision>
  <dcterms:created xsi:type="dcterms:W3CDTF">2013-06-03T12:57:42Z</dcterms:created>
  <dcterms:modified xsi:type="dcterms:W3CDTF">2014-12-02T20:44:34Z</dcterms:modified>
</cp:coreProperties>
</file>