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C9636E32-F46F-CA4A-9EA0-77A0F06CD3FA}" type="datetimeFigureOut">
              <a:rPr lang="en-US" smtClean="0"/>
              <a:t>6/30/20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063B87B7-55CD-F045-B277-603226CC4A8B}" type="slidenum">
              <a:rPr lang="en-US" smtClean="0"/>
              <a:t>‹#›</a:t>
            </a:fld>
            <a:endParaRPr lang="en-US"/>
          </a:p>
        </p:txBody>
      </p:sp>
    </p:spTree>
    <p:extLst>
      <p:ext uri="{BB962C8B-B14F-4D97-AF65-F5344CB8AC3E}">
        <p14:creationId xmlns:p14="http://schemas.microsoft.com/office/powerpoint/2010/main" val="158186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36E32-F46F-CA4A-9EA0-77A0F06CD3FA}" type="datetimeFigureOut">
              <a:rPr lang="en-US" smtClean="0"/>
              <a:t>6/30/20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7B7-55CD-F045-B277-603226CC4A8B}" type="slidenum">
              <a:rPr lang="en-US" smtClean="0"/>
              <a:t>‹#›</a:t>
            </a:fld>
            <a:endParaRPr lang="en-US"/>
          </a:p>
        </p:txBody>
      </p:sp>
    </p:spTree>
    <p:extLst>
      <p:ext uri="{BB962C8B-B14F-4D97-AF65-F5344CB8AC3E}">
        <p14:creationId xmlns:p14="http://schemas.microsoft.com/office/powerpoint/2010/main" val="215654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C9636E32-F46F-CA4A-9EA0-77A0F06CD3FA}" type="datetimeFigureOut">
              <a:rPr lang="en-US" smtClean="0"/>
              <a:t>6/30/20</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063B87B7-55CD-F045-B277-603226CC4A8B}" type="slidenum">
              <a:rPr lang="en-US" smtClean="0"/>
              <a:t>‹#›</a:t>
            </a:fld>
            <a:endParaRPr lang="en-US"/>
          </a:p>
        </p:txBody>
      </p:sp>
    </p:spTree>
    <p:extLst>
      <p:ext uri="{BB962C8B-B14F-4D97-AF65-F5344CB8AC3E}">
        <p14:creationId xmlns:p14="http://schemas.microsoft.com/office/powerpoint/2010/main" val="343116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36E32-F46F-CA4A-9EA0-77A0F06CD3FA}" type="datetimeFigureOut">
              <a:rPr lang="en-US" smtClean="0"/>
              <a:t>6/30/20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7B7-55CD-F045-B277-603226CC4A8B}" type="slidenum">
              <a:rPr lang="en-US" smtClean="0"/>
              <a:t>‹#›</a:t>
            </a:fld>
            <a:endParaRPr lang="en-US"/>
          </a:p>
        </p:txBody>
      </p:sp>
    </p:spTree>
    <p:extLst>
      <p:ext uri="{BB962C8B-B14F-4D97-AF65-F5344CB8AC3E}">
        <p14:creationId xmlns:p14="http://schemas.microsoft.com/office/powerpoint/2010/main" val="249157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C9636E32-F46F-CA4A-9EA0-77A0F06CD3FA}" type="datetimeFigureOut">
              <a:rPr lang="en-US" smtClean="0"/>
              <a:t>6/30/20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063B87B7-55CD-F045-B277-603226CC4A8B}" type="slidenum">
              <a:rPr lang="en-US" smtClean="0"/>
              <a:t>‹#›</a:t>
            </a:fld>
            <a:endParaRPr lang="en-US"/>
          </a:p>
        </p:txBody>
      </p:sp>
    </p:spTree>
    <p:extLst>
      <p:ext uri="{BB962C8B-B14F-4D97-AF65-F5344CB8AC3E}">
        <p14:creationId xmlns:p14="http://schemas.microsoft.com/office/powerpoint/2010/main" val="301289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C9636E32-F46F-CA4A-9EA0-77A0F06CD3FA}" type="datetimeFigureOut">
              <a:rPr lang="en-US" smtClean="0"/>
              <a:t>6/30/20</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063B87B7-55CD-F045-B277-603226CC4A8B}" type="slidenum">
              <a:rPr lang="en-US" smtClean="0"/>
              <a:t>‹#›</a:t>
            </a:fld>
            <a:endParaRPr lang="en-US"/>
          </a:p>
        </p:txBody>
      </p:sp>
    </p:spTree>
    <p:extLst>
      <p:ext uri="{BB962C8B-B14F-4D97-AF65-F5344CB8AC3E}">
        <p14:creationId xmlns:p14="http://schemas.microsoft.com/office/powerpoint/2010/main" val="60250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C9636E32-F46F-CA4A-9EA0-77A0F06CD3FA}" type="datetimeFigureOut">
              <a:rPr lang="en-US" smtClean="0"/>
              <a:t>6/30/20</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063B87B7-55CD-F045-B277-603226CC4A8B}" type="slidenum">
              <a:rPr lang="en-US" smtClean="0"/>
              <a:t>‹#›</a:t>
            </a:fld>
            <a:endParaRPr lang="en-US"/>
          </a:p>
        </p:txBody>
      </p:sp>
    </p:spTree>
    <p:extLst>
      <p:ext uri="{BB962C8B-B14F-4D97-AF65-F5344CB8AC3E}">
        <p14:creationId xmlns:p14="http://schemas.microsoft.com/office/powerpoint/2010/main" val="148158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636E32-F46F-CA4A-9EA0-77A0F06CD3FA}" type="datetimeFigureOut">
              <a:rPr lang="en-US" smtClean="0"/>
              <a:t>6/30/20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B87B7-55CD-F045-B277-603226CC4A8B}" type="slidenum">
              <a:rPr lang="en-US" smtClean="0"/>
              <a:t>‹#›</a:t>
            </a:fld>
            <a:endParaRPr lang="en-US"/>
          </a:p>
        </p:txBody>
      </p:sp>
    </p:spTree>
    <p:extLst>
      <p:ext uri="{BB962C8B-B14F-4D97-AF65-F5344CB8AC3E}">
        <p14:creationId xmlns:p14="http://schemas.microsoft.com/office/powerpoint/2010/main" val="224958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C9636E32-F46F-CA4A-9EA0-77A0F06CD3FA}" type="datetimeFigureOut">
              <a:rPr lang="en-US" smtClean="0"/>
              <a:t>6/30/20</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063B87B7-55CD-F045-B277-603226CC4A8B}" type="slidenum">
              <a:rPr lang="en-US" smtClean="0"/>
              <a:t>‹#›</a:t>
            </a:fld>
            <a:endParaRPr lang="en-US"/>
          </a:p>
        </p:txBody>
      </p:sp>
    </p:spTree>
    <p:extLst>
      <p:ext uri="{BB962C8B-B14F-4D97-AF65-F5344CB8AC3E}">
        <p14:creationId xmlns:p14="http://schemas.microsoft.com/office/powerpoint/2010/main" val="56972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636E32-F46F-CA4A-9EA0-77A0F06CD3FA}" type="datetimeFigureOut">
              <a:rPr lang="en-US" smtClean="0"/>
              <a:t>6/30/20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7B7-55CD-F045-B277-603226CC4A8B}" type="slidenum">
              <a:rPr lang="en-US" smtClean="0"/>
              <a:t>‹#›</a:t>
            </a:fld>
            <a:endParaRPr lang="en-US"/>
          </a:p>
        </p:txBody>
      </p:sp>
    </p:spTree>
    <p:extLst>
      <p:ext uri="{BB962C8B-B14F-4D97-AF65-F5344CB8AC3E}">
        <p14:creationId xmlns:p14="http://schemas.microsoft.com/office/powerpoint/2010/main" val="345583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C9636E32-F46F-CA4A-9EA0-77A0F06CD3FA}" type="datetimeFigureOut">
              <a:rPr lang="en-US" smtClean="0"/>
              <a:t>6/30/20</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063B87B7-55CD-F045-B277-603226CC4A8B}" type="slidenum">
              <a:rPr lang="en-US" smtClean="0"/>
              <a:t>‹#›</a:t>
            </a:fld>
            <a:endParaRPr lang="en-US"/>
          </a:p>
        </p:txBody>
      </p:sp>
    </p:spTree>
    <p:extLst>
      <p:ext uri="{BB962C8B-B14F-4D97-AF65-F5344CB8AC3E}">
        <p14:creationId xmlns:p14="http://schemas.microsoft.com/office/powerpoint/2010/main" val="422205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C9636E32-F46F-CA4A-9EA0-77A0F06CD3FA}" type="datetimeFigureOut">
              <a:rPr lang="en-US" smtClean="0"/>
              <a:t>6/30/20</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63B87B7-55CD-F045-B277-603226CC4A8B}" type="slidenum">
              <a:rPr lang="en-US" smtClean="0"/>
              <a:t>‹#›</a:t>
            </a:fld>
            <a:endParaRPr lang="en-US"/>
          </a:p>
        </p:txBody>
      </p:sp>
    </p:spTree>
    <p:extLst>
      <p:ext uri="{BB962C8B-B14F-4D97-AF65-F5344CB8AC3E}">
        <p14:creationId xmlns:p14="http://schemas.microsoft.com/office/powerpoint/2010/main" val="129902959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facebook.com/pages/category/Automotive-Repair-Shop/Pendletons-Auto-Repair-108919250493461/" TargetMode="External"/><Relationship Id="rId3" Type="http://schemas.openxmlformats.org/officeDocument/2006/relationships/hyperlink" Target="https://d3js.org/" TargetMode="External"/><Relationship Id="rId7" Type="http://schemas.openxmlformats.org/officeDocument/2006/relationships/hyperlink" Target="https://www.bexpresslube.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vulcantireandauto.com/" TargetMode="External"/><Relationship Id="rId5" Type="http://schemas.openxmlformats.org/officeDocument/2006/relationships/hyperlink" Target="https://www.aplustireandautorepair.com/" TargetMode="External"/><Relationship Id="rId4" Type="http://schemas.openxmlformats.org/officeDocument/2006/relationships/hyperlink" Target="https://www.aamcobirmingham-trussville.com/Auto-Repair-Services" TargetMode="External"/><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D92E40-EFC0-8742-BAE7-E9C9920784D1}"/>
              </a:ext>
            </a:extLst>
          </p:cNvPr>
          <p:cNvSpPr/>
          <p:nvPr/>
        </p:nvSpPr>
        <p:spPr>
          <a:xfrm>
            <a:off x="746234" y="1387367"/>
            <a:ext cx="10699531" cy="3908762"/>
          </a:xfrm>
          <a:prstGeom prst="rect">
            <a:avLst/>
          </a:prstGeom>
        </p:spPr>
        <p:txBody>
          <a:bodyPr wrap="square">
            <a:spAutoFit/>
          </a:bodyPr>
          <a:lstStyle/>
          <a:p>
            <a:pPr algn="ctr"/>
            <a:r>
              <a:rPr lang="en-US" sz="2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CS 421.621 Advanced Web APP Development Course</a:t>
            </a:r>
            <a:endParaRPr lang="en-US"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32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Team Project Proposal </a:t>
            </a:r>
            <a:endParaRPr lang="en-US"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32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Team Name:</a:t>
            </a:r>
          </a:p>
          <a:p>
            <a:pPr algn="ctr"/>
            <a:endParaRPr lang="en-US" sz="32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7200" dirty="0" err="1">
                <a:latin typeface="Edwardian Script ITC" panose="030303020407070D0804" pitchFamily="66" charset="77"/>
                <a:ea typeface="Calibri" panose="020F0502020204030204" pitchFamily="34" charset="0"/>
                <a:cs typeface="Blackadder ITC" panose="020F0502020204030204" pitchFamily="34" charset="0"/>
              </a:rPr>
              <a:t>WebCraft</a:t>
            </a:r>
            <a:endParaRPr lang="en-US" sz="7200" dirty="0">
              <a:effectLst/>
              <a:latin typeface="Edwardian Script ITC" panose="030303020407070D0804" pitchFamily="66" charset="77"/>
              <a:ea typeface="Calibri" panose="020F0502020204030204" pitchFamily="34" charset="0"/>
              <a:cs typeface="Blackadder ITC" panose="020F0502020204030204" pitchFamily="34" charset="0"/>
            </a:endParaRPr>
          </a:p>
          <a:p>
            <a:pPr algn="ct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7885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9F2B1E-8DCB-9D44-A0B5-AA146D0F69E8}"/>
              </a:ext>
            </a:extLst>
          </p:cNvPr>
          <p:cNvSpPr/>
          <p:nvPr/>
        </p:nvSpPr>
        <p:spPr>
          <a:xfrm>
            <a:off x="3048000" y="320457"/>
            <a:ext cx="6096000" cy="4216539"/>
          </a:xfrm>
          <a:prstGeom prst="rect">
            <a:avLst/>
          </a:prstGeom>
        </p:spPr>
        <p:txBody>
          <a:bodyPr>
            <a:spAutoFit/>
          </a:bodyPr>
          <a:lstStyle/>
          <a:p>
            <a:pPr algn="ctr"/>
            <a:r>
              <a:rPr lang="en-US" sz="40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Team members:</a:t>
            </a:r>
            <a:endParaRPr lang="en-US"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gn="ctr"/>
            <a:r>
              <a:rPr lang="en-US" dirty="0">
                <a:latin typeface="Calibri" panose="020F0502020204030204" pitchFamily="34" charset="0"/>
                <a:ea typeface="Calibri" panose="020F0502020204030204" pitchFamily="34" charset="0"/>
                <a:cs typeface="Times New Roman" panose="02020603050405020304" pitchFamily="18" charset="0"/>
              </a:rPr>
              <a:t>Jamal Austin</a:t>
            </a:r>
          </a:p>
          <a:p>
            <a:pPr algn="ctr"/>
            <a:r>
              <a:rPr lang="en-US" dirty="0">
                <a:latin typeface="Calibri" panose="020F0502020204030204" pitchFamily="34" charset="0"/>
                <a:ea typeface="Calibri" panose="020F0502020204030204" pitchFamily="34" charset="0"/>
                <a:cs typeface="Times New Roman" panose="02020603050405020304" pitchFamily="18" charset="0"/>
              </a:rPr>
              <a:t>John Robertson</a:t>
            </a:r>
          </a:p>
          <a:p>
            <a:pPr algn="ctr"/>
            <a:r>
              <a:rPr lang="en-US" dirty="0">
                <a:latin typeface="Calibri" panose="020F0502020204030204" pitchFamily="34" charset="0"/>
                <a:ea typeface="Calibri" panose="020F0502020204030204" pitchFamily="34" charset="0"/>
                <a:cs typeface="Times New Roman" panose="02020603050405020304" pitchFamily="18" charset="0"/>
              </a:rPr>
              <a:t>Nathan Ledbetter</a:t>
            </a:r>
          </a:p>
          <a:p>
            <a:pPr algn="ctr"/>
            <a:r>
              <a:rPr lang="en-US" dirty="0">
                <a:latin typeface="Calibri" panose="020F0502020204030204" pitchFamily="34" charset="0"/>
                <a:ea typeface="Calibri" panose="020F0502020204030204" pitchFamily="34" charset="0"/>
                <a:cs typeface="Times New Roman" panose="02020603050405020304" pitchFamily="18" charset="0"/>
              </a:rPr>
              <a:t>&amp;</a:t>
            </a:r>
          </a:p>
          <a:p>
            <a:pPr algn="ctr"/>
            <a:r>
              <a:rPr lang="en-US" dirty="0">
                <a:latin typeface="Calibri" panose="020F0502020204030204" pitchFamily="34" charset="0"/>
                <a:ea typeface="Calibri" panose="020F0502020204030204" pitchFamily="34" charset="0"/>
                <a:cs typeface="Times New Roman" panose="02020603050405020304" pitchFamily="18" charset="0"/>
              </a:rPr>
              <a:t>Mario Pendleton</a:t>
            </a:r>
          </a:p>
          <a:p>
            <a:pPr algn="ctr"/>
            <a:r>
              <a:rPr lang="en-US" sz="40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ctr"/>
            <a:r>
              <a:rPr lang="en-US" sz="40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Project Title</a:t>
            </a:r>
            <a:endParaRPr lang="en-US"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gn="ctr"/>
            <a:r>
              <a:rPr lang="en-US" dirty="0">
                <a:latin typeface="Calibri" panose="020F0502020204030204" pitchFamily="34" charset="0"/>
                <a:ea typeface="Calibri" panose="020F0502020204030204" pitchFamily="34" charset="0"/>
                <a:cs typeface="Times New Roman" panose="02020603050405020304" pitchFamily="18" charset="0"/>
              </a:rPr>
              <a:t>Pendleton’s Auto Repair</a:t>
            </a:r>
          </a:p>
          <a:p>
            <a:pPr algn="ctr"/>
            <a:r>
              <a:rPr lang="en-US" sz="40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A picture containing monitor, phone&#10;&#10;Description automatically generated">
            <a:extLst>
              <a:ext uri="{FF2B5EF4-FFF2-40B4-BE49-F238E27FC236}">
                <a16:creationId xmlns:a16="http://schemas.microsoft.com/office/drawing/2014/main" id="{979BACD3-6A95-114C-A8C4-29CDC993580C}"/>
              </a:ext>
            </a:extLst>
          </p:cNvPr>
          <p:cNvPicPr/>
          <p:nvPr/>
        </p:nvPicPr>
        <p:blipFill>
          <a:blip r:embed="rId2"/>
          <a:stretch>
            <a:fillRect/>
          </a:stretch>
        </p:blipFill>
        <p:spPr>
          <a:xfrm>
            <a:off x="1131900" y="2639933"/>
            <a:ext cx="3012440" cy="1876425"/>
          </a:xfrm>
          <a:prstGeom prst="rect">
            <a:avLst/>
          </a:prstGeom>
        </p:spPr>
      </p:pic>
    </p:spTree>
    <p:extLst>
      <p:ext uri="{BB962C8B-B14F-4D97-AF65-F5344CB8AC3E}">
        <p14:creationId xmlns:p14="http://schemas.microsoft.com/office/powerpoint/2010/main" val="1785377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003963-4E8B-B947-B50D-318345982F4F}"/>
              </a:ext>
            </a:extLst>
          </p:cNvPr>
          <p:cNvSpPr/>
          <p:nvPr/>
        </p:nvSpPr>
        <p:spPr>
          <a:xfrm>
            <a:off x="4635062" y="1918239"/>
            <a:ext cx="6096000" cy="2646878"/>
          </a:xfrm>
          <a:prstGeom prst="rect">
            <a:avLst/>
          </a:prstGeom>
        </p:spPr>
        <p:txBody>
          <a:bodyPr>
            <a:spAutoFit/>
          </a:bodyPr>
          <a:lstStyle/>
          <a:p>
            <a:pPr algn="ctr"/>
            <a:r>
              <a:rPr lang="en-US" sz="40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Summary of the Project</a:t>
            </a:r>
          </a:p>
          <a:p>
            <a:pPr algn="ct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242424"/>
                </a:solidFill>
                <a:latin typeface="Arial" panose="020B0604020202020204" pitchFamily="34" charset="0"/>
                <a:ea typeface="Calibri" panose="020F0502020204030204" pitchFamily="34" charset="0"/>
              </a:rPr>
              <a:t>Pendleton Auto Repair requires a website built to support growth. This website will allow the company receive applications, post position, and order auto parts. Customers will be able to schedule appointments, order parts and services, send applications, schedule pickups, pay online and more.</a:t>
            </a:r>
            <a:r>
              <a:rPr lang="en-US" dirty="0">
                <a:effectLst/>
              </a:rPr>
              <a:t> </a:t>
            </a:r>
            <a:endParaRPr lang="en-US" dirty="0"/>
          </a:p>
        </p:txBody>
      </p:sp>
      <p:pic>
        <p:nvPicPr>
          <p:cNvPr id="3" name="Picture 2" descr="A picture containing monitor, phone&#10;&#10;Description automatically generated">
            <a:extLst>
              <a:ext uri="{FF2B5EF4-FFF2-40B4-BE49-F238E27FC236}">
                <a16:creationId xmlns:a16="http://schemas.microsoft.com/office/drawing/2014/main" id="{532F0B6F-02B0-3840-BA37-6C1F5452EB05}"/>
              </a:ext>
            </a:extLst>
          </p:cNvPr>
          <p:cNvPicPr/>
          <p:nvPr/>
        </p:nvPicPr>
        <p:blipFill>
          <a:blip r:embed="rId2"/>
          <a:stretch>
            <a:fillRect/>
          </a:stretch>
        </p:blipFill>
        <p:spPr>
          <a:xfrm>
            <a:off x="1131900" y="2639933"/>
            <a:ext cx="3012440" cy="1876425"/>
          </a:xfrm>
          <a:prstGeom prst="rect">
            <a:avLst/>
          </a:prstGeom>
        </p:spPr>
      </p:pic>
    </p:spTree>
    <p:extLst>
      <p:ext uri="{BB962C8B-B14F-4D97-AF65-F5344CB8AC3E}">
        <p14:creationId xmlns:p14="http://schemas.microsoft.com/office/powerpoint/2010/main" val="2908905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A921-FB02-194F-9D1C-EE92535C3DE8}"/>
              </a:ext>
            </a:extLst>
          </p:cNvPr>
          <p:cNvSpPr>
            <a:spLocks noGrp="1"/>
          </p:cNvSpPr>
          <p:nvPr>
            <p:ph type="title"/>
          </p:nvPr>
        </p:nvSpPr>
        <p:spPr/>
        <p:txBody>
          <a:bodyPr/>
          <a:lstStyle/>
          <a:p>
            <a:endParaRPr lang="en-US"/>
          </a:p>
        </p:txBody>
      </p:sp>
      <p:pic>
        <p:nvPicPr>
          <p:cNvPr id="4" name="Picture 3" descr="A picture containing monitor, phone&#10;&#10;Description automatically generated">
            <a:extLst>
              <a:ext uri="{FF2B5EF4-FFF2-40B4-BE49-F238E27FC236}">
                <a16:creationId xmlns:a16="http://schemas.microsoft.com/office/drawing/2014/main" id="{AB7AE89D-0C51-8D42-B885-FAEC549EEB38}"/>
              </a:ext>
            </a:extLst>
          </p:cNvPr>
          <p:cNvPicPr/>
          <p:nvPr/>
        </p:nvPicPr>
        <p:blipFill>
          <a:blip r:embed="rId2"/>
          <a:stretch>
            <a:fillRect/>
          </a:stretch>
        </p:blipFill>
        <p:spPr>
          <a:xfrm>
            <a:off x="1131900" y="2639933"/>
            <a:ext cx="3012440" cy="1876425"/>
          </a:xfrm>
          <a:prstGeom prst="rect">
            <a:avLst/>
          </a:prstGeom>
        </p:spPr>
      </p:pic>
      <p:sp>
        <p:nvSpPr>
          <p:cNvPr id="5" name="Rectangle 4">
            <a:extLst>
              <a:ext uri="{FF2B5EF4-FFF2-40B4-BE49-F238E27FC236}">
                <a16:creationId xmlns:a16="http://schemas.microsoft.com/office/drawing/2014/main" id="{FECC57CB-F950-3442-AEAD-FE91A9FFCF5C}"/>
              </a:ext>
            </a:extLst>
          </p:cNvPr>
          <p:cNvSpPr/>
          <p:nvPr/>
        </p:nvSpPr>
        <p:spPr>
          <a:xfrm>
            <a:off x="5087007" y="2115701"/>
            <a:ext cx="6096000" cy="2123658"/>
          </a:xfrm>
          <a:prstGeom prst="rect">
            <a:avLst/>
          </a:prstGeom>
        </p:spPr>
        <p:txBody>
          <a:bodyPr>
            <a:spAutoFit/>
          </a:bodyPr>
          <a:lstStyle/>
          <a:p>
            <a:pPr algn="ctr"/>
            <a:r>
              <a:rPr lang="en-US" sz="3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Technology</a:t>
            </a:r>
            <a:r>
              <a:rPr lang="en-US" sz="32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r>
              <a:rPr lang="en-US" dirty="0">
                <a:latin typeface="Calibri" panose="020F0502020204030204" pitchFamily="34" charset="0"/>
                <a:ea typeface="Calibri" panose="020F0502020204030204" pitchFamily="34" charset="0"/>
                <a:cs typeface="Times New Roman" panose="02020603050405020304" pitchFamily="18" charset="0"/>
              </a:rPr>
              <a:t>CSS, Python, HTML, JavaScript, Java D3, Java, AWS, S3, Flask</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r>
              <a:rPr lang="en-US" sz="32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r>
              <a:rPr lang="en-US" sz="3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Challenges</a:t>
            </a:r>
            <a:r>
              <a:rPr lang="en-US" sz="32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Setting up a secure payment process.</a:t>
            </a:r>
            <a:endParaRPr lang="en-US" dirty="0"/>
          </a:p>
        </p:txBody>
      </p:sp>
    </p:spTree>
    <p:extLst>
      <p:ext uri="{BB962C8B-B14F-4D97-AF65-F5344CB8AC3E}">
        <p14:creationId xmlns:p14="http://schemas.microsoft.com/office/powerpoint/2010/main" val="613075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9567-F85F-284D-9972-4C5FA76D1FC9}"/>
              </a:ext>
            </a:extLst>
          </p:cNvPr>
          <p:cNvSpPr>
            <a:spLocks noGrp="1"/>
          </p:cNvSpPr>
          <p:nvPr>
            <p:ph type="title"/>
          </p:nvPr>
        </p:nvSpPr>
        <p:spPr/>
        <p:txBody>
          <a:bodyPr/>
          <a:lstStyle/>
          <a:p>
            <a:endParaRPr lang="en-US" dirty="0"/>
          </a:p>
        </p:txBody>
      </p:sp>
      <p:sp>
        <p:nvSpPr>
          <p:cNvPr id="4" name="Rectangle 3">
            <a:extLst>
              <a:ext uri="{FF2B5EF4-FFF2-40B4-BE49-F238E27FC236}">
                <a16:creationId xmlns:a16="http://schemas.microsoft.com/office/drawing/2014/main" id="{01599BA2-E8A4-FE49-8066-B593ED5DD870}"/>
              </a:ext>
            </a:extLst>
          </p:cNvPr>
          <p:cNvSpPr/>
          <p:nvPr/>
        </p:nvSpPr>
        <p:spPr>
          <a:xfrm>
            <a:off x="4656083" y="1616848"/>
            <a:ext cx="6096000" cy="3077766"/>
          </a:xfrm>
          <a:prstGeom prst="rect">
            <a:avLst/>
          </a:prstGeom>
        </p:spPr>
        <p:txBody>
          <a:bodyPr>
            <a:spAutoFit/>
          </a:bodyPr>
          <a:lstStyle/>
          <a:p>
            <a:pPr algn="ctr"/>
            <a:r>
              <a:rPr lang="en-US" sz="3200" dirty="0">
                <a:latin typeface="Calibri" panose="020F0502020204030204" pitchFamily="34" charset="0"/>
                <a:ea typeface="Calibri" panose="020F0502020204030204" pitchFamily="34" charset="0"/>
                <a:cs typeface="Times New Roman" panose="02020603050405020304" pitchFamily="18" charset="0"/>
              </a:rPr>
              <a:t>References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r>
              <a:rPr lang="en-US" u="sng" dirty="0">
                <a:solidFill>
                  <a:srgbClr val="00B0F0"/>
                </a:solidFill>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https://www.w3schools.com</a:t>
            </a:r>
            <a:endParaRPr lang="en-US" sz="14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gn="ctr"/>
            <a:r>
              <a:rPr lang="en-US" u="sng" dirty="0">
                <a:solidFill>
                  <a:srgbClr val="00B0F0"/>
                </a:solidFill>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https://d3js.org</a:t>
            </a:r>
            <a:endParaRPr lang="en-US" sz="14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gn="ctr"/>
            <a:r>
              <a:rPr lang="en-US" u="sng" dirty="0">
                <a:solidFill>
                  <a:srgbClr val="00B0F0"/>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https://www.aamcobirmingham-trussville.com/Auto-Repair-Services</a:t>
            </a:r>
            <a:endParaRPr lang="en-US" sz="14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gn="ctr"/>
            <a:r>
              <a:rPr lang="en-US" u="sng" dirty="0">
                <a:solidFill>
                  <a:srgbClr val="00B0F0"/>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https://www.aplustireandautorepair.com</a:t>
            </a:r>
            <a:endParaRPr lang="en-US" sz="14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gn="ctr"/>
            <a:r>
              <a:rPr lang="en-US" u="sng" dirty="0">
                <a:solidFill>
                  <a:srgbClr val="00B0F0"/>
                </a:solidFill>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https://www.vulcantireandauto.com</a:t>
            </a:r>
            <a:endParaRPr lang="en-US" sz="14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gn="ctr"/>
            <a:r>
              <a:rPr lang="en-US" u="sng" dirty="0">
                <a:solidFill>
                  <a:srgbClr val="00B0F0"/>
                </a:solidFill>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https://www.bexpresslube.com</a:t>
            </a:r>
            <a:endParaRPr lang="en-US" sz="14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gn="ctr"/>
            <a:r>
              <a:rPr lang="en-US" u="sng" dirty="0">
                <a:solidFill>
                  <a:srgbClr val="00B0F0"/>
                </a:solidFill>
                <a:latin typeface="Calibri" panose="020F0502020204030204"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https://www.facebook.com/pages/category/Automotive-Repair-Shop/Pendletons-Auto-Repair-108919250493461/</a:t>
            </a:r>
            <a:endParaRPr lang="en-US" sz="14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picture containing monitor, phone&#10;&#10;Description automatically generated">
            <a:extLst>
              <a:ext uri="{FF2B5EF4-FFF2-40B4-BE49-F238E27FC236}">
                <a16:creationId xmlns:a16="http://schemas.microsoft.com/office/drawing/2014/main" id="{9022C47F-37D5-6946-B996-2866CF0E9648}"/>
              </a:ext>
            </a:extLst>
          </p:cNvPr>
          <p:cNvPicPr/>
          <p:nvPr/>
        </p:nvPicPr>
        <p:blipFill>
          <a:blip r:embed="rId9"/>
          <a:stretch>
            <a:fillRect/>
          </a:stretch>
        </p:blipFill>
        <p:spPr>
          <a:xfrm>
            <a:off x="1131900" y="2639933"/>
            <a:ext cx="3012440" cy="1876425"/>
          </a:xfrm>
          <a:prstGeom prst="rect">
            <a:avLst/>
          </a:prstGeom>
        </p:spPr>
      </p:pic>
    </p:spTree>
    <p:extLst>
      <p:ext uri="{BB962C8B-B14F-4D97-AF65-F5344CB8AC3E}">
        <p14:creationId xmlns:p14="http://schemas.microsoft.com/office/powerpoint/2010/main" val="126648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743D85-8C7D-8849-B727-79BAF438464D}"/>
              </a:ext>
            </a:extLst>
          </p:cNvPr>
          <p:cNvSpPr/>
          <p:nvPr/>
        </p:nvSpPr>
        <p:spPr>
          <a:xfrm>
            <a:off x="2296937" y="3280718"/>
            <a:ext cx="761574" cy="29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monitor, phone&#10;&#10;Description automatically generated">
            <a:extLst>
              <a:ext uri="{FF2B5EF4-FFF2-40B4-BE49-F238E27FC236}">
                <a16:creationId xmlns:a16="http://schemas.microsoft.com/office/drawing/2014/main" id="{AA9B450E-F07A-1B40-ADA7-AFF8FA969805}"/>
              </a:ext>
            </a:extLst>
          </p:cNvPr>
          <p:cNvPicPr/>
          <p:nvPr/>
        </p:nvPicPr>
        <p:blipFill>
          <a:blip r:embed="rId2"/>
          <a:stretch>
            <a:fillRect/>
          </a:stretch>
        </p:blipFill>
        <p:spPr>
          <a:xfrm>
            <a:off x="1131900" y="2639067"/>
            <a:ext cx="3012440" cy="1876425"/>
          </a:xfrm>
          <a:prstGeom prst="rect">
            <a:avLst/>
          </a:prstGeom>
        </p:spPr>
      </p:pic>
      <p:pic>
        <p:nvPicPr>
          <p:cNvPr id="9" name="Picture 8">
            <a:extLst>
              <a:ext uri="{FF2B5EF4-FFF2-40B4-BE49-F238E27FC236}">
                <a16:creationId xmlns:a16="http://schemas.microsoft.com/office/drawing/2014/main" id="{1F682496-D2E5-2648-8701-32DF0D95D928}"/>
              </a:ext>
            </a:extLst>
          </p:cNvPr>
          <p:cNvPicPr>
            <a:picLocks noChangeAspect="1"/>
          </p:cNvPicPr>
          <p:nvPr/>
        </p:nvPicPr>
        <p:blipFill>
          <a:blip r:embed="rId3"/>
          <a:stretch>
            <a:fillRect/>
          </a:stretch>
        </p:blipFill>
        <p:spPr>
          <a:xfrm>
            <a:off x="0" y="1641179"/>
            <a:ext cx="12192000" cy="603671"/>
          </a:xfrm>
          <a:prstGeom prst="rect">
            <a:avLst/>
          </a:prstGeom>
        </p:spPr>
      </p:pic>
      <p:pic>
        <p:nvPicPr>
          <p:cNvPr id="10" name="Picture 9" descr="A picture containing monitor, phone&#10;&#10;Description automatically generated">
            <a:extLst>
              <a:ext uri="{FF2B5EF4-FFF2-40B4-BE49-F238E27FC236}">
                <a16:creationId xmlns:a16="http://schemas.microsoft.com/office/drawing/2014/main" id="{4A3B5DCF-5F42-FB4E-AB51-EA552A78C601}"/>
              </a:ext>
            </a:extLst>
          </p:cNvPr>
          <p:cNvPicPr/>
          <p:nvPr/>
        </p:nvPicPr>
        <p:blipFill>
          <a:blip r:embed="rId2"/>
          <a:stretch>
            <a:fillRect/>
          </a:stretch>
        </p:blipFill>
        <p:spPr>
          <a:xfrm>
            <a:off x="2296937" y="1757620"/>
            <a:ext cx="1051744" cy="487230"/>
          </a:xfrm>
          <a:prstGeom prst="rect">
            <a:avLst/>
          </a:prstGeom>
        </p:spPr>
      </p:pic>
    </p:spTree>
    <p:extLst>
      <p:ext uri="{BB962C8B-B14F-4D97-AF65-F5344CB8AC3E}">
        <p14:creationId xmlns:p14="http://schemas.microsoft.com/office/powerpoint/2010/main" val="509633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{24D0E3CA-6D5C-2C49-B68C-AE77EE0D2227}tf16401369</Template>
  <TotalTime>51</TotalTime>
  <Words>178</Words>
  <Application>Microsoft Macintosh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Edwardian Script ITC</vt:lpstr>
      <vt:lpstr>Rockwell</vt:lpstr>
      <vt:lpstr>Wingdings</vt:lpstr>
      <vt:lpstr>Atlas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Pendleton, Mario Mondrell</dc:creator>
  <cp:lastModifiedBy>Pendleton, Mario Mondrell</cp:lastModifiedBy>
  <cp:revision>6</cp:revision>
  <dcterms:created xsi:type="dcterms:W3CDTF">2020-06-30T17:57:12Z</dcterms:created>
  <dcterms:modified xsi:type="dcterms:W3CDTF">2020-06-30T18:55:30Z</dcterms:modified>
</cp:coreProperties>
</file>