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Montserrat" pitchFamily="2" charset="77"/>
      <p:regular r:id="rId15"/>
      <p:bold r:id="rId16"/>
      <p:italic r:id="rId17"/>
      <p:boldItalic r:id="rId18"/>
    </p:embeddedFont>
    <p:embeddedFont>
      <p:font typeface="Montserrat Bold" pitchFamily="2" charset="77"/>
      <p:regular r:id="rId19"/>
      <p:bold r:id="rId20"/>
    </p:embeddedFont>
    <p:embeddedFont>
      <p:font typeface="Montserrat Italics" pitchFamily="2" charset="77"/>
      <p:regular r:id="rId21"/>
      <p: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26" autoAdjust="0"/>
  </p:normalViewPr>
  <p:slideViewPr>
    <p:cSldViewPr>
      <p:cViewPr varScale="1">
        <p:scale>
          <a:sx n="80" d="100"/>
          <a:sy n="80" d="100"/>
        </p:scale>
        <p:origin x="82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4/14/24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829" b="-9829"/>
            </a:stretch>
          </a:blipFill>
        </p:spPr>
        <p:txBody>
          <a:bodyPr/>
          <a:lstStyle/>
          <a:p>
            <a:endParaRPr lang="en-US"/>
          </a:p>
        </p:txBody>
      </p:sp>
      <p:sp>
        <p:nvSpPr>
          <p:cNvPr id="3" name="TextBox 3"/>
          <p:cNvSpPr txBox="1"/>
          <p:nvPr/>
        </p:nvSpPr>
        <p:spPr>
          <a:xfrm>
            <a:off x="1499965" y="4565015"/>
            <a:ext cx="15288070" cy="1099821"/>
          </a:xfrm>
          <a:prstGeom prst="rect">
            <a:avLst/>
          </a:prstGeom>
        </p:spPr>
        <p:txBody>
          <a:bodyPr lIns="0" tIns="0" rIns="0" bIns="0" rtlCol="0" anchor="t">
            <a:spAutoFit/>
          </a:bodyPr>
          <a:lstStyle/>
          <a:p>
            <a:pPr algn="ctr">
              <a:lnSpc>
                <a:spcPts val="4479"/>
              </a:lnSpc>
            </a:pPr>
            <a:r>
              <a:rPr lang="en-US" sz="3199" dirty="0">
                <a:solidFill>
                  <a:srgbClr val="000000"/>
                </a:solidFill>
                <a:latin typeface="Montserrat Bold"/>
              </a:rPr>
              <a:t>Developing a Prediction Model for Sales Prices using</a:t>
            </a:r>
          </a:p>
          <a:p>
            <a:pPr algn="ctr">
              <a:lnSpc>
                <a:spcPts val="4479"/>
              </a:lnSpc>
            </a:pPr>
            <a:r>
              <a:rPr lang="en-US" sz="3199" dirty="0">
                <a:solidFill>
                  <a:srgbClr val="000000"/>
                </a:solidFill>
                <a:latin typeface="Montserrat Bold"/>
              </a:rPr>
              <a:t>the Ames Housing Dataset</a:t>
            </a:r>
          </a:p>
        </p:txBody>
      </p:sp>
      <p:sp>
        <p:nvSpPr>
          <p:cNvPr id="4" name="Freeform 4"/>
          <p:cNvSpPr/>
          <p:nvPr/>
        </p:nvSpPr>
        <p:spPr>
          <a:xfrm flipH="1" flipV="1">
            <a:off x="-149138" y="-6979969"/>
            <a:ext cx="19159320" cy="11425922"/>
          </a:xfrm>
          <a:custGeom>
            <a:avLst/>
            <a:gdLst/>
            <a:ahLst/>
            <a:cxnLst/>
            <a:rect l="l" t="t" r="r" b="b"/>
            <a:pathLst>
              <a:path w="19159320" h="11425922">
                <a:moveTo>
                  <a:pt x="19159321" y="11425922"/>
                </a:moveTo>
                <a:lnTo>
                  <a:pt x="0" y="11425922"/>
                </a:lnTo>
                <a:lnTo>
                  <a:pt x="0" y="0"/>
                </a:lnTo>
                <a:lnTo>
                  <a:pt x="19159321" y="0"/>
                </a:lnTo>
                <a:lnTo>
                  <a:pt x="19159321" y="11425922"/>
                </a:lnTo>
                <a:close/>
              </a:path>
            </a:pathLst>
          </a:custGeom>
          <a:blipFill>
            <a:blip r:embed="rId3">
              <a:alphaModFix amt="62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a:off x="-435660" y="6259256"/>
            <a:ext cx="19159320" cy="11425922"/>
          </a:xfrm>
          <a:custGeom>
            <a:avLst/>
            <a:gdLst/>
            <a:ahLst/>
            <a:cxnLst/>
            <a:rect l="l" t="t" r="r" b="b"/>
            <a:pathLst>
              <a:path w="19159320" h="11425922">
                <a:moveTo>
                  <a:pt x="0" y="0"/>
                </a:moveTo>
                <a:lnTo>
                  <a:pt x="19159320" y="0"/>
                </a:lnTo>
                <a:lnTo>
                  <a:pt x="19159320" y="11425923"/>
                </a:lnTo>
                <a:lnTo>
                  <a:pt x="0" y="11425923"/>
                </a:lnTo>
                <a:lnTo>
                  <a:pt x="0" y="0"/>
                </a:lnTo>
                <a:close/>
              </a:path>
            </a:pathLst>
          </a:custGeom>
          <a:blipFill>
            <a:blip r:embed="rId3">
              <a:alphaModFix amt="62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TextBox 6"/>
          <p:cNvSpPr txBox="1"/>
          <p:nvPr/>
        </p:nvSpPr>
        <p:spPr>
          <a:xfrm>
            <a:off x="1786488" y="5798185"/>
            <a:ext cx="15288070" cy="1234440"/>
          </a:xfrm>
          <a:prstGeom prst="rect">
            <a:avLst/>
          </a:prstGeom>
        </p:spPr>
        <p:txBody>
          <a:bodyPr lIns="0" tIns="0" rIns="0" bIns="0" rtlCol="0" anchor="t">
            <a:spAutoFit/>
          </a:bodyPr>
          <a:lstStyle/>
          <a:p>
            <a:pPr algn="ctr">
              <a:lnSpc>
                <a:spcPts val="3359"/>
              </a:lnSpc>
            </a:pPr>
            <a:r>
              <a:rPr lang="en-US" sz="2400">
                <a:solidFill>
                  <a:srgbClr val="000000"/>
                </a:solidFill>
                <a:latin typeface="Montserrat"/>
              </a:rPr>
              <a:t>STT 481: Capstone in Statistics</a:t>
            </a:r>
          </a:p>
          <a:p>
            <a:pPr algn="ctr">
              <a:lnSpc>
                <a:spcPts val="3359"/>
              </a:lnSpc>
            </a:pPr>
            <a:r>
              <a:rPr lang="en-US" sz="2400">
                <a:solidFill>
                  <a:srgbClr val="000000"/>
                </a:solidFill>
                <a:latin typeface="Montserrat"/>
              </a:rPr>
              <a:t>Aditya Pendyala</a:t>
            </a:r>
          </a:p>
          <a:p>
            <a:pPr algn="ctr">
              <a:lnSpc>
                <a:spcPts val="3359"/>
              </a:lnSpc>
            </a:pPr>
            <a:r>
              <a:rPr lang="en-US" sz="2400">
                <a:solidFill>
                  <a:srgbClr val="000000"/>
                </a:solidFill>
                <a:latin typeface="Montserrat"/>
              </a:rPr>
              <a:t>Michigan State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829" b="-9829"/>
            </a:stretch>
          </a:blipFill>
        </p:spPr>
        <p:txBody>
          <a:bodyPr/>
          <a:lstStyle/>
          <a:p>
            <a:endParaRPr lang="en-US"/>
          </a:p>
        </p:txBody>
      </p:sp>
      <p:sp>
        <p:nvSpPr>
          <p:cNvPr id="3" name="Freeform 3"/>
          <p:cNvSpPr/>
          <p:nvPr/>
        </p:nvSpPr>
        <p:spPr>
          <a:xfrm flipH="1" flipV="1">
            <a:off x="-149138" y="-6979969"/>
            <a:ext cx="19159320" cy="11425922"/>
          </a:xfrm>
          <a:custGeom>
            <a:avLst/>
            <a:gdLst/>
            <a:ahLst/>
            <a:cxnLst/>
            <a:rect l="l" t="t" r="r" b="b"/>
            <a:pathLst>
              <a:path w="19159320" h="11425922">
                <a:moveTo>
                  <a:pt x="19159321" y="11425922"/>
                </a:moveTo>
                <a:lnTo>
                  <a:pt x="0" y="11425922"/>
                </a:lnTo>
                <a:lnTo>
                  <a:pt x="0" y="0"/>
                </a:lnTo>
                <a:lnTo>
                  <a:pt x="19159321" y="0"/>
                </a:lnTo>
                <a:lnTo>
                  <a:pt x="19159321" y="11425922"/>
                </a:lnTo>
                <a:close/>
              </a:path>
            </a:pathLst>
          </a:custGeom>
          <a:blipFill>
            <a:blip r:embed="rId3">
              <a:alphaModFix amt="62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435660" y="6259256"/>
            <a:ext cx="19159320" cy="11425922"/>
          </a:xfrm>
          <a:custGeom>
            <a:avLst/>
            <a:gdLst/>
            <a:ahLst/>
            <a:cxnLst/>
            <a:rect l="l" t="t" r="r" b="b"/>
            <a:pathLst>
              <a:path w="19159320" h="11425922">
                <a:moveTo>
                  <a:pt x="0" y="0"/>
                </a:moveTo>
                <a:lnTo>
                  <a:pt x="19159320" y="0"/>
                </a:lnTo>
                <a:lnTo>
                  <a:pt x="19159320" y="11425923"/>
                </a:lnTo>
                <a:lnTo>
                  <a:pt x="0" y="11425923"/>
                </a:lnTo>
                <a:lnTo>
                  <a:pt x="0" y="0"/>
                </a:lnTo>
                <a:close/>
              </a:path>
            </a:pathLst>
          </a:custGeom>
          <a:blipFill>
            <a:blip r:embed="rId3">
              <a:alphaModFix amt="62000"/>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5" name="Group 5"/>
          <p:cNvGrpSpPr/>
          <p:nvPr/>
        </p:nvGrpSpPr>
        <p:grpSpPr>
          <a:xfrm>
            <a:off x="460113" y="488076"/>
            <a:ext cx="17367774" cy="9310848"/>
            <a:chOff x="0" y="0"/>
            <a:chExt cx="6054126" cy="3245611"/>
          </a:xfrm>
        </p:grpSpPr>
        <p:sp>
          <p:nvSpPr>
            <p:cNvPr id="6" name="Freeform 6"/>
            <p:cNvSpPr/>
            <p:nvPr/>
          </p:nvSpPr>
          <p:spPr>
            <a:xfrm>
              <a:off x="0" y="0"/>
              <a:ext cx="6054126" cy="3245611"/>
            </a:xfrm>
            <a:custGeom>
              <a:avLst/>
              <a:gdLst/>
              <a:ahLst/>
              <a:cxnLst/>
              <a:rect l="l" t="t" r="r" b="b"/>
              <a:pathLst>
                <a:path w="6054126" h="3245611">
                  <a:moveTo>
                    <a:pt x="11144" y="0"/>
                  </a:moveTo>
                  <a:lnTo>
                    <a:pt x="6042982" y="0"/>
                  </a:lnTo>
                  <a:cubicBezTo>
                    <a:pt x="6049137" y="0"/>
                    <a:pt x="6054126" y="4989"/>
                    <a:pt x="6054126" y="11144"/>
                  </a:cubicBezTo>
                  <a:lnTo>
                    <a:pt x="6054126" y="3234467"/>
                  </a:lnTo>
                  <a:cubicBezTo>
                    <a:pt x="6054126" y="3240622"/>
                    <a:pt x="6049137" y="3245611"/>
                    <a:pt x="6042982" y="3245611"/>
                  </a:cubicBezTo>
                  <a:lnTo>
                    <a:pt x="11144" y="3245611"/>
                  </a:lnTo>
                  <a:cubicBezTo>
                    <a:pt x="8188" y="3245611"/>
                    <a:pt x="5354" y="3244437"/>
                    <a:pt x="3264" y="3242347"/>
                  </a:cubicBezTo>
                  <a:cubicBezTo>
                    <a:pt x="1174" y="3240257"/>
                    <a:pt x="0" y="3237423"/>
                    <a:pt x="0" y="3234467"/>
                  </a:cubicBezTo>
                  <a:lnTo>
                    <a:pt x="0" y="11144"/>
                  </a:lnTo>
                  <a:cubicBezTo>
                    <a:pt x="0" y="8188"/>
                    <a:pt x="1174" y="5354"/>
                    <a:pt x="3264" y="3264"/>
                  </a:cubicBezTo>
                  <a:cubicBezTo>
                    <a:pt x="5354" y="1174"/>
                    <a:pt x="8188" y="0"/>
                    <a:pt x="11144" y="0"/>
                  </a:cubicBezTo>
                  <a:close/>
                </a:path>
              </a:pathLst>
            </a:custGeom>
            <a:solidFill>
              <a:srgbClr val="FFFFFF">
                <a:alpha val="82745"/>
              </a:srgbClr>
            </a:solidFill>
          </p:spPr>
          <p:txBody>
            <a:bodyPr/>
            <a:lstStyle/>
            <a:p>
              <a:endParaRPr lang="en-US"/>
            </a:p>
          </p:txBody>
        </p:sp>
        <p:sp>
          <p:nvSpPr>
            <p:cNvPr id="7" name="TextBox 7"/>
            <p:cNvSpPr txBox="1"/>
            <p:nvPr/>
          </p:nvSpPr>
          <p:spPr>
            <a:xfrm>
              <a:off x="0" y="-28575"/>
              <a:ext cx="6054126" cy="3274186"/>
            </a:xfrm>
            <a:prstGeom prst="rect">
              <a:avLst/>
            </a:prstGeom>
          </p:spPr>
          <p:txBody>
            <a:bodyPr lIns="50800" tIns="50800" rIns="50800" bIns="50800" rtlCol="0" anchor="ctr"/>
            <a:lstStyle/>
            <a:p>
              <a:pPr algn="ctr">
                <a:lnSpc>
                  <a:spcPts val="2100"/>
                </a:lnSpc>
                <a:spcBef>
                  <a:spcPct val="0"/>
                </a:spcBef>
              </a:pPr>
              <a:endParaRPr/>
            </a:p>
          </p:txBody>
        </p:sp>
      </p:grpSp>
      <p:sp>
        <p:nvSpPr>
          <p:cNvPr id="8" name="TextBox 8"/>
          <p:cNvSpPr txBox="1"/>
          <p:nvPr/>
        </p:nvSpPr>
        <p:spPr>
          <a:xfrm>
            <a:off x="1028700" y="971550"/>
            <a:ext cx="4528096" cy="537846"/>
          </a:xfrm>
          <a:prstGeom prst="rect">
            <a:avLst/>
          </a:prstGeom>
        </p:spPr>
        <p:txBody>
          <a:bodyPr lIns="0" tIns="0" rIns="0" bIns="0" rtlCol="0" anchor="t">
            <a:spAutoFit/>
          </a:bodyPr>
          <a:lstStyle/>
          <a:p>
            <a:pPr>
              <a:lnSpc>
                <a:spcPts val="4479"/>
              </a:lnSpc>
            </a:pPr>
            <a:r>
              <a:rPr lang="en-US" sz="3199">
                <a:solidFill>
                  <a:srgbClr val="000000"/>
                </a:solidFill>
                <a:latin typeface="Montserrat Bold"/>
              </a:rPr>
              <a:t>Technical Challenges</a:t>
            </a:r>
          </a:p>
        </p:txBody>
      </p:sp>
      <p:sp>
        <p:nvSpPr>
          <p:cNvPr id="9" name="TextBox 9"/>
          <p:cNvSpPr txBox="1"/>
          <p:nvPr/>
        </p:nvSpPr>
        <p:spPr>
          <a:xfrm>
            <a:off x="1028700" y="1482606"/>
            <a:ext cx="16799187" cy="6642735"/>
          </a:xfrm>
          <a:prstGeom prst="rect">
            <a:avLst/>
          </a:prstGeom>
        </p:spPr>
        <p:txBody>
          <a:bodyPr lIns="0" tIns="0" rIns="0" bIns="0" rtlCol="0" anchor="t">
            <a:spAutoFit/>
          </a:bodyPr>
          <a:lstStyle/>
          <a:p>
            <a:pPr marL="518160" lvl="1" indent="-259080">
              <a:lnSpc>
                <a:spcPts val="4800"/>
              </a:lnSpc>
              <a:buFont typeface="Arial"/>
              <a:buChar char="•"/>
            </a:pPr>
            <a:r>
              <a:rPr lang="en-US" sz="2400">
                <a:solidFill>
                  <a:srgbClr val="000000"/>
                </a:solidFill>
                <a:latin typeface="Montserrat"/>
              </a:rPr>
              <a:t>The dataset has over 70 variables, making it difficult to look at each variable separately. </a:t>
            </a:r>
          </a:p>
          <a:p>
            <a:pPr marL="518160" lvl="1" indent="-259080">
              <a:lnSpc>
                <a:spcPts val="4800"/>
              </a:lnSpc>
              <a:buFont typeface="Arial"/>
              <a:buChar char="•"/>
            </a:pPr>
            <a:r>
              <a:rPr lang="en-US" sz="2400">
                <a:solidFill>
                  <a:srgbClr val="000000"/>
                </a:solidFill>
                <a:latin typeface="Montserrat"/>
              </a:rPr>
              <a:t>Using a custom function and ffill method, there’s not a lot of proper missing data value handling. Some columns had too many missing values, making them non-viable for regression, but could have been proven useful.</a:t>
            </a:r>
          </a:p>
          <a:p>
            <a:pPr marL="518160" lvl="1" indent="-259080">
              <a:lnSpc>
                <a:spcPts val="4800"/>
              </a:lnSpc>
              <a:buFont typeface="Arial"/>
              <a:buChar char="•"/>
            </a:pPr>
            <a:r>
              <a:rPr lang="en-US" sz="2400">
                <a:solidFill>
                  <a:srgbClr val="000000"/>
                </a:solidFill>
                <a:latin typeface="Montserrat"/>
              </a:rPr>
              <a:t>Furthermore, making visualizations to understand the relationship of every variable with SalePrice is difficult due to the large number of variables. </a:t>
            </a:r>
          </a:p>
          <a:p>
            <a:pPr marL="518160" lvl="1" indent="-259080">
              <a:lnSpc>
                <a:spcPts val="4800"/>
              </a:lnSpc>
              <a:buFont typeface="Arial"/>
              <a:buChar char="•"/>
            </a:pPr>
            <a:r>
              <a:rPr lang="en-US" sz="2400">
                <a:solidFill>
                  <a:srgbClr val="000000"/>
                </a:solidFill>
                <a:latin typeface="Montserrat"/>
              </a:rPr>
              <a:t> Another major component of technical difficulties is the hyper-parametrization of the regression model. By using multiple values for each parameter, the algorithm had to run 729 different fits, making the process computationally challenging. I overcame this problem by using the argument “ device = ‘cuda’ ”, which is used to specify that the GPU should be used for computation and not the CPU. This can significantly accelerate the training of models.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829" b="-9829"/>
            </a:stretch>
          </a:blipFill>
        </p:spPr>
        <p:txBody>
          <a:bodyPr/>
          <a:lstStyle/>
          <a:p>
            <a:endParaRPr lang="en-US"/>
          </a:p>
        </p:txBody>
      </p:sp>
      <p:sp>
        <p:nvSpPr>
          <p:cNvPr id="3" name="Freeform 3"/>
          <p:cNvSpPr/>
          <p:nvPr/>
        </p:nvSpPr>
        <p:spPr>
          <a:xfrm flipH="1" flipV="1">
            <a:off x="-149138" y="-6979969"/>
            <a:ext cx="19159320" cy="11425922"/>
          </a:xfrm>
          <a:custGeom>
            <a:avLst/>
            <a:gdLst/>
            <a:ahLst/>
            <a:cxnLst/>
            <a:rect l="l" t="t" r="r" b="b"/>
            <a:pathLst>
              <a:path w="19159320" h="11425922">
                <a:moveTo>
                  <a:pt x="19159321" y="11425922"/>
                </a:moveTo>
                <a:lnTo>
                  <a:pt x="0" y="11425922"/>
                </a:lnTo>
                <a:lnTo>
                  <a:pt x="0" y="0"/>
                </a:lnTo>
                <a:lnTo>
                  <a:pt x="19159321" y="0"/>
                </a:lnTo>
                <a:lnTo>
                  <a:pt x="19159321" y="11425922"/>
                </a:lnTo>
                <a:close/>
              </a:path>
            </a:pathLst>
          </a:custGeom>
          <a:blipFill>
            <a:blip r:embed="rId3">
              <a:alphaModFix amt="62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435660" y="6259256"/>
            <a:ext cx="19159320" cy="11425922"/>
          </a:xfrm>
          <a:custGeom>
            <a:avLst/>
            <a:gdLst/>
            <a:ahLst/>
            <a:cxnLst/>
            <a:rect l="l" t="t" r="r" b="b"/>
            <a:pathLst>
              <a:path w="19159320" h="11425922">
                <a:moveTo>
                  <a:pt x="0" y="0"/>
                </a:moveTo>
                <a:lnTo>
                  <a:pt x="19159320" y="0"/>
                </a:lnTo>
                <a:lnTo>
                  <a:pt x="19159320" y="11425923"/>
                </a:lnTo>
                <a:lnTo>
                  <a:pt x="0" y="11425923"/>
                </a:lnTo>
                <a:lnTo>
                  <a:pt x="0" y="0"/>
                </a:lnTo>
                <a:close/>
              </a:path>
            </a:pathLst>
          </a:custGeom>
          <a:blipFill>
            <a:blip r:embed="rId3">
              <a:alphaModFix amt="62000"/>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5" name="Group 5"/>
          <p:cNvGrpSpPr/>
          <p:nvPr/>
        </p:nvGrpSpPr>
        <p:grpSpPr>
          <a:xfrm>
            <a:off x="460113" y="488076"/>
            <a:ext cx="17367774" cy="9310848"/>
            <a:chOff x="0" y="0"/>
            <a:chExt cx="6054126" cy="3245611"/>
          </a:xfrm>
        </p:grpSpPr>
        <p:sp>
          <p:nvSpPr>
            <p:cNvPr id="6" name="Freeform 6"/>
            <p:cNvSpPr/>
            <p:nvPr/>
          </p:nvSpPr>
          <p:spPr>
            <a:xfrm>
              <a:off x="0" y="0"/>
              <a:ext cx="6054126" cy="3245611"/>
            </a:xfrm>
            <a:custGeom>
              <a:avLst/>
              <a:gdLst/>
              <a:ahLst/>
              <a:cxnLst/>
              <a:rect l="l" t="t" r="r" b="b"/>
              <a:pathLst>
                <a:path w="6054126" h="3245611">
                  <a:moveTo>
                    <a:pt x="11144" y="0"/>
                  </a:moveTo>
                  <a:lnTo>
                    <a:pt x="6042982" y="0"/>
                  </a:lnTo>
                  <a:cubicBezTo>
                    <a:pt x="6049137" y="0"/>
                    <a:pt x="6054126" y="4989"/>
                    <a:pt x="6054126" y="11144"/>
                  </a:cubicBezTo>
                  <a:lnTo>
                    <a:pt x="6054126" y="3234467"/>
                  </a:lnTo>
                  <a:cubicBezTo>
                    <a:pt x="6054126" y="3240622"/>
                    <a:pt x="6049137" y="3245611"/>
                    <a:pt x="6042982" y="3245611"/>
                  </a:cubicBezTo>
                  <a:lnTo>
                    <a:pt x="11144" y="3245611"/>
                  </a:lnTo>
                  <a:cubicBezTo>
                    <a:pt x="8188" y="3245611"/>
                    <a:pt x="5354" y="3244437"/>
                    <a:pt x="3264" y="3242347"/>
                  </a:cubicBezTo>
                  <a:cubicBezTo>
                    <a:pt x="1174" y="3240257"/>
                    <a:pt x="0" y="3237423"/>
                    <a:pt x="0" y="3234467"/>
                  </a:cubicBezTo>
                  <a:lnTo>
                    <a:pt x="0" y="11144"/>
                  </a:lnTo>
                  <a:cubicBezTo>
                    <a:pt x="0" y="8188"/>
                    <a:pt x="1174" y="5354"/>
                    <a:pt x="3264" y="3264"/>
                  </a:cubicBezTo>
                  <a:cubicBezTo>
                    <a:pt x="5354" y="1174"/>
                    <a:pt x="8188" y="0"/>
                    <a:pt x="11144" y="0"/>
                  </a:cubicBezTo>
                  <a:close/>
                </a:path>
              </a:pathLst>
            </a:custGeom>
            <a:solidFill>
              <a:srgbClr val="FFFFFF">
                <a:alpha val="82745"/>
              </a:srgbClr>
            </a:solidFill>
          </p:spPr>
          <p:txBody>
            <a:bodyPr/>
            <a:lstStyle/>
            <a:p>
              <a:endParaRPr lang="en-US"/>
            </a:p>
          </p:txBody>
        </p:sp>
        <p:sp>
          <p:nvSpPr>
            <p:cNvPr id="7" name="TextBox 7"/>
            <p:cNvSpPr txBox="1"/>
            <p:nvPr/>
          </p:nvSpPr>
          <p:spPr>
            <a:xfrm>
              <a:off x="0" y="-28575"/>
              <a:ext cx="6054126" cy="3274186"/>
            </a:xfrm>
            <a:prstGeom prst="rect">
              <a:avLst/>
            </a:prstGeom>
          </p:spPr>
          <p:txBody>
            <a:bodyPr lIns="50800" tIns="50800" rIns="50800" bIns="50800" rtlCol="0" anchor="ctr"/>
            <a:lstStyle/>
            <a:p>
              <a:pPr algn="ctr">
                <a:lnSpc>
                  <a:spcPts val="2100"/>
                </a:lnSpc>
                <a:spcBef>
                  <a:spcPct val="0"/>
                </a:spcBef>
              </a:pPr>
              <a:endParaRPr/>
            </a:p>
          </p:txBody>
        </p:sp>
      </p:grpSp>
      <p:sp>
        <p:nvSpPr>
          <p:cNvPr id="8" name="TextBox 8"/>
          <p:cNvSpPr txBox="1"/>
          <p:nvPr/>
        </p:nvSpPr>
        <p:spPr>
          <a:xfrm>
            <a:off x="1028700" y="971550"/>
            <a:ext cx="4437459" cy="537846"/>
          </a:xfrm>
          <a:prstGeom prst="rect">
            <a:avLst/>
          </a:prstGeom>
        </p:spPr>
        <p:txBody>
          <a:bodyPr lIns="0" tIns="0" rIns="0" bIns="0" rtlCol="0" anchor="t">
            <a:spAutoFit/>
          </a:bodyPr>
          <a:lstStyle/>
          <a:p>
            <a:pPr>
              <a:lnSpc>
                <a:spcPts val="4479"/>
              </a:lnSpc>
            </a:pPr>
            <a:r>
              <a:rPr lang="en-US" sz="3199">
                <a:solidFill>
                  <a:srgbClr val="000000"/>
                </a:solidFill>
                <a:latin typeface="Montserrat Bold"/>
              </a:rPr>
              <a:t>Model Interpretation</a:t>
            </a:r>
          </a:p>
        </p:txBody>
      </p:sp>
      <p:sp>
        <p:nvSpPr>
          <p:cNvPr id="9" name="TextBox 9"/>
          <p:cNvSpPr txBox="1"/>
          <p:nvPr/>
        </p:nvSpPr>
        <p:spPr>
          <a:xfrm>
            <a:off x="1028700" y="1482606"/>
            <a:ext cx="16799187" cy="2985135"/>
          </a:xfrm>
          <a:prstGeom prst="rect">
            <a:avLst/>
          </a:prstGeom>
        </p:spPr>
        <p:txBody>
          <a:bodyPr lIns="0" tIns="0" rIns="0" bIns="0" rtlCol="0" anchor="t">
            <a:spAutoFit/>
          </a:bodyPr>
          <a:lstStyle/>
          <a:p>
            <a:pPr marL="518160" lvl="1" indent="-259080">
              <a:lnSpc>
                <a:spcPts val="4800"/>
              </a:lnSpc>
              <a:buFont typeface="Arial"/>
              <a:buChar char="•"/>
            </a:pPr>
            <a:r>
              <a:rPr lang="en-US" sz="2400">
                <a:solidFill>
                  <a:srgbClr val="000000"/>
                </a:solidFill>
                <a:latin typeface="Montserrat"/>
              </a:rPr>
              <a:t>Interpreting an XG Boost model involves understanding the influence of features on the predictions and the decision-making process within the model. </a:t>
            </a:r>
          </a:p>
          <a:p>
            <a:pPr marL="518160" lvl="1" indent="-259080">
              <a:lnSpc>
                <a:spcPts val="4800"/>
              </a:lnSpc>
              <a:buFont typeface="Arial"/>
              <a:buChar char="•"/>
            </a:pPr>
            <a:r>
              <a:rPr lang="en-US" sz="2400">
                <a:solidFill>
                  <a:srgbClr val="000000"/>
                </a:solidFill>
                <a:latin typeface="Montserrat"/>
              </a:rPr>
              <a:t>XGBoost, while highly effective, can sometimes be considered a "black box" because of its complexity. </a:t>
            </a:r>
          </a:p>
          <a:p>
            <a:pPr marL="518160" lvl="1" indent="-259080">
              <a:lnSpc>
                <a:spcPts val="4800"/>
              </a:lnSpc>
              <a:buFont typeface="Arial"/>
              <a:buChar char="•"/>
            </a:pPr>
            <a:r>
              <a:rPr lang="en-US" sz="2400">
                <a:solidFill>
                  <a:srgbClr val="000000"/>
                </a:solidFill>
                <a:latin typeface="Montserrat"/>
              </a:rPr>
              <a:t>But there are some ways to make it interpretable. One of them is to find the variables that have the highest F-scores. </a:t>
            </a:r>
          </a:p>
        </p:txBody>
      </p:sp>
      <p:sp>
        <p:nvSpPr>
          <p:cNvPr id="10" name="Freeform 10"/>
          <p:cNvSpPr/>
          <p:nvPr/>
        </p:nvSpPr>
        <p:spPr>
          <a:xfrm>
            <a:off x="9523809" y="4179253"/>
            <a:ext cx="7298245" cy="5418394"/>
          </a:xfrm>
          <a:custGeom>
            <a:avLst/>
            <a:gdLst/>
            <a:ahLst/>
            <a:cxnLst/>
            <a:rect l="l" t="t" r="r" b="b"/>
            <a:pathLst>
              <a:path w="7298245" h="5418394">
                <a:moveTo>
                  <a:pt x="0" y="0"/>
                </a:moveTo>
                <a:lnTo>
                  <a:pt x="7298246" y="0"/>
                </a:lnTo>
                <a:lnTo>
                  <a:pt x="7298246" y="5418394"/>
                </a:lnTo>
                <a:lnTo>
                  <a:pt x="0" y="5418394"/>
                </a:lnTo>
                <a:lnTo>
                  <a:pt x="0" y="0"/>
                </a:lnTo>
                <a:close/>
              </a:path>
            </a:pathLst>
          </a:custGeom>
          <a:blipFill>
            <a:blip r:embed="rId5"/>
            <a:stretch>
              <a:fillRect/>
            </a:stretch>
          </a:blipFill>
        </p:spPr>
        <p:txBody>
          <a:bodyPr/>
          <a:lstStyle/>
          <a:p>
            <a:endParaRPr lang="en-US"/>
          </a:p>
        </p:txBody>
      </p:sp>
      <p:sp>
        <p:nvSpPr>
          <p:cNvPr id="11" name="TextBox 11"/>
          <p:cNvSpPr txBox="1"/>
          <p:nvPr/>
        </p:nvSpPr>
        <p:spPr>
          <a:xfrm>
            <a:off x="1408509" y="5727444"/>
            <a:ext cx="8115300" cy="1035050"/>
          </a:xfrm>
          <a:prstGeom prst="rect">
            <a:avLst/>
          </a:prstGeom>
        </p:spPr>
        <p:txBody>
          <a:bodyPr lIns="0" tIns="0" rIns="0" bIns="0" rtlCol="0" anchor="t">
            <a:spAutoFit/>
          </a:bodyPr>
          <a:lstStyle/>
          <a:p>
            <a:pPr>
              <a:lnSpc>
                <a:spcPts val="2799"/>
              </a:lnSpc>
            </a:pPr>
            <a:r>
              <a:rPr lang="en-US" sz="1999">
                <a:solidFill>
                  <a:srgbClr val="000000"/>
                </a:solidFill>
                <a:latin typeface="Montserrat Bold"/>
              </a:rPr>
              <a:t>Figure 5: </a:t>
            </a:r>
          </a:p>
          <a:p>
            <a:pPr>
              <a:lnSpc>
                <a:spcPts val="2799"/>
              </a:lnSpc>
              <a:spcBef>
                <a:spcPct val="0"/>
              </a:spcBef>
            </a:pPr>
            <a:r>
              <a:rPr lang="en-US" sz="1999">
                <a:solidFill>
                  <a:srgbClr val="000000"/>
                </a:solidFill>
                <a:latin typeface="Montserrat"/>
              </a:rPr>
              <a:t>Plot showing the F scores for the top 10 features for the hyper-parametrized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829" b="-9829"/>
            </a:stretch>
          </a:blipFill>
        </p:spPr>
        <p:txBody>
          <a:bodyPr/>
          <a:lstStyle/>
          <a:p>
            <a:endParaRPr lang="en-US"/>
          </a:p>
        </p:txBody>
      </p:sp>
      <p:sp>
        <p:nvSpPr>
          <p:cNvPr id="3" name="Freeform 3"/>
          <p:cNvSpPr/>
          <p:nvPr/>
        </p:nvSpPr>
        <p:spPr>
          <a:xfrm flipH="1" flipV="1">
            <a:off x="-149138" y="-6979969"/>
            <a:ext cx="19159320" cy="11425922"/>
          </a:xfrm>
          <a:custGeom>
            <a:avLst/>
            <a:gdLst/>
            <a:ahLst/>
            <a:cxnLst/>
            <a:rect l="l" t="t" r="r" b="b"/>
            <a:pathLst>
              <a:path w="19159320" h="11425922">
                <a:moveTo>
                  <a:pt x="19159321" y="11425922"/>
                </a:moveTo>
                <a:lnTo>
                  <a:pt x="0" y="11425922"/>
                </a:lnTo>
                <a:lnTo>
                  <a:pt x="0" y="0"/>
                </a:lnTo>
                <a:lnTo>
                  <a:pt x="19159321" y="0"/>
                </a:lnTo>
                <a:lnTo>
                  <a:pt x="19159321" y="11425922"/>
                </a:lnTo>
                <a:close/>
              </a:path>
            </a:pathLst>
          </a:custGeom>
          <a:blipFill>
            <a:blip r:embed="rId3">
              <a:alphaModFix amt="62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435660" y="6259256"/>
            <a:ext cx="19159320" cy="11425922"/>
          </a:xfrm>
          <a:custGeom>
            <a:avLst/>
            <a:gdLst/>
            <a:ahLst/>
            <a:cxnLst/>
            <a:rect l="l" t="t" r="r" b="b"/>
            <a:pathLst>
              <a:path w="19159320" h="11425922">
                <a:moveTo>
                  <a:pt x="0" y="0"/>
                </a:moveTo>
                <a:lnTo>
                  <a:pt x="19159320" y="0"/>
                </a:lnTo>
                <a:lnTo>
                  <a:pt x="19159320" y="11425923"/>
                </a:lnTo>
                <a:lnTo>
                  <a:pt x="0" y="11425923"/>
                </a:lnTo>
                <a:lnTo>
                  <a:pt x="0" y="0"/>
                </a:lnTo>
                <a:close/>
              </a:path>
            </a:pathLst>
          </a:custGeom>
          <a:blipFill>
            <a:blip r:embed="rId3">
              <a:alphaModFix amt="62000"/>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5" name="Group 5"/>
          <p:cNvGrpSpPr/>
          <p:nvPr/>
        </p:nvGrpSpPr>
        <p:grpSpPr>
          <a:xfrm>
            <a:off x="460113" y="488076"/>
            <a:ext cx="17367774" cy="9310848"/>
            <a:chOff x="0" y="0"/>
            <a:chExt cx="6054126" cy="3245611"/>
          </a:xfrm>
        </p:grpSpPr>
        <p:sp>
          <p:nvSpPr>
            <p:cNvPr id="6" name="Freeform 6"/>
            <p:cNvSpPr/>
            <p:nvPr/>
          </p:nvSpPr>
          <p:spPr>
            <a:xfrm>
              <a:off x="0" y="0"/>
              <a:ext cx="6054126" cy="3245611"/>
            </a:xfrm>
            <a:custGeom>
              <a:avLst/>
              <a:gdLst/>
              <a:ahLst/>
              <a:cxnLst/>
              <a:rect l="l" t="t" r="r" b="b"/>
              <a:pathLst>
                <a:path w="6054126" h="3245611">
                  <a:moveTo>
                    <a:pt x="11144" y="0"/>
                  </a:moveTo>
                  <a:lnTo>
                    <a:pt x="6042982" y="0"/>
                  </a:lnTo>
                  <a:cubicBezTo>
                    <a:pt x="6049137" y="0"/>
                    <a:pt x="6054126" y="4989"/>
                    <a:pt x="6054126" y="11144"/>
                  </a:cubicBezTo>
                  <a:lnTo>
                    <a:pt x="6054126" y="3234467"/>
                  </a:lnTo>
                  <a:cubicBezTo>
                    <a:pt x="6054126" y="3240622"/>
                    <a:pt x="6049137" y="3245611"/>
                    <a:pt x="6042982" y="3245611"/>
                  </a:cubicBezTo>
                  <a:lnTo>
                    <a:pt x="11144" y="3245611"/>
                  </a:lnTo>
                  <a:cubicBezTo>
                    <a:pt x="8188" y="3245611"/>
                    <a:pt x="5354" y="3244437"/>
                    <a:pt x="3264" y="3242347"/>
                  </a:cubicBezTo>
                  <a:cubicBezTo>
                    <a:pt x="1174" y="3240257"/>
                    <a:pt x="0" y="3237423"/>
                    <a:pt x="0" y="3234467"/>
                  </a:cubicBezTo>
                  <a:lnTo>
                    <a:pt x="0" y="11144"/>
                  </a:lnTo>
                  <a:cubicBezTo>
                    <a:pt x="0" y="8188"/>
                    <a:pt x="1174" y="5354"/>
                    <a:pt x="3264" y="3264"/>
                  </a:cubicBezTo>
                  <a:cubicBezTo>
                    <a:pt x="5354" y="1174"/>
                    <a:pt x="8188" y="0"/>
                    <a:pt x="11144" y="0"/>
                  </a:cubicBezTo>
                  <a:close/>
                </a:path>
              </a:pathLst>
            </a:custGeom>
            <a:solidFill>
              <a:srgbClr val="FFFFFF">
                <a:alpha val="82745"/>
              </a:srgbClr>
            </a:solidFill>
          </p:spPr>
          <p:txBody>
            <a:bodyPr/>
            <a:lstStyle/>
            <a:p>
              <a:endParaRPr lang="en-US"/>
            </a:p>
          </p:txBody>
        </p:sp>
        <p:sp>
          <p:nvSpPr>
            <p:cNvPr id="7" name="TextBox 7"/>
            <p:cNvSpPr txBox="1"/>
            <p:nvPr/>
          </p:nvSpPr>
          <p:spPr>
            <a:xfrm>
              <a:off x="0" y="-28575"/>
              <a:ext cx="6054126" cy="3274186"/>
            </a:xfrm>
            <a:prstGeom prst="rect">
              <a:avLst/>
            </a:prstGeom>
          </p:spPr>
          <p:txBody>
            <a:bodyPr lIns="50800" tIns="50800" rIns="50800" bIns="50800" rtlCol="0" anchor="ctr"/>
            <a:lstStyle/>
            <a:p>
              <a:pPr algn="ctr">
                <a:lnSpc>
                  <a:spcPts val="2100"/>
                </a:lnSpc>
                <a:spcBef>
                  <a:spcPct val="0"/>
                </a:spcBef>
              </a:pPr>
              <a:endParaRPr/>
            </a:p>
          </p:txBody>
        </p:sp>
      </p:grpSp>
      <p:sp>
        <p:nvSpPr>
          <p:cNvPr id="8" name="TextBox 8"/>
          <p:cNvSpPr txBox="1"/>
          <p:nvPr/>
        </p:nvSpPr>
        <p:spPr>
          <a:xfrm>
            <a:off x="1028700" y="971550"/>
            <a:ext cx="8014990" cy="537846"/>
          </a:xfrm>
          <a:prstGeom prst="rect">
            <a:avLst/>
          </a:prstGeom>
        </p:spPr>
        <p:txBody>
          <a:bodyPr lIns="0" tIns="0" rIns="0" bIns="0" rtlCol="0" anchor="t">
            <a:spAutoFit/>
          </a:bodyPr>
          <a:lstStyle/>
          <a:p>
            <a:pPr>
              <a:lnSpc>
                <a:spcPts val="4479"/>
              </a:lnSpc>
            </a:pPr>
            <a:r>
              <a:rPr lang="en-US" sz="3199">
                <a:solidFill>
                  <a:srgbClr val="000000"/>
                </a:solidFill>
                <a:latin typeface="Montserrat Bold"/>
              </a:rPr>
              <a:t>Limitations and Model Improvements</a:t>
            </a:r>
          </a:p>
        </p:txBody>
      </p:sp>
      <p:sp>
        <p:nvSpPr>
          <p:cNvPr id="9" name="TextBox 9"/>
          <p:cNvSpPr txBox="1"/>
          <p:nvPr/>
        </p:nvSpPr>
        <p:spPr>
          <a:xfrm>
            <a:off x="1028700" y="1482606"/>
            <a:ext cx="16799187" cy="4204335"/>
          </a:xfrm>
          <a:prstGeom prst="rect">
            <a:avLst/>
          </a:prstGeom>
        </p:spPr>
        <p:txBody>
          <a:bodyPr lIns="0" tIns="0" rIns="0" bIns="0" rtlCol="0" anchor="t">
            <a:spAutoFit/>
          </a:bodyPr>
          <a:lstStyle/>
          <a:p>
            <a:pPr marL="518160" lvl="1" indent="-259080">
              <a:lnSpc>
                <a:spcPts val="4800"/>
              </a:lnSpc>
              <a:buFont typeface="Arial"/>
              <a:buChar char="•"/>
            </a:pPr>
            <a:r>
              <a:rPr lang="en-US" sz="2400">
                <a:solidFill>
                  <a:srgbClr val="000000"/>
                </a:solidFill>
                <a:latin typeface="Montserrat"/>
              </a:rPr>
              <a:t>As mentioned earlier, hyper-parametrization is a key component to developing an effective and accurate model. </a:t>
            </a:r>
          </a:p>
          <a:p>
            <a:pPr marL="518160" lvl="1" indent="-259080">
              <a:lnSpc>
                <a:spcPts val="4800"/>
              </a:lnSpc>
              <a:buFont typeface="Arial"/>
              <a:buChar char="•"/>
            </a:pPr>
            <a:r>
              <a:rPr lang="en-US" sz="2400">
                <a:solidFill>
                  <a:srgbClr val="000000"/>
                </a:solidFill>
                <a:latin typeface="Montserrat"/>
              </a:rPr>
              <a:t>Due to computational restrictions, the hyper-parametrization carried out was not the best possible. There's still room for improvement in that space and addition of more parameters could lead to better results. </a:t>
            </a:r>
          </a:p>
          <a:p>
            <a:pPr marL="518160" lvl="1" indent="-259080">
              <a:lnSpc>
                <a:spcPts val="4800"/>
              </a:lnSpc>
              <a:buFont typeface="Arial"/>
              <a:buChar char="•"/>
            </a:pPr>
            <a:r>
              <a:rPr lang="en-US" sz="2400">
                <a:solidFill>
                  <a:srgbClr val="000000"/>
                </a:solidFill>
                <a:latin typeface="Montserrat"/>
              </a:rPr>
              <a:t>Another space for improvement could be the use of k-fold cross validation, which can lead to better results and lesser overfitting.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829" b="-9829"/>
            </a:stretch>
          </a:blipFill>
        </p:spPr>
        <p:txBody>
          <a:bodyPr/>
          <a:lstStyle/>
          <a:p>
            <a:endParaRPr lang="en-US"/>
          </a:p>
        </p:txBody>
      </p:sp>
      <p:sp>
        <p:nvSpPr>
          <p:cNvPr id="3" name="Freeform 3"/>
          <p:cNvSpPr/>
          <p:nvPr/>
        </p:nvSpPr>
        <p:spPr>
          <a:xfrm flipH="1" flipV="1">
            <a:off x="-149138" y="-6979969"/>
            <a:ext cx="19159320" cy="11425922"/>
          </a:xfrm>
          <a:custGeom>
            <a:avLst/>
            <a:gdLst/>
            <a:ahLst/>
            <a:cxnLst/>
            <a:rect l="l" t="t" r="r" b="b"/>
            <a:pathLst>
              <a:path w="19159320" h="11425922">
                <a:moveTo>
                  <a:pt x="19159321" y="11425922"/>
                </a:moveTo>
                <a:lnTo>
                  <a:pt x="0" y="11425922"/>
                </a:lnTo>
                <a:lnTo>
                  <a:pt x="0" y="0"/>
                </a:lnTo>
                <a:lnTo>
                  <a:pt x="19159321" y="0"/>
                </a:lnTo>
                <a:lnTo>
                  <a:pt x="19159321" y="11425922"/>
                </a:lnTo>
                <a:close/>
              </a:path>
            </a:pathLst>
          </a:custGeom>
          <a:blipFill>
            <a:blip r:embed="rId3">
              <a:alphaModFix amt="62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435660" y="6259256"/>
            <a:ext cx="19159320" cy="11425922"/>
          </a:xfrm>
          <a:custGeom>
            <a:avLst/>
            <a:gdLst/>
            <a:ahLst/>
            <a:cxnLst/>
            <a:rect l="l" t="t" r="r" b="b"/>
            <a:pathLst>
              <a:path w="19159320" h="11425922">
                <a:moveTo>
                  <a:pt x="0" y="0"/>
                </a:moveTo>
                <a:lnTo>
                  <a:pt x="19159320" y="0"/>
                </a:lnTo>
                <a:lnTo>
                  <a:pt x="19159320" y="11425923"/>
                </a:lnTo>
                <a:lnTo>
                  <a:pt x="0" y="11425923"/>
                </a:lnTo>
                <a:lnTo>
                  <a:pt x="0" y="0"/>
                </a:lnTo>
                <a:close/>
              </a:path>
            </a:pathLst>
          </a:custGeom>
          <a:blipFill>
            <a:blip r:embed="rId3">
              <a:alphaModFix amt="62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TextBox 3">
            <a:extLst>
              <a:ext uri="{FF2B5EF4-FFF2-40B4-BE49-F238E27FC236}">
                <a16:creationId xmlns:a16="http://schemas.microsoft.com/office/drawing/2014/main" id="{7AACE44E-0407-0C2F-8493-43EC13D9B3DA}"/>
              </a:ext>
            </a:extLst>
          </p:cNvPr>
          <p:cNvSpPr txBox="1"/>
          <p:nvPr/>
        </p:nvSpPr>
        <p:spPr>
          <a:xfrm>
            <a:off x="1499965" y="4565015"/>
            <a:ext cx="15288070" cy="534185"/>
          </a:xfrm>
          <a:prstGeom prst="rect">
            <a:avLst/>
          </a:prstGeom>
        </p:spPr>
        <p:txBody>
          <a:bodyPr lIns="0" tIns="0" rIns="0" bIns="0" rtlCol="0" anchor="t">
            <a:spAutoFit/>
          </a:bodyPr>
          <a:lstStyle/>
          <a:p>
            <a:pPr algn="ctr">
              <a:lnSpc>
                <a:spcPts val="4479"/>
              </a:lnSpc>
            </a:pPr>
            <a:r>
              <a:rPr lang="en-US" sz="3199" dirty="0">
                <a:solidFill>
                  <a:srgbClr val="000000"/>
                </a:solidFill>
                <a:latin typeface="Montserrat Bold"/>
              </a:rPr>
              <a:t>Thank you for your time! Have a great summer!</a:t>
            </a:r>
          </a:p>
        </p:txBody>
      </p:sp>
    </p:spTree>
    <p:extLst>
      <p:ext uri="{BB962C8B-B14F-4D97-AF65-F5344CB8AC3E}">
        <p14:creationId xmlns:p14="http://schemas.microsoft.com/office/powerpoint/2010/main" val="2974309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829" b="-9829"/>
            </a:stretch>
          </a:blipFill>
        </p:spPr>
        <p:txBody>
          <a:bodyPr/>
          <a:lstStyle/>
          <a:p>
            <a:endParaRPr lang="en-US"/>
          </a:p>
        </p:txBody>
      </p:sp>
      <p:sp>
        <p:nvSpPr>
          <p:cNvPr id="3" name="Freeform 3"/>
          <p:cNvSpPr/>
          <p:nvPr/>
        </p:nvSpPr>
        <p:spPr>
          <a:xfrm flipH="1" flipV="1">
            <a:off x="-149138" y="-6979969"/>
            <a:ext cx="19159320" cy="11425922"/>
          </a:xfrm>
          <a:custGeom>
            <a:avLst/>
            <a:gdLst/>
            <a:ahLst/>
            <a:cxnLst/>
            <a:rect l="l" t="t" r="r" b="b"/>
            <a:pathLst>
              <a:path w="19159320" h="11425922">
                <a:moveTo>
                  <a:pt x="19159321" y="11425922"/>
                </a:moveTo>
                <a:lnTo>
                  <a:pt x="0" y="11425922"/>
                </a:lnTo>
                <a:lnTo>
                  <a:pt x="0" y="0"/>
                </a:lnTo>
                <a:lnTo>
                  <a:pt x="19159321" y="0"/>
                </a:lnTo>
                <a:lnTo>
                  <a:pt x="19159321" y="11425922"/>
                </a:lnTo>
                <a:close/>
              </a:path>
            </a:pathLst>
          </a:custGeom>
          <a:blipFill>
            <a:blip r:embed="rId3">
              <a:alphaModFix amt="62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435660" y="6259256"/>
            <a:ext cx="19159320" cy="11425922"/>
          </a:xfrm>
          <a:custGeom>
            <a:avLst/>
            <a:gdLst/>
            <a:ahLst/>
            <a:cxnLst/>
            <a:rect l="l" t="t" r="r" b="b"/>
            <a:pathLst>
              <a:path w="19159320" h="11425922">
                <a:moveTo>
                  <a:pt x="0" y="0"/>
                </a:moveTo>
                <a:lnTo>
                  <a:pt x="19159320" y="0"/>
                </a:lnTo>
                <a:lnTo>
                  <a:pt x="19159320" y="11425923"/>
                </a:lnTo>
                <a:lnTo>
                  <a:pt x="0" y="11425923"/>
                </a:lnTo>
                <a:lnTo>
                  <a:pt x="0" y="0"/>
                </a:lnTo>
                <a:close/>
              </a:path>
            </a:pathLst>
          </a:custGeom>
          <a:blipFill>
            <a:blip r:embed="rId3">
              <a:alphaModFix amt="62000"/>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5" name="Group 5"/>
          <p:cNvGrpSpPr/>
          <p:nvPr/>
        </p:nvGrpSpPr>
        <p:grpSpPr>
          <a:xfrm>
            <a:off x="460113" y="488076"/>
            <a:ext cx="17367774" cy="9310848"/>
            <a:chOff x="0" y="0"/>
            <a:chExt cx="6054126" cy="3245611"/>
          </a:xfrm>
        </p:grpSpPr>
        <p:sp>
          <p:nvSpPr>
            <p:cNvPr id="6" name="Freeform 6"/>
            <p:cNvSpPr/>
            <p:nvPr/>
          </p:nvSpPr>
          <p:spPr>
            <a:xfrm>
              <a:off x="0" y="0"/>
              <a:ext cx="6054126" cy="3245611"/>
            </a:xfrm>
            <a:custGeom>
              <a:avLst/>
              <a:gdLst/>
              <a:ahLst/>
              <a:cxnLst/>
              <a:rect l="l" t="t" r="r" b="b"/>
              <a:pathLst>
                <a:path w="6054126" h="3245611">
                  <a:moveTo>
                    <a:pt x="11144" y="0"/>
                  </a:moveTo>
                  <a:lnTo>
                    <a:pt x="6042982" y="0"/>
                  </a:lnTo>
                  <a:cubicBezTo>
                    <a:pt x="6049137" y="0"/>
                    <a:pt x="6054126" y="4989"/>
                    <a:pt x="6054126" y="11144"/>
                  </a:cubicBezTo>
                  <a:lnTo>
                    <a:pt x="6054126" y="3234467"/>
                  </a:lnTo>
                  <a:cubicBezTo>
                    <a:pt x="6054126" y="3240622"/>
                    <a:pt x="6049137" y="3245611"/>
                    <a:pt x="6042982" y="3245611"/>
                  </a:cubicBezTo>
                  <a:lnTo>
                    <a:pt x="11144" y="3245611"/>
                  </a:lnTo>
                  <a:cubicBezTo>
                    <a:pt x="8188" y="3245611"/>
                    <a:pt x="5354" y="3244437"/>
                    <a:pt x="3264" y="3242347"/>
                  </a:cubicBezTo>
                  <a:cubicBezTo>
                    <a:pt x="1174" y="3240257"/>
                    <a:pt x="0" y="3237423"/>
                    <a:pt x="0" y="3234467"/>
                  </a:cubicBezTo>
                  <a:lnTo>
                    <a:pt x="0" y="11144"/>
                  </a:lnTo>
                  <a:cubicBezTo>
                    <a:pt x="0" y="8188"/>
                    <a:pt x="1174" y="5354"/>
                    <a:pt x="3264" y="3264"/>
                  </a:cubicBezTo>
                  <a:cubicBezTo>
                    <a:pt x="5354" y="1174"/>
                    <a:pt x="8188" y="0"/>
                    <a:pt x="11144" y="0"/>
                  </a:cubicBezTo>
                  <a:close/>
                </a:path>
              </a:pathLst>
            </a:custGeom>
            <a:solidFill>
              <a:srgbClr val="FFFFFF">
                <a:alpha val="82745"/>
              </a:srgbClr>
            </a:solidFill>
          </p:spPr>
          <p:txBody>
            <a:bodyPr/>
            <a:lstStyle/>
            <a:p>
              <a:endParaRPr lang="en-US"/>
            </a:p>
          </p:txBody>
        </p:sp>
        <p:sp>
          <p:nvSpPr>
            <p:cNvPr id="7" name="TextBox 7"/>
            <p:cNvSpPr txBox="1"/>
            <p:nvPr/>
          </p:nvSpPr>
          <p:spPr>
            <a:xfrm>
              <a:off x="0" y="-28575"/>
              <a:ext cx="6054126" cy="3274186"/>
            </a:xfrm>
            <a:prstGeom prst="rect">
              <a:avLst/>
            </a:prstGeom>
          </p:spPr>
          <p:txBody>
            <a:bodyPr lIns="50800" tIns="50800" rIns="50800" bIns="50800" rtlCol="0" anchor="ctr"/>
            <a:lstStyle/>
            <a:p>
              <a:pPr algn="ctr">
                <a:lnSpc>
                  <a:spcPts val="2100"/>
                </a:lnSpc>
                <a:spcBef>
                  <a:spcPct val="0"/>
                </a:spcBef>
              </a:pPr>
              <a:endParaRPr/>
            </a:p>
          </p:txBody>
        </p:sp>
      </p:grpSp>
      <p:sp>
        <p:nvSpPr>
          <p:cNvPr id="8" name="TextBox 8"/>
          <p:cNvSpPr txBox="1"/>
          <p:nvPr/>
        </p:nvSpPr>
        <p:spPr>
          <a:xfrm>
            <a:off x="1028700" y="1460818"/>
            <a:ext cx="10235803" cy="2985135"/>
          </a:xfrm>
          <a:prstGeom prst="rect">
            <a:avLst/>
          </a:prstGeom>
        </p:spPr>
        <p:txBody>
          <a:bodyPr lIns="0" tIns="0" rIns="0" bIns="0" rtlCol="0" anchor="t">
            <a:spAutoFit/>
          </a:bodyPr>
          <a:lstStyle/>
          <a:p>
            <a:pPr>
              <a:lnSpc>
                <a:spcPts val="4800"/>
              </a:lnSpc>
            </a:pPr>
            <a:r>
              <a:rPr lang="en-US" sz="2400">
                <a:solidFill>
                  <a:srgbClr val="000000"/>
                </a:solidFill>
                <a:latin typeface="Montserrat"/>
              </a:rPr>
              <a:t>1. Introduction, Exploratory Data Analysis, and Data Pre-Processing </a:t>
            </a:r>
          </a:p>
          <a:p>
            <a:pPr>
              <a:lnSpc>
                <a:spcPts val="4800"/>
              </a:lnSpc>
            </a:pPr>
            <a:r>
              <a:rPr lang="en-US" sz="2400">
                <a:solidFill>
                  <a:srgbClr val="000000"/>
                </a:solidFill>
                <a:latin typeface="Montserrat"/>
              </a:rPr>
              <a:t>2. Algorithm, Cross Validation, and Hyper-parametric tuning </a:t>
            </a:r>
          </a:p>
          <a:p>
            <a:pPr>
              <a:lnSpc>
                <a:spcPts val="4800"/>
              </a:lnSpc>
            </a:pPr>
            <a:r>
              <a:rPr lang="en-US" sz="2400">
                <a:solidFill>
                  <a:srgbClr val="000000"/>
                </a:solidFill>
                <a:latin typeface="Montserrat"/>
              </a:rPr>
              <a:t>3. Methodology and technical challenges </a:t>
            </a:r>
          </a:p>
          <a:p>
            <a:pPr>
              <a:lnSpc>
                <a:spcPts val="4800"/>
              </a:lnSpc>
            </a:pPr>
            <a:r>
              <a:rPr lang="en-US" sz="2400">
                <a:solidFill>
                  <a:srgbClr val="000000"/>
                </a:solidFill>
                <a:latin typeface="Montserrat"/>
              </a:rPr>
              <a:t>4. Model Interpretation </a:t>
            </a:r>
          </a:p>
          <a:p>
            <a:pPr>
              <a:lnSpc>
                <a:spcPts val="4800"/>
              </a:lnSpc>
            </a:pPr>
            <a:r>
              <a:rPr lang="en-US" sz="2400">
                <a:solidFill>
                  <a:srgbClr val="000000"/>
                </a:solidFill>
                <a:latin typeface="Montserrat"/>
              </a:rPr>
              <a:t>5. Limitations and potential improvements </a:t>
            </a:r>
          </a:p>
        </p:txBody>
      </p:sp>
      <p:sp>
        <p:nvSpPr>
          <p:cNvPr id="9" name="TextBox 9"/>
          <p:cNvSpPr txBox="1"/>
          <p:nvPr/>
        </p:nvSpPr>
        <p:spPr>
          <a:xfrm>
            <a:off x="1028700" y="971550"/>
            <a:ext cx="1951583" cy="537846"/>
          </a:xfrm>
          <a:prstGeom prst="rect">
            <a:avLst/>
          </a:prstGeom>
        </p:spPr>
        <p:txBody>
          <a:bodyPr lIns="0" tIns="0" rIns="0" bIns="0" rtlCol="0" anchor="t">
            <a:spAutoFit/>
          </a:bodyPr>
          <a:lstStyle/>
          <a:p>
            <a:pPr>
              <a:lnSpc>
                <a:spcPts val="4479"/>
              </a:lnSpc>
            </a:pPr>
            <a:r>
              <a:rPr lang="en-US" sz="3199">
                <a:solidFill>
                  <a:srgbClr val="000000"/>
                </a:solidFill>
                <a:latin typeface="Montserrat Bold"/>
              </a:rPr>
              <a:t>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829" b="-9829"/>
            </a:stretch>
          </a:blipFill>
        </p:spPr>
        <p:txBody>
          <a:bodyPr/>
          <a:lstStyle/>
          <a:p>
            <a:endParaRPr lang="en-US"/>
          </a:p>
        </p:txBody>
      </p:sp>
      <p:sp>
        <p:nvSpPr>
          <p:cNvPr id="3" name="Freeform 3"/>
          <p:cNvSpPr/>
          <p:nvPr/>
        </p:nvSpPr>
        <p:spPr>
          <a:xfrm flipH="1" flipV="1">
            <a:off x="-149138" y="-6979969"/>
            <a:ext cx="19159320" cy="11425922"/>
          </a:xfrm>
          <a:custGeom>
            <a:avLst/>
            <a:gdLst/>
            <a:ahLst/>
            <a:cxnLst/>
            <a:rect l="l" t="t" r="r" b="b"/>
            <a:pathLst>
              <a:path w="19159320" h="11425922">
                <a:moveTo>
                  <a:pt x="19159321" y="11425922"/>
                </a:moveTo>
                <a:lnTo>
                  <a:pt x="0" y="11425922"/>
                </a:lnTo>
                <a:lnTo>
                  <a:pt x="0" y="0"/>
                </a:lnTo>
                <a:lnTo>
                  <a:pt x="19159321" y="0"/>
                </a:lnTo>
                <a:lnTo>
                  <a:pt x="19159321" y="11425922"/>
                </a:lnTo>
                <a:close/>
              </a:path>
            </a:pathLst>
          </a:custGeom>
          <a:blipFill>
            <a:blip r:embed="rId3">
              <a:alphaModFix amt="62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435660" y="6259256"/>
            <a:ext cx="19159320" cy="11425922"/>
          </a:xfrm>
          <a:custGeom>
            <a:avLst/>
            <a:gdLst/>
            <a:ahLst/>
            <a:cxnLst/>
            <a:rect l="l" t="t" r="r" b="b"/>
            <a:pathLst>
              <a:path w="19159320" h="11425922">
                <a:moveTo>
                  <a:pt x="0" y="0"/>
                </a:moveTo>
                <a:lnTo>
                  <a:pt x="19159320" y="0"/>
                </a:lnTo>
                <a:lnTo>
                  <a:pt x="19159320" y="11425923"/>
                </a:lnTo>
                <a:lnTo>
                  <a:pt x="0" y="11425923"/>
                </a:lnTo>
                <a:lnTo>
                  <a:pt x="0" y="0"/>
                </a:lnTo>
                <a:close/>
              </a:path>
            </a:pathLst>
          </a:custGeom>
          <a:blipFill>
            <a:blip r:embed="rId3">
              <a:alphaModFix amt="62000"/>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5" name="Group 5"/>
          <p:cNvGrpSpPr/>
          <p:nvPr/>
        </p:nvGrpSpPr>
        <p:grpSpPr>
          <a:xfrm>
            <a:off x="460113" y="488076"/>
            <a:ext cx="17367774" cy="9310848"/>
            <a:chOff x="0" y="0"/>
            <a:chExt cx="6054126" cy="3245611"/>
          </a:xfrm>
        </p:grpSpPr>
        <p:sp>
          <p:nvSpPr>
            <p:cNvPr id="6" name="Freeform 6"/>
            <p:cNvSpPr/>
            <p:nvPr/>
          </p:nvSpPr>
          <p:spPr>
            <a:xfrm>
              <a:off x="0" y="0"/>
              <a:ext cx="6054126" cy="3245611"/>
            </a:xfrm>
            <a:custGeom>
              <a:avLst/>
              <a:gdLst/>
              <a:ahLst/>
              <a:cxnLst/>
              <a:rect l="l" t="t" r="r" b="b"/>
              <a:pathLst>
                <a:path w="6054126" h="3245611">
                  <a:moveTo>
                    <a:pt x="11144" y="0"/>
                  </a:moveTo>
                  <a:lnTo>
                    <a:pt x="6042982" y="0"/>
                  </a:lnTo>
                  <a:cubicBezTo>
                    <a:pt x="6049137" y="0"/>
                    <a:pt x="6054126" y="4989"/>
                    <a:pt x="6054126" y="11144"/>
                  </a:cubicBezTo>
                  <a:lnTo>
                    <a:pt x="6054126" y="3234467"/>
                  </a:lnTo>
                  <a:cubicBezTo>
                    <a:pt x="6054126" y="3240622"/>
                    <a:pt x="6049137" y="3245611"/>
                    <a:pt x="6042982" y="3245611"/>
                  </a:cubicBezTo>
                  <a:lnTo>
                    <a:pt x="11144" y="3245611"/>
                  </a:lnTo>
                  <a:cubicBezTo>
                    <a:pt x="8188" y="3245611"/>
                    <a:pt x="5354" y="3244437"/>
                    <a:pt x="3264" y="3242347"/>
                  </a:cubicBezTo>
                  <a:cubicBezTo>
                    <a:pt x="1174" y="3240257"/>
                    <a:pt x="0" y="3237423"/>
                    <a:pt x="0" y="3234467"/>
                  </a:cubicBezTo>
                  <a:lnTo>
                    <a:pt x="0" y="11144"/>
                  </a:lnTo>
                  <a:cubicBezTo>
                    <a:pt x="0" y="8188"/>
                    <a:pt x="1174" y="5354"/>
                    <a:pt x="3264" y="3264"/>
                  </a:cubicBezTo>
                  <a:cubicBezTo>
                    <a:pt x="5354" y="1174"/>
                    <a:pt x="8188" y="0"/>
                    <a:pt x="11144" y="0"/>
                  </a:cubicBezTo>
                  <a:close/>
                </a:path>
              </a:pathLst>
            </a:custGeom>
            <a:solidFill>
              <a:srgbClr val="FFFFFF">
                <a:alpha val="82745"/>
              </a:srgbClr>
            </a:solidFill>
          </p:spPr>
          <p:txBody>
            <a:bodyPr/>
            <a:lstStyle/>
            <a:p>
              <a:endParaRPr lang="en-US"/>
            </a:p>
          </p:txBody>
        </p:sp>
        <p:sp>
          <p:nvSpPr>
            <p:cNvPr id="7" name="TextBox 7"/>
            <p:cNvSpPr txBox="1"/>
            <p:nvPr/>
          </p:nvSpPr>
          <p:spPr>
            <a:xfrm>
              <a:off x="0" y="-28575"/>
              <a:ext cx="6054126" cy="3274186"/>
            </a:xfrm>
            <a:prstGeom prst="rect">
              <a:avLst/>
            </a:prstGeom>
          </p:spPr>
          <p:txBody>
            <a:bodyPr lIns="50800" tIns="50800" rIns="50800" bIns="50800" rtlCol="0" anchor="ctr"/>
            <a:lstStyle/>
            <a:p>
              <a:pPr algn="ctr">
                <a:lnSpc>
                  <a:spcPts val="2100"/>
                </a:lnSpc>
                <a:spcBef>
                  <a:spcPct val="0"/>
                </a:spcBef>
              </a:pPr>
              <a:endParaRPr/>
            </a:p>
          </p:txBody>
        </p:sp>
      </p:grpSp>
      <p:sp>
        <p:nvSpPr>
          <p:cNvPr id="8" name="TextBox 8"/>
          <p:cNvSpPr txBox="1"/>
          <p:nvPr/>
        </p:nvSpPr>
        <p:spPr>
          <a:xfrm>
            <a:off x="1028700" y="1482606"/>
            <a:ext cx="15364503" cy="4204335"/>
          </a:xfrm>
          <a:prstGeom prst="rect">
            <a:avLst/>
          </a:prstGeom>
        </p:spPr>
        <p:txBody>
          <a:bodyPr lIns="0" tIns="0" rIns="0" bIns="0" rtlCol="0" anchor="t">
            <a:spAutoFit/>
          </a:bodyPr>
          <a:lstStyle/>
          <a:p>
            <a:pPr marL="518160" lvl="1" indent="-259080">
              <a:lnSpc>
                <a:spcPts val="4800"/>
              </a:lnSpc>
              <a:buFont typeface="Arial"/>
              <a:buChar char="•"/>
            </a:pPr>
            <a:r>
              <a:rPr lang="en-US" sz="2400">
                <a:solidFill>
                  <a:srgbClr val="000000"/>
                </a:solidFill>
                <a:latin typeface="Montserrat"/>
              </a:rPr>
              <a:t>This project involves the use of Ames Housing Dataset.</a:t>
            </a:r>
          </a:p>
          <a:p>
            <a:pPr marL="518160" lvl="1" indent="-259080">
              <a:lnSpc>
                <a:spcPts val="4800"/>
              </a:lnSpc>
              <a:buFont typeface="Arial"/>
              <a:buChar char="•"/>
            </a:pPr>
            <a:r>
              <a:rPr lang="en-US" sz="2400">
                <a:solidFill>
                  <a:srgbClr val="000000"/>
                </a:solidFill>
                <a:latin typeface="Montserrat"/>
              </a:rPr>
              <a:t>79 explanatory variables describing (almost) every aspect of residential homes in Ames, Iowa. </a:t>
            </a:r>
          </a:p>
          <a:p>
            <a:pPr marL="518160" lvl="1" indent="-259080">
              <a:lnSpc>
                <a:spcPts val="4800"/>
              </a:lnSpc>
              <a:buFont typeface="Arial"/>
              <a:buChar char="•"/>
            </a:pPr>
            <a:r>
              <a:rPr lang="en-US" sz="2400">
                <a:solidFill>
                  <a:srgbClr val="000000"/>
                </a:solidFill>
                <a:latin typeface="Montserrat"/>
              </a:rPr>
              <a:t>Developing a prediction model that utilizes many of the 79 variables to predict sales prices for each property.</a:t>
            </a:r>
          </a:p>
          <a:p>
            <a:pPr marL="518160" lvl="1" indent="-259080">
              <a:lnSpc>
                <a:spcPts val="4800"/>
              </a:lnSpc>
              <a:buFont typeface="Arial"/>
              <a:buChar char="•"/>
            </a:pPr>
            <a:r>
              <a:rPr lang="en-US" sz="2400">
                <a:solidFill>
                  <a:srgbClr val="000000"/>
                </a:solidFill>
                <a:latin typeface="Montserrat"/>
              </a:rPr>
              <a:t>The dataset provided comes in two parts: test.csv and train.csv. </a:t>
            </a:r>
          </a:p>
          <a:p>
            <a:pPr marL="518160" lvl="1" indent="-259080">
              <a:lnSpc>
                <a:spcPts val="4800"/>
              </a:lnSpc>
              <a:buFont typeface="Arial"/>
              <a:buChar char="•"/>
            </a:pPr>
            <a:r>
              <a:rPr lang="en-US" sz="2400">
                <a:solidFill>
                  <a:srgbClr val="000000"/>
                </a:solidFill>
                <a:latin typeface="Montserrat"/>
              </a:rPr>
              <a:t>The goal is to use the train.csv file to develop a prediction model and then use the test.csv file to determine the model’s accuracy.</a:t>
            </a:r>
          </a:p>
        </p:txBody>
      </p:sp>
      <p:sp>
        <p:nvSpPr>
          <p:cNvPr id="9" name="TextBox 9"/>
          <p:cNvSpPr txBox="1"/>
          <p:nvPr/>
        </p:nvSpPr>
        <p:spPr>
          <a:xfrm>
            <a:off x="1028700" y="971550"/>
            <a:ext cx="13896082" cy="537846"/>
          </a:xfrm>
          <a:prstGeom prst="rect">
            <a:avLst/>
          </a:prstGeom>
        </p:spPr>
        <p:txBody>
          <a:bodyPr lIns="0" tIns="0" rIns="0" bIns="0" rtlCol="0" anchor="t">
            <a:spAutoFit/>
          </a:bodyPr>
          <a:lstStyle/>
          <a:p>
            <a:pPr>
              <a:lnSpc>
                <a:spcPts val="4479"/>
              </a:lnSpc>
            </a:pPr>
            <a:r>
              <a:rPr lang="en-US" sz="3199">
                <a:solidFill>
                  <a:srgbClr val="000000"/>
                </a:solidFill>
                <a:latin typeface="Montserrat Bold"/>
              </a:rPr>
              <a:t>Introduction, Exploratory Data Analysis, and Data Pre-Processing</a:t>
            </a:r>
          </a:p>
        </p:txBody>
      </p:sp>
      <p:sp>
        <p:nvSpPr>
          <p:cNvPr id="10" name="Freeform 10"/>
          <p:cNvSpPr/>
          <p:nvPr/>
        </p:nvSpPr>
        <p:spPr>
          <a:xfrm>
            <a:off x="3288914" y="6031472"/>
            <a:ext cx="11710173" cy="2371997"/>
          </a:xfrm>
          <a:custGeom>
            <a:avLst/>
            <a:gdLst/>
            <a:ahLst/>
            <a:cxnLst/>
            <a:rect l="l" t="t" r="r" b="b"/>
            <a:pathLst>
              <a:path w="11710173" h="2371997">
                <a:moveTo>
                  <a:pt x="0" y="0"/>
                </a:moveTo>
                <a:lnTo>
                  <a:pt x="11710172" y="0"/>
                </a:lnTo>
                <a:lnTo>
                  <a:pt x="11710172" y="2371997"/>
                </a:lnTo>
                <a:lnTo>
                  <a:pt x="0" y="2371997"/>
                </a:lnTo>
                <a:lnTo>
                  <a:pt x="0" y="0"/>
                </a:lnTo>
                <a:close/>
              </a:path>
            </a:pathLst>
          </a:custGeom>
          <a:blipFill>
            <a:blip r:embed="rId5"/>
            <a:stretch>
              <a:fillRect/>
            </a:stretch>
          </a:blipFill>
        </p:spPr>
        <p:txBody>
          <a:bodyPr/>
          <a:lstStyle/>
          <a:p>
            <a:endParaRPr lang="en-US"/>
          </a:p>
        </p:txBody>
      </p:sp>
      <p:sp>
        <p:nvSpPr>
          <p:cNvPr id="11" name="TextBox 11"/>
          <p:cNvSpPr txBox="1"/>
          <p:nvPr/>
        </p:nvSpPr>
        <p:spPr>
          <a:xfrm>
            <a:off x="3288914" y="8575675"/>
            <a:ext cx="11710173" cy="682625"/>
          </a:xfrm>
          <a:prstGeom prst="rect">
            <a:avLst/>
          </a:prstGeom>
        </p:spPr>
        <p:txBody>
          <a:bodyPr lIns="0" tIns="0" rIns="0" bIns="0" rtlCol="0" anchor="t">
            <a:spAutoFit/>
          </a:bodyPr>
          <a:lstStyle/>
          <a:p>
            <a:pPr>
              <a:lnSpc>
                <a:spcPts val="2799"/>
              </a:lnSpc>
              <a:spcBef>
                <a:spcPct val="0"/>
              </a:spcBef>
            </a:pPr>
            <a:r>
              <a:rPr lang="en-US" sz="1999">
                <a:solidFill>
                  <a:srgbClr val="000000"/>
                </a:solidFill>
                <a:latin typeface="Montserrat Bold"/>
              </a:rPr>
              <a:t>Figure 1:</a:t>
            </a:r>
            <a:r>
              <a:rPr lang="en-US" sz="1999">
                <a:solidFill>
                  <a:srgbClr val="000000"/>
                </a:solidFill>
                <a:latin typeface="Montserrat"/>
              </a:rPr>
              <a:t> A glimpse into train.csv. Displaying the first 5 rows of the dataset. By excluding ‘Id’ and ‘SalePrice’ variables, there are 79 variables left to work with.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829" b="-9829"/>
            </a:stretch>
          </a:blipFill>
        </p:spPr>
        <p:txBody>
          <a:bodyPr/>
          <a:lstStyle/>
          <a:p>
            <a:endParaRPr lang="en-US"/>
          </a:p>
        </p:txBody>
      </p:sp>
      <p:sp>
        <p:nvSpPr>
          <p:cNvPr id="3" name="Freeform 3"/>
          <p:cNvSpPr/>
          <p:nvPr/>
        </p:nvSpPr>
        <p:spPr>
          <a:xfrm flipH="1" flipV="1">
            <a:off x="-149138" y="-6979969"/>
            <a:ext cx="19159320" cy="11425922"/>
          </a:xfrm>
          <a:custGeom>
            <a:avLst/>
            <a:gdLst/>
            <a:ahLst/>
            <a:cxnLst/>
            <a:rect l="l" t="t" r="r" b="b"/>
            <a:pathLst>
              <a:path w="19159320" h="11425922">
                <a:moveTo>
                  <a:pt x="19159321" y="11425922"/>
                </a:moveTo>
                <a:lnTo>
                  <a:pt x="0" y="11425922"/>
                </a:lnTo>
                <a:lnTo>
                  <a:pt x="0" y="0"/>
                </a:lnTo>
                <a:lnTo>
                  <a:pt x="19159321" y="0"/>
                </a:lnTo>
                <a:lnTo>
                  <a:pt x="19159321" y="11425922"/>
                </a:lnTo>
                <a:close/>
              </a:path>
            </a:pathLst>
          </a:custGeom>
          <a:blipFill>
            <a:blip r:embed="rId3">
              <a:alphaModFix amt="62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435660" y="6259256"/>
            <a:ext cx="19159320" cy="11425922"/>
          </a:xfrm>
          <a:custGeom>
            <a:avLst/>
            <a:gdLst/>
            <a:ahLst/>
            <a:cxnLst/>
            <a:rect l="l" t="t" r="r" b="b"/>
            <a:pathLst>
              <a:path w="19159320" h="11425922">
                <a:moveTo>
                  <a:pt x="0" y="0"/>
                </a:moveTo>
                <a:lnTo>
                  <a:pt x="19159320" y="0"/>
                </a:lnTo>
                <a:lnTo>
                  <a:pt x="19159320" y="11425923"/>
                </a:lnTo>
                <a:lnTo>
                  <a:pt x="0" y="11425923"/>
                </a:lnTo>
                <a:lnTo>
                  <a:pt x="0" y="0"/>
                </a:lnTo>
                <a:close/>
              </a:path>
            </a:pathLst>
          </a:custGeom>
          <a:blipFill>
            <a:blip r:embed="rId3">
              <a:alphaModFix amt="62000"/>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5" name="Group 5"/>
          <p:cNvGrpSpPr/>
          <p:nvPr/>
        </p:nvGrpSpPr>
        <p:grpSpPr>
          <a:xfrm>
            <a:off x="460113" y="488076"/>
            <a:ext cx="17367774" cy="9310848"/>
            <a:chOff x="0" y="0"/>
            <a:chExt cx="6054126" cy="3245611"/>
          </a:xfrm>
        </p:grpSpPr>
        <p:sp>
          <p:nvSpPr>
            <p:cNvPr id="6" name="Freeform 6"/>
            <p:cNvSpPr/>
            <p:nvPr/>
          </p:nvSpPr>
          <p:spPr>
            <a:xfrm>
              <a:off x="0" y="0"/>
              <a:ext cx="6054126" cy="3245611"/>
            </a:xfrm>
            <a:custGeom>
              <a:avLst/>
              <a:gdLst/>
              <a:ahLst/>
              <a:cxnLst/>
              <a:rect l="l" t="t" r="r" b="b"/>
              <a:pathLst>
                <a:path w="6054126" h="3245611">
                  <a:moveTo>
                    <a:pt x="11144" y="0"/>
                  </a:moveTo>
                  <a:lnTo>
                    <a:pt x="6042982" y="0"/>
                  </a:lnTo>
                  <a:cubicBezTo>
                    <a:pt x="6049137" y="0"/>
                    <a:pt x="6054126" y="4989"/>
                    <a:pt x="6054126" y="11144"/>
                  </a:cubicBezTo>
                  <a:lnTo>
                    <a:pt x="6054126" y="3234467"/>
                  </a:lnTo>
                  <a:cubicBezTo>
                    <a:pt x="6054126" y="3240622"/>
                    <a:pt x="6049137" y="3245611"/>
                    <a:pt x="6042982" y="3245611"/>
                  </a:cubicBezTo>
                  <a:lnTo>
                    <a:pt x="11144" y="3245611"/>
                  </a:lnTo>
                  <a:cubicBezTo>
                    <a:pt x="8188" y="3245611"/>
                    <a:pt x="5354" y="3244437"/>
                    <a:pt x="3264" y="3242347"/>
                  </a:cubicBezTo>
                  <a:cubicBezTo>
                    <a:pt x="1174" y="3240257"/>
                    <a:pt x="0" y="3237423"/>
                    <a:pt x="0" y="3234467"/>
                  </a:cubicBezTo>
                  <a:lnTo>
                    <a:pt x="0" y="11144"/>
                  </a:lnTo>
                  <a:cubicBezTo>
                    <a:pt x="0" y="8188"/>
                    <a:pt x="1174" y="5354"/>
                    <a:pt x="3264" y="3264"/>
                  </a:cubicBezTo>
                  <a:cubicBezTo>
                    <a:pt x="5354" y="1174"/>
                    <a:pt x="8188" y="0"/>
                    <a:pt x="11144" y="0"/>
                  </a:cubicBezTo>
                  <a:close/>
                </a:path>
              </a:pathLst>
            </a:custGeom>
            <a:solidFill>
              <a:srgbClr val="FFFFFF">
                <a:alpha val="82745"/>
              </a:srgbClr>
            </a:solidFill>
          </p:spPr>
          <p:txBody>
            <a:bodyPr/>
            <a:lstStyle/>
            <a:p>
              <a:endParaRPr lang="en-US"/>
            </a:p>
          </p:txBody>
        </p:sp>
        <p:sp>
          <p:nvSpPr>
            <p:cNvPr id="7" name="TextBox 7"/>
            <p:cNvSpPr txBox="1"/>
            <p:nvPr/>
          </p:nvSpPr>
          <p:spPr>
            <a:xfrm>
              <a:off x="0" y="-28575"/>
              <a:ext cx="6054126" cy="3274186"/>
            </a:xfrm>
            <a:prstGeom prst="rect">
              <a:avLst/>
            </a:prstGeom>
          </p:spPr>
          <p:txBody>
            <a:bodyPr lIns="50800" tIns="50800" rIns="50800" bIns="50800" rtlCol="0" anchor="ctr"/>
            <a:lstStyle/>
            <a:p>
              <a:pPr algn="ctr">
                <a:lnSpc>
                  <a:spcPts val="2100"/>
                </a:lnSpc>
                <a:spcBef>
                  <a:spcPct val="0"/>
                </a:spcBef>
              </a:pPr>
              <a:endParaRPr/>
            </a:p>
          </p:txBody>
        </p:sp>
      </p:grpSp>
      <p:sp>
        <p:nvSpPr>
          <p:cNvPr id="8" name="TextBox 8"/>
          <p:cNvSpPr txBox="1"/>
          <p:nvPr/>
        </p:nvSpPr>
        <p:spPr>
          <a:xfrm>
            <a:off x="1028700" y="1482606"/>
            <a:ext cx="16799187" cy="7861935"/>
          </a:xfrm>
          <a:prstGeom prst="rect">
            <a:avLst/>
          </a:prstGeom>
        </p:spPr>
        <p:txBody>
          <a:bodyPr lIns="0" tIns="0" rIns="0" bIns="0" rtlCol="0" anchor="t">
            <a:spAutoFit/>
          </a:bodyPr>
          <a:lstStyle/>
          <a:p>
            <a:pPr marL="518160" lvl="1" indent="-259080">
              <a:lnSpc>
                <a:spcPts val="4800"/>
              </a:lnSpc>
              <a:buFont typeface="Arial"/>
              <a:buChar char="•"/>
            </a:pPr>
            <a:r>
              <a:rPr lang="en-US" sz="2400">
                <a:solidFill>
                  <a:srgbClr val="000000"/>
                </a:solidFill>
                <a:latin typeface="Montserrat"/>
              </a:rPr>
              <a:t>Loading libraries such as Matplotlib, Pandas, NumPy, Seaborn, and XGBoost, along with modules for splitting data and evaluating models, were imported. </a:t>
            </a:r>
          </a:p>
          <a:p>
            <a:pPr marL="518160" lvl="1" indent="-259080">
              <a:lnSpc>
                <a:spcPts val="4800"/>
              </a:lnSpc>
              <a:buFont typeface="Arial"/>
              <a:buChar char="•"/>
            </a:pPr>
            <a:r>
              <a:rPr lang="en-US" sz="2400">
                <a:solidFill>
                  <a:srgbClr val="000000"/>
                </a:solidFill>
                <a:latin typeface="Montserrat"/>
              </a:rPr>
              <a:t>train.csv file was imported using pandas as a data-frame. Many variables had very few non-null values. Some of these variables included: Alley, MasVnrType, FireplaceQu, PoolQC, Fence, and MiscFeature. </a:t>
            </a:r>
          </a:p>
          <a:p>
            <a:pPr marL="518160" lvl="1" indent="-259080">
              <a:lnSpc>
                <a:spcPts val="4800"/>
              </a:lnSpc>
              <a:buFont typeface="Arial"/>
              <a:buChar char="•"/>
            </a:pPr>
            <a:r>
              <a:rPr lang="en-US" sz="2400">
                <a:solidFill>
                  <a:srgbClr val="000000"/>
                </a:solidFill>
                <a:latin typeface="Montserrat"/>
              </a:rPr>
              <a:t>Dropping mentioned variables, along with the Id variable.</a:t>
            </a:r>
          </a:p>
          <a:p>
            <a:pPr marL="518160" lvl="1" indent="-259080">
              <a:lnSpc>
                <a:spcPts val="4800"/>
              </a:lnSpc>
              <a:buFont typeface="Arial"/>
              <a:buChar char="•"/>
            </a:pPr>
            <a:r>
              <a:rPr lang="en-US" sz="2400">
                <a:solidFill>
                  <a:srgbClr val="000000"/>
                </a:solidFill>
                <a:latin typeface="Montserrat"/>
              </a:rPr>
              <a:t> Each column of train_df_col_drop was first sorted in an ascending order, followed by filling the Na values with forward fill (bfill) method. </a:t>
            </a:r>
          </a:p>
          <a:p>
            <a:pPr marL="518160" lvl="1" indent="-259080">
              <a:lnSpc>
                <a:spcPts val="4800"/>
              </a:lnSpc>
              <a:buFont typeface="Arial"/>
              <a:buChar char="•"/>
            </a:pPr>
            <a:r>
              <a:rPr lang="en-US" sz="2400">
                <a:solidFill>
                  <a:srgbClr val="000000"/>
                </a:solidFill>
                <a:latin typeface="Montserrat"/>
              </a:rPr>
              <a:t>Looking at the histogram, it was found that some variables like LotFrontage, YearBuilt, YearRemodAdd, BsmtUnfSF, TotalBsmtSF, GarageYrBlt, and GarageArea had noticeable variability, almost showing bell curves. </a:t>
            </a:r>
          </a:p>
          <a:p>
            <a:pPr marL="518160" lvl="1" indent="-259080">
              <a:lnSpc>
                <a:spcPts val="4800"/>
              </a:lnSpc>
              <a:buFont typeface="Arial"/>
              <a:buChar char="•"/>
            </a:pPr>
            <a:r>
              <a:rPr lang="en-US" sz="2400">
                <a:solidFill>
                  <a:srgbClr val="000000"/>
                </a:solidFill>
                <a:latin typeface="Montserrat"/>
              </a:rPr>
              <a:t> Encoded string variables using the pandas get_dummies method.</a:t>
            </a:r>
          </a:p>
          <a:p>
            <a:pPr marL="518160" lvl="1" indent="-259080">
              <a:lnSpc>
                <a:spcPts val="4800"/>
              </a:lnSpc>
              <a:buFont typeface="Arial"/>
              <a:buChar char="•"/>
            </a:pPr>
            <a:r>
              <a:rPr lang="en-US" sz="2400">
                <a:solidFill>
                  <a:srgbClr val="000000"/>
                </a:solidFill>
                <a:latin typeface="Montserrat"/>
              </a:rPr>
              <a:t>Correlation plot showing variables that have a strong relation to SalePrice with correlation values greater than 0.60. These variables will likely play a strong role in the prediction model. </a:t>
            </a:r>
          </a:p>
        </p:txBody>
      </p:sp>
      <p:sp>
        <p:nvSpPr>
          <p:cNvPr id="9" name="TextBox 9"/>
          <p:cNvSpPr txBox="1"/>
          <p:nvPr/>
        </p:nvSpPr>
        <p:spPr>
          <a:xfrm>
            <a:off x="1028700" y="971550"/>
            <a:ext cx="13896082" cy="537846"/>
          </a:xfrm>
          <a:prstGeom prst="rect">
            <a:avLst/>
          </a:prstGeom>
        </p:spPr>
        <p:txBody>
          <a:bodyPr lIns="0" tIns="0" rIns="0" bIns="0" rtlCol="0" anchor="t">
            <a:spAutoFit/>
          </a:bodyPr>
          <a:lstStyle/>
          <a:p>
            <a:pPr>
              <a:lnSpc>
                <a:spcPts val="4479"/>
              </a:lnSpc>
            </a:pPr>
            <a:r>
              <a:rPr lang="en-US" sz="3199">
                <a:solidFill>
                  <a:srgbClr val="000000"/>
                </a:solidFill>
                <a:latin typeface="Montserrat Bold"/>
              </a:rPr>
              <a:t>Introduction, Exploratory Data Analysis, and Data Pre-Processing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829" b="-9829"/>
            </a:stretch>
          </a:blipFill>
        </p:spPr>
        <p:txBody>
          <a:bodyPr/>
          <a:lstStyle/>
          <a:p>
            <a:endParaRPr lang="en-US"/>
          </a:p>
        </p:txBody>
      </p:sp>
      <p:sp>
        <p:nvSpPr>
          <p:cNvPr id="3" name="Freeform 3"/>
          <p:cNvSpPr/>
          <p:nvPr/>
        </p:nvSpPr>
        <p:spPr>
          <a:xfrm flipH="1" flipV="1">
            <a:off x="-149138" y="-6979969"/>
            <a:ext cx="19159320" cy="11425922"/>
          </a:xfrm>
          <a:custGeom>
            <a:avLst/>
            <a:gdLst/>
            <a:ahLst/>
            <a:cxnLst/>
            <a:rect l="l" t="t" r="r" b="b"/>
            <a:pathLst>
              <a:path w="19159320" h="11425922">
                <a:moveTo>
                  <a:pt x="19159321" y="11425922"/>
                </a:moveTo>
                <a:lnTo>
                  <a:pt x="0" y="11425922"/>
                </a:lnTo>
                <a:lnTo>
                  <a:pt x="0" y="0"/>
                </a:lnTo>
                <a:lnTo>
                  <a:pt x="19159321" y="0"/>
                </a:lnTo>
                <a:lnTo>
                  <a:pt x="19159321" y="11425922"/>
                </a:lnTo>
                <a:close/>
              </a:path>
            </a:pathLst>
          </a:custGeom>
          <a:blipFill>
            <a:blip r:embed="rId3">
              <a:alphaModFix amt="62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435660" y="6259256"/>
            <a:ext cx="19159320" cy="11425922"/>
          </a:xfrm>
          <a:custGeom>
            <a:avLst/>
            <a:gdLst/>
            <a:ahLst/>
            <a:cxnLst/>
            <a:rect l="l" t="t" r="r" b="b"/>
            <a:pathLst>
              <a:path w="19159320" h="11425922">
                <a:moveTo>
                  <a:pt x="0" y="0"/>
                </a:moveTo>
                <a:lnTo>
                  <a:pt x="19159320" y="0"/>
                </a:lnTo>
                <a:lnTo>
                  <a:pt x="19159320" y="11425923"/>
                </a:lnTo>
                <a:lnTo>
                  <a:pt x="0" y="11425923"/>
                </a:lnTo>
                <a:lnTo>
                  <a:pt x="0" y="0"/>
                </a:lnTo>
                <a:close/>
              </a:path>
            </a:pathLst>
          </a:custGeom>
          <a:blipFill>
            <a:blip r:embed="rId3">
              <a:alphaModFix amt="62000"/>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5" name="Group 5"/>
          <p:cNvGrpSpPr/>
          <p:nvPr/>
        </p:nvGrpSpPr>
        <p:grpSpPr>
          <a:xfrm>
            <a:off x="460113" y="488076"/>
            <a:ext cx="17367774" cy="9310848"/>
            <a:chOff x="0" y="0"/>
            <a:chExt cx="6054126" cy="3245611"/>
          </a:xfrm>
        </p:grpSpPr>
        <p:sp>
          <p:nvSpPr>
            <p:cNvPr id="6" name="Freeform 6"/>
            <p:cNvSpPr/>
            <p:nvPr/>
          </p:nvSpPr>
          <p:spPr>
            <a:xfrm>
              <a:off x="0" y="0"/>
              <a:ext cx="6054126" cy="3245611"/>
            </a:xfrm>
            <a:custGeom>
              <a:avLst/>
              <a:gdLst/>
              <a:ahLst/>
              <a:cxnLst/>
              <a:rect l="l" t="t" r="r" b="b"/>
              <a:pathLst>
                <a:path w="6054126" h="3245611">
                  <a:moveTo>
                    <a:pt x="11144" y="0"/>
                  </a:moveTo>
                  <a:lnTo>
                    <a:pt x="6042982" y="0"/>
                  </a:lnTo>
                  <a:cubicBezTo>
                    <a:pt x="6049137" y="0"/>
                    <a:pt x="6054126" y="4989"/>
                    <a:pt x="6054126" y="11144"/>
                  </a:cubicBezTo>
                  <a:lnTo>
                    <a:pt x="6054126" y="3234467"/>
                  </a:lnTo>
                  <a:cubicBezTo>
                    <a:pt x="6054126" y="3240622"/>
                    <a:pt x="6049137" y="3245611"/>
                    <a:pt x="6042982" y="3245611"/>
                  </a:cubicBezTo>
                  <a:lnTo>
                    <a:pt x="11144" y="3245611"/>
                  </a:lnTo>
                  <a:cubicBezTo>
                    <a:pt x="8188" y="3245611"/>
                    <a:pt x="5354" y="3244437"/>
                    <a:pt x="3264" y="3242347"/>
                  </a:cubicBezTo>
                  <a:cubicBezTo>
                    <a:pt x="1174" y="3240257"/>
                    <a:pt x="0" y="3237423"/>
                    <a:pt x="0" y="3234467"/>
                  </a:cubicBezTo>
                  <a:lnTo>
                    <a:pt x="0" y="11144"/>
                  </a:lnTo>
                  <a:cubicBezTo>
                    <a:pt x="0" y="8188"/>
                    <a:pt x="1174" y="5354"/>
                    <a:pt x="3264" y="3264"/>
                  </a:cubicBezTo>
                  <a:cubicBezTo>
                    <a:pt x="5354" y="1174"/>
                    <a:pt x="8188" y="0"/>
                    <a:pt x="11144" y="0"/>
                  </a:cubicBezTo>
                  <a:close/>
                </a:path>
              </a:pathLst>
            </a:custGeom>
            <a:solidFill>
              <a:srgbClr val="FFFFFF">
                <a:alpha val="82745"/>
              </a:srgbClr>
            </a:solidFill>
          </p:spPr>
          <p:txBody>
            <a:bodyPr/>
            <a:lstStyle/>
            <a:p>
              <a:endParaRPr lang="en-US"/>
            </a:p>
          </p:txBody>
        </p:sp>
        <p:sp>
          <p:nvSpPr>
            <p:cNvPr id="7" name="TextBox 7"/>
            <p:cNvSpPr txBox="1"/>
            <p:nvPr/>
          </p:nvSpPr>
          <p:spPr>
            <a:xfrm>
              <a:off x="0" y="-28575"/>
              <a:ext cx="6054126" cy="3274186"/>
            </a:xfrm>
            <a:prstGeom prst="rect">
              <a:avLst/>
            </a:prstGeom>
          </p:spPr>
          <p:txBody>
            <a:bodyPr lIns="50800" tIns="50800" rIns="50800" bIns="50800" rtlCol="0" anchor="ctr"/>
            <a:lstStyle/>
            <a:p>
              <a:pPr algn="ctr">
                <a:lnSpc>
                  <a:spcPts val="2100"/>
                </a:lnSpc>
                <a:spcBef>
                  <a:spcPct val="0"/>
                </a:spcBef>
              </a:pPr>
              <a:endParaRPr/>
            </a:p>
          </p:txBody>
        </p:sp>
      </p:grpSp>
      <p:sp>
        <p:nvSpPr>
          <p:cNvPr id="8" name="TextBox 8"/>
          <p:cNvSpPr txBox="1"/>
          <p:nvPr/>
        </p:nvSpPr>
        <p:spPr>
          <a:xfrm>
            <a:off x="1028700" y="971550"/>
            <a:ext cx="13896082" cy="537846"/>
          </a:xfrm>
          <a:prstGeom prst="rect">
            <a:avLst/>
          </a:prstGeom>
        </p:spPr>
        <p:txBody>
          <a:bodyPr lIns="0" tIns="0" rIns="0" bIns="0" rtlCol="0" anchor="t">
            <a:spAutoFit/>
          </a:bodyPr>
          <a:lstStyle/>
          <a:p>
            <a:pPr>
              <a:lnSpc>
                <a:spcPts val="4479"/>
              </a:lnSpc>
            </a:pPr>
            <a:r>
              <a:rPr lang="en-US" sz="3199">
                <a:solidFill>
                  <a:srgbClr val="000000"/>
                </a:solidFill>
                <a:latin typeface="Montserrat Bold"/>
              </a:rPr>
              <a:t>Introduction, Exploratory Data Analysis, and Data Pre-Processing</a:t>
            </a:r>
          </a:p>
        </p:txBody>
      </p:sp>
      <p:sp>
        <p:nvSpPr>
          <p:cNvPr id="9" name="Freeform 9"/>
          <p:cNvSpPr/>
          <p:nvPr/>
        </p:nvSpPr>
        <p:spPr>
          <a:xfrm>
            <a:off x="1876376" y="1639603"/>
            <a:ext cx="5539104" cy="6834440"/>
          </a:xfrm>
          <a:custGeom>
            <a:avLst/>
            <a:gdLst/>
            <a:ahLst/>
            <a:cxnLst/>
            <a:rect l="l" t="t" r="r" b="b"/>
            <a:pathLst>
              <a:path w="5539104" h="6834440">
                <a:moveTo>
                  <a:pt x="0" y="0"/>
                </a:moveTo>
                <a:lnTo>
                  <a:pt x="5539104" y="0"/>
                </a:lnTo>
                <a:lnTo>
                  <a:pt x="5539104" y="6834440"/>
                </a:lnTo>
                <a:lnTo>
                  <a:pt x="0" y="6834440"/>
                </a:lnTo>
                <a:lnTo>
                  <a:pt x="0" y="0"/>
                </a:lnTo>
                <a:close/>
              </a:path>
            </a:pathLst>
          </a:custGeom>
          <a:blipFill>
            <a:blip r:embed="rId5"/>
            <a:stretch>
              <a:fillRect/>
            </a:stretch>
          </a:blipFill>
        </p:spPr>
        <p:txBody>
          <a:bodyPr/>
          <a:lstStyle/>
          <a:p>
            <a:endParaRPr lang="en-US"/>
          </a:p>
        </p:txBody>
      </p:sp>
      <p:sp>
        <p:nvSpPr>
          <p:cNvPr id="10" name="Freeform 10"/>
          <p:cNvSpPr/>
          <p:nvPr/>
        </p:nvSpPr>
        <p:spPr>
          <a:xfrm>
            <a:off x="9241047" y="1639603"/>
            <a:ext cx="7744595" cy="6834440"/>
          </a:xfrm>
          <a:custGeom>
            <a:avLst/>
            <a:gdLst/>
            <a:ahLst/>
            <a:cxnLst/>
            <a:rect l="l" t="t" r="r" b="b"/>
            <a:pathLst>
              <a:path w="7744595" h="6834440">
                <a:moveTo>
                  <a:pt x="0" y="0"/>
                </a:moveTo>
                <a:lnTo>
                  <a:pt x="7744595" y="0"/>
                </a:lnTo>
                <a:lnTo>
                  <a:pt x="7744595" y="6834440"/>
                </a:lnTo>
                <a:lnTo>
                  <a:pt x="0" y="6834440"/>
                </a:lnTo>
                <a:lnTo>
                  <a:pt x="0" y="0"/>
                </a:lnTo>
                <a:close/>
              </a:path>
            </a:pathLst>
          </a:custGeom>
          <a:blipFill>
            <a:blip r:embed="rId6"/>
            <a:stretch>
              <a:fillRect/>
            </a:stretch>
          </a:blipFill>
        </p:spPr>
        <p:txBody>
          <a:bodyPr/>
          <a:lstStyle/>
          <a:p>
            <a:endParaRPr lang="en-US"/>
          </a:p>
        </p:txBody>
      </p:sp>
      <p:sp>
        <p:nvSpPr>
          <p:cNvPr id="11" name="TextBox 11"/>
          <p:cNvSpPr txBox="1"/>
          <p:nvPr/>
        </p:nvSpPr>
        <p:spPr>
          <a:xfrm>
            <a:off x="1158401" y="8578818"/>
            <a:ext cx="6975054" cy="1035050"/>
          </a:xfrm>
          <a:prstGeom prst="rect">
            <a:avLst/>
          </a:prstGeom>
        </p:spPr>
        <p:txBody>
          <a:bodyPr lIns="0" tIns="0" rIns="0" bIns="0" rtlCol="0" anchor="t">
            <a:spAutoFit/>
          </a:bodyPr>
          <a:lstStyle/>
          <a:p>
            <a:pPr>
              <a:lnSpc>
                <a:spcPts val="2799"/>
              </a:lnSpc>
              <a:spcBef>
                <a:spcPct val="0"/>
              </a:spcBef>
            </a:pPr>
            <a:r>
              <a:rPr lang="en-US" sz="1999">
                <a:solidFill>
                  <a:srgbClr val="000000"/>
                </a:solidFill>
                <a:latin typeface="Montserrat Bold"/>
              </a:rPr>
              <a:t>Figure 2: </a:t>
            </a:r>
            <a:r>
              <a:rPr lang="en-US" sz="1999">
                <a:solidFill>
                  <a:srgbClr val="000000"/>
                </a:solidFill>
                <a:latin typeface="Montserrat"/>
              </a:rPr>
              <a:t>Understanding the nature of variables in the data through histograms. Some variables show bell-curve like trends, and many show large variability.</a:t>
            </a:r>
          </a:p>
        </p:txBody>
      </p:sp>
      <p:sp>
        <p:nvSpPr>
          <p:cNvPr id="12" name="TextBox 12"/>
          <p:cNvSpPr txBox="1"/>
          <p:nvPr/>
        </p:nvSpPr>
        <p:spPr>
          <a:xfrm>
            <a:off x="9241047" y="8575675"/>
            <a:ext cx="8018253" cy="682625"/>
          </a:xfrm>
          <a:prstGeom prst="rect">
            <a:avLst/>
          </a:prstGeom>
        </p:spPr>
        <p:txBody>
          <a:bodyPr lIns="0" tIns="0" rIns="0" bIns="0" rtlCol="0" anchor="t">
            <a:spAutoFit/>
          </a:bodyPr>
          <a:lstStyle/>
          <a:p>
            <a:pPr>
              <a:lnSpc>
                <a:spcPts val="2799"/>
              </a:lnSpc>
              <a:spcBef>
                <a:spcPct val="0"/>
              </a:spcBef>
            </a:pPr>
            <a:r>
              <a:rPr lang="en-US" sz="1999">
                <a:solidFill>
                  <a:srgbClr val="000000"/>
                </a:solidFill>
                <a:latin typeface="Montserrat Bold"/>
              </a:rPr>
              <a:t>Figure 3: </a:t>
            </a:r>
            <a:r>
              <a:rPr lang="en-US" sz="1999">
                <a:solidFill>
                  <a:srgbClr val="000000"/>
                </a:solidFill>
                <a:latin typeface="Montserrat"/>
              </a:rPr>
              <a:t>Correlation plot showing variables with values above 0.60.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829" b="-9829"/>
            </a:stretch>
          </a:blipFill>
        </p:spPr>
        <p:txBody>
          <a:bodyPr/>
          <a:lstStyle/>
          <a:p>
            <a:endParaRPr lang="en-US"/>
          </a:p>
        </p:txBody>
      </p:sp>
      <p:sp>
        <p:nvSpPr>
          <p:cNvPr id="3" name="Freeform 3"/>
          <p:cNvSpPr/>
          <p:nvPr/>
        </p:nvSpPr>
        <p:spPr>
          <a:xfrm flipH="1" flipV="1">
            <a:off x="-149138" y="-6979969"/>
            <a:ext cx="19159320" cy="11425922"/>
          </a:xfrm>
          <a:custGeom>
            <a:avLst/>
            <a:gdLst/>
            <a:ahLst/>
            <a:cxnLst/>
            <a:rect l="l" t="t" r="r" b="b"/>
            <a:pathLst>
              <a:path w="19159320" h="11425922">
                <a:moveTo>
                  <a:pt x="19159321" y="11425922"/>
                </a:moveTo>
                <a:lnTo>
                  <a:pt x="0" y="11425922"/>
                </a:lnTo>
                <a:lnTo>
                  <a:pt x="0" y="0"/>
                </a:lnTo>
                <a:lnTo>
                  <a:pt x="19159321" y="0"/>
                </a:lnTo>
                <a:lnTo>
                  <a:pt x="19159321" y="11425922"/>
                </a:lnTo>
                <a:close/>
              </a:path>
            </a:pathLst>
          </a:custGeom>
          <a:blipFill>
            <a:blip r:embed="rId3">
              <a:alphaModFix amt="62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435660" y="6259256"/>
            <a:ext cx="19159320" cy="11425922"/>
          </a:xfrm>
          <a:custGeom>
            <a:avLst/>
            <a:gdLst/>
            <a:ahLst/>
            <a:cxnLst/>
            <a:rect l="l" t="t" r="r" b="b"/>
            <a:pathLst>
              <a:path w="19159320" h="11425922">
                <a:moveTo>
                  <a:pt x="0" y="0"/>
                </a:moveTo>
                <a:lnTo>
                  <a:pt x="19159320" y="0"/>
                </a:lnTo>
                <a:lnTo>
                  <a:pt x="19159320" y="11425923"/>
                </a:lnTo>
                <a:lnTo>
                  <a:pt x="0" y="11425923"/>
                </a:lnTo>
                <a:lnTo>
                  <a:pt x="0" y="0"/>
                </a:lnTo>
                <a:close/>
              </a:path>
            </a:pathLst>
          </a:custGeom>
          <a:blipFill>
            <a:blip r:embed="rId3">
              <a:alphaModFix amt="62000"/>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5" name="Group 5"/>
          <p:cNvGrpSpPr/>
          <p:nvPr/>
        </p:nvGrpSpPr>
        <p:grpSpPr>
          <a:xfrm>
            <a:off x="460113" y="488076"/>
            <a:ext cx="17367774" cy="9310848"/>
            <a:chOff x="0" y="0"/>
            <a:chExt cx="6054126" cy="3245611"/>
          </a:xfrm>
        </p:grpSpPr>
        <p:sp>
          <p:nvSpPr>
            <p:cNvPr id="6" name="Freeform 6"/>
            <p:cNvSpPr/>
            <p:nvPr/>
          </p:nvSpPr>
          <p:spPr>
            <a:xfrm>
              <a:off x="0" y="0"/>
              <a:ext cx="6054126" cy="3245611"/>
            </a:xfrm>
            <a:custGeom>
              <a:avLst/>
              <a:gdLst/>
              <a:ahLst/>
              <a:cxnLst/>
              <a:rect l="l" t="t" r="r" b="b"/>
              <a:pathLst>
                <a:path w="6054126" h="3245611">
                  <a:moveTo>
                    <a:pt x="11144" y="0"/>
                  </a:moveTo>
                  <a:lnTo>
                    <a:pt x="6042982" y="0"/>
                  </a:lnTo>
                  <a:cubicBezTo>
                    <a:pt x="6049137" y="0"/>
                    <a:pt x="6054126" y="4989"/>
                    <a:pt x="6054126" y="11144"/>
                  </a:cubicBezTo>
                  <a:lnTo>
                    <a:pt x="6054126" y="3234467"/>
                  </a:lnTo>
                  <a:cubicBezTo>
                    <a:pt x="6054126" y="3240622"/>
                    <a:pt x="6049137" y="3245611"/>
                    <a:pt x="6042982" y="3245611"/>
                  </a:cubicBezTo>
                  <a:lnTo>
                    <a:pt x="11144" y="3245611"/>
                  </a:lnTo>
                  <a:cubicBezTo>
                    <a:pt x="8188" y="3245611"/>
                    <a:pt x="5354" y="3244437"/>
                    <a:pt x="3264" y="3242347"/>
                  </a:cubicBezTo>
                  <a:cubicBezTo>
                    <a:pt x="1174" y="3240257"/>
                    <a:pt x="0" y="3237423"/>
                    <a:pt x="0" y="3234467"/>
                  </a:cubicBezTo>
                  <a:lnTo>
                    <a:pt x="0" y="11144"/>
                  </a:lnTo>
                  <a:cubicBezTo>
                    <a:pt x="0" y="8188"/>
                    <a:pt x="1174" y="5354"/>
                    <a:pt x="3264" y="3264"/>
                  </a:cubicBezTo>
                  <a:cubicBezTo>
                    <a:pt x="5354" y="1174"/>
                    <a:pt x="8188" y="0"/>
                    <a:pt x="11144" y="0"/>
                  </a:cubicBezTo>
                  <a:close/>
                </a:path>
              </a:pathLst>
            </a:custGeom>
            <a:solidFill>
              <a:srgbClr val="FFFFFF">
                <a:alpha val="82745"/>
              </a:srgbClr>
            </a:solidFill>
          </p:spPr>
          <p:txBody>
            <a:bodyPr/>
            <a:lstStyle/>
            <a:p>
              <a:endParaRPr lang="en-US"/>
            </a:p>
          </p:txBody>
        </p:sp>
        <p:sp>
          <p:nvSpPr>
            <p:cNvPr id="7" name="TextBox 7"/>
            <p:cNvSpPr txBox="1"/>
            <p:nvPr/>
          </p:nvSpPr>
          <p:spPr>
            <a:xfrm>
              <a:off x="0" y="-28575"/>
              <a:ext cx="6054126" cy="3274186"/>
            </a:xfrm>
            <a:prstGeom prst="rect">
              <a:avLst/>
            </a:prstGeom>
          </p:spPr>
          <p:txBody>
            <a:bodyPr lIns="50800" tIns="50800" rIns="50800" bIns="50800" rtlCol="0" anchor="ctr"/>
            <a:lstStyle/>
            <a:p>
              <a:pPr algn="ctr">
                <a:lnSpc>
                  <a:spcPts val="2100"/>
                </a:lnSpc>
                <a:spcBef>
                  <a:spcPct val="0"/>
                </a:spcBef>
              </a:pPr>
              <a:endParaRPr/>
            </a:p>
          </p:txBody>
        </p:sp>
      </p:grpSp>
      <p:sp>
        <p:nvSpPr>
          <p:cNvPr id="8" name="TextBox 8"/>
          <p:cNvSpPr txBox="1"/>
          <p:nvPr/>
        </p:nvSpPr>
        <p:spPr>
          <a:xfrm>
            <a:off x="1028700" y="1482606"/>
            <a:ext cx="16799187" cy="2985135"/>
          </a:xfrm>
          <a:prstGeom prst="rect">
            <a:avLst/>
          </a:prstGeom>
        </p:spPr>
        <p:txBody>
          <a:bodyPr lIns="0" tIns="0" rIns="0" bIns="0" rtlCol="0" anchor="t">
            <a:spAutoFit/>
          </a:bodyPr>
          <a:lstStyle/>
          <a:p>
            <a:pPr marL="518160" lvl="1" indent="-259080">
              <a:lnSpc>
                <a:spcPts val="4800"/>
              </a:lnSpc>
              <a:buFont typeface="Arial"/>
              <a:buChar char="•"/>
            </a:pPr>
            <a:r>
              <a:rPr lang="en-US" sz="2400">
                <a:solidFill>
                  <a:srgbClr val="000000"/>
                </a:solidFill>
                <a:latin typeface="Montserrat"/>
              </a:rPr>
              <a:t> Firstly, the train_encoded data-frame is split into features (X) and SalePrice (y). Next, the data is split into training and testing data (X_train, X_test, y_train, y_test), with the size ration 70:30. </a:t>
            </a:r>
          </a:p>
          <a:p>
            <a:pPr marL="518160" lvl="1" indent="-259080">
              <a:lnSpc>
                <a:spcPts val="4800"/>
              </a:lnSpc>
              <a:buFont typeface="Arial"/>
              <a:buChar char="•"/>
            </a:pPr>
            <a:r>
              <a:rPr lang="en-US" sz="2400">
                <a:solidFill>
                  <a:srgbClr val="000000"/>
                </a:solidFill>
                <a:latin typeface="Montserrat"/>
              </a:rPr>
              <a:t>Training data is used to train a XG Boost based model. The XG Boost regressor’s objective is set to “reg:squarederror”’. This model is a preliminary model, with no additional parameters. </a:t>
            </a:r>
          </a:p>
          <a:p>
            <a:pPr marL="518160" lvl="1" indent="-259080">
              <a:lnSpc>
                <a:spcPts val="4800"/>
              </a:lnSpc>
              <a:buFont typeface="Arial"/>
              <a:buChar char="•"/>
            </a:pPr>
            <a:r>
              <a:rPr lang="en-US" sz="2400">
                <a:solidFill>
                  <a:srgbClr val="000000"/>
                </a:solidFill>
                <a:latin typeface="Montserrat"/>
              </a:rPr>
              <a:t>Testing this preliminary model on testing data, the R-squared score was 0.902. </a:t>
            </a:r>
          </a:p>
        </p:txBody>
      </p:sp>
      <p:sp>
        <p:nvSpPr>
          <p:cNvPr id="9" name="TextBox 9"/>
          <p:cNvSpPr txBox="1"/>
          <p:nvPr/>
        </p:nvSpPr>
        <p:spPr>
          <a:xfrm>
            <a:off x="1028700" y="971550"/>
            <a:ext cx="12407354" cy="537846"/>
          </a:xfrm>
          <a:prstGeom prst="rect">
            <a:avLst/>
          </a:prstGeom>
        </p:spPr>
        <p:txBody>
          <a:bodyPr lIns="0" tIns="0" rIns="0" bIns="0" rtlCol="0" anchor="t">
            <a:spAutoFit/>
          </a:bodyPr>
          <a:lstStyle/>
          <a:p>
            <a:pPr>
              <a:lnSpc>
                <a:spcPts val="4479"/>
              </a:lnSpc>
            </a:pPr>
            <a:r>
              <a:rPr lang="en-US" sz="3199">
                <a:solidFill>
                  <a:srgbClr val="000000"/>
                </a:solidFill>
                <a:latin typeface="Montserrat Bold"/>
              </a:rPr>
              <a:t>Algorithm, Cross Validation, and Hyper-parametric Tuning</a:t>
            </a:r>
          </a:p>
        </p:txBody>
      </p:sp>
      <p:sp>
        <p:nvSpPr>
          <p:cNvPr id="10" name="TextBox 10"/>
          <p:cNvSpPr txBox="1"/>
          <p:nvPr/>
        </p:nvSpPr>
        <p:spPr>
          <a:xfrm>
            <a:off x="1057275" y="4571039"/>
            <a:ext cx="16799187" cy="4813935"/>
          </a:xfrm>
          <a:prstGeom prst="rect">
            <a:avLst/>
          </a:prstGeom>
        </p:spPr>
        <p:txBody>
          <a:bodyPr lIns="0" tIns="0" rIns="0" bIns="0" rtlCol="0" anchor="t">
            <a:spAutoFit/>
          </a:bodyPr>
          <a:lstStyle/>
          <a:p>
            <a:pPr>
              <a:lnSpc>
                <a:spcPts val="4800"/>
              </a:lnSpc>
            </a:pPr>
            <a:r>
              <a:rPr lang="en-US" sz="2400">
                <a:solidFill>
                  <a:srgbClr val="000000"/>
                </a:solidFill>
                <a:latin typeface="Montserrat"/>
              </a:rPr>
              <a:t>Few of the most important parameters for a XG Boost regressor are: </a:t>
            </a:r>
          </a:p>
          <a:p>
            <a:pPr>
              <a:lnSpc>
                <a:spcPts val="4800"/>
              </a:lnSpc>
            </a:pPr>
            <a:r>
              <a:rPr lang="en-US" sz="2400">
                <a:solidFill>
                  <a:srgbClr val="000000"/>
                </a:solidFill>
                <a:latin typeface="Montserrat Bold"/>
              </a:rPr>
              <a:t>max_depth:</a:t>
            </a:r>
            <a:r>
              <a:rPr lang="en-US" sz="2400">
                <a:solidFill>
                  <a:srgbClr val="000000"/>
                </a:solidFill>
                <a:latin typeface="Montserrat"/>
              </a:rPr>
              <a:t> Depth of each tree. Higher the depth, stronger the learning and the ability for the tree to overfit.</a:t>
            </a:r>
          </a:p>
          <a:p>
            <a:pPr>
              <a:lnSpc>
                <a:spcPts val="4800"/>
              </a:lnSpc>
            </a:pPr>
            <a:r>
              <a:rPr lang="en-US" sz="2400">
                <a:solidFill>
                  <a:srgbClr val="000000"/>
                </a:solidFill>
                <a:latin typeface="Montserrat Bold"/>
              </a:rPr>
              <a:t>learning_rate:</a:t>
            </a:r>
            <a:r>
              <a:rPr lang="en-US" sz="2400">
                <a:solidFill>
                  <a:srgbClr val="000000"/>
                </a:solidFill>
                <a:latin typeface="Montserrat"/>
              </a:rPr>
              <a:t> Higher the value, faster the algorithm will converge to the local minima, but too high might overshoot the minima, and too low might never reach the minima.</a:t>
            </a:r>
          </a:p>
          <a:p>
            <a:pPr>
              <a:lnSpc>
                <a:spcPts val="4800"/>
              </a:lnSpc>
            </a:pPr>
            <a:r>
              <a:rPr lang="en-US" sz="2400">
                <a:solidFill>
                  <a:srgbClr val="000000"/>
                </a:solidFill>
                <a:latin typeface="Montserrat Bold"/>
              </a:rPr>
              <a:t>n_estimators</a:t>
            </a:r>
            <a:r>
              <a:rPr lang="en-US" sz="2400">
                <a:solidFill>
                  <a:srgbClr val="000000"/>
                </a:solidFill>
                <a:latin typeface="Montserrat"/>
              </a:rPr>
              <a:t>: Number of boosting rounds. </a:t>
            </a:r>
          </a:p>
          <a:p>
            <a:pPr>
              <a:lnSpc>
                <a:spcPts val="4800"/>
              </a:lnSpc>
            </a:pPr>
            <a:r>
              <a:rPr lang="en-US" sz="2400">
                <a:solidFill>
                  <a:srgbClr val="000000"/>
                </a:solidFill>
                <a:latin typeface="Montserrat"/>
              </a:rPr>
              <a:t>subsample: Sample of training data to be used in each boosting round. It is important to control overfitting. </a:t>
            </a:r>
          </a:p>
          <a:p>
            <a:pPr>
              <a:lnSpc>
                <a:spcPts val="4800"/>
              </a:lnSpc>
            </a:pPr>
            <a:r>
              <a:rPr lang="en-US" sz="2400">
                <a:solidFill>
                  <a:srgbClr val="000000"/>
                </a:solidFill>
                <a:latin typeface="Montserrat Bold"/>
              </a:rPr>
              <a:t>colsample_bytree:</a:t>
            </a:r>
            <a:r>
              <a:rPr lang="en-US" sz="2400">
                <a:solidFill>
                  <a:srgbClr val="000000"/>
                </a:solidFill>
                <a:latin typeface="Montserrat"/>
              </a:rPr>
              <a:t> Number of columns to use when growing a tree. This is also very important to control overfitting.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829" b="-9829"/>
            </a:stretch>
          </a:blipFill>
        </p:spPr>
        <p:txBody>
          <a:bodyPr/>
          <a:lstStyle/>
          <a:p>
            <a:endParaRPr lang="en-US"/>
          </a:p>
        </p:txBody>
      </p:sp>
      <p:sp>
        <p:nvSpPr>
          <p:cNvPr id="3" name="Freeform 3"/>
          <p:cNvSpPr/>
          <p:nvPr/>
        </p:nvSpPr>
        <p:spPr>
          <a:xfrm flipH="1" flipV="1">
            <a:off x="-149138" y="-6979969"/>
            <a:ext cx="19159320" cy="11425922"/>
          </a:xfrm>
          <a:custGeom>
            <a:avLst/>
            <a:gdLst/>
            <a:ahLst/>
            <a:cxnLst/>
            <a:rect l="l" t="t" r="r" b="b"/>
            <a:pathLst>
              <a:path w="19159320" h="11425922">
                <a:moveTo>
                  <a:pt x="19159321" y="11425922"/>
                </a:moveTo>
                <a:lnTo>
                  <a:pt x="0" y="11425922"/>
                </a:lnTo>
                <a:lnTo>
                  <a:pt x="0" y="0"/>
                </a:lnTo>
                <a:lnTo>
                  <a:pt x="19159321" y="0"/>
                </a:lnTo>
                <a:lnTo>
                  <a:pt x="19159321" y="11425922"/>
                </a:lnTo>
                <a:close/>
              </a:path>
            </a:pathLst>
          </a:custGeom>
          <a:blipFill>
            <a:blip r:embed="rId3">
              <a:alphaModFix amt="62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435660" y="6259256"/>
            <a:ext cx="19159320" cy="11425922"/>
          </a:xfrm>
          <a:custGeom>
            <a:avLst/>
            <a:gdLst/>
            <a:ahLst/>
            <a:cxnLst/>
            <a:rect l="l" t="t" r="r" b="b"/>
            <a:pathLst>
              <a:path w="19159320" h="11425922">
                <a:moveTo>
                  <a:pt x="0" y="0"/>
                </a:moveTo>
                <a:lnTo>
                  <a:pt x="19159320" y="0"/>
                </a:lnTo>
                <a:lnTo>
                  <a:pt x="19159320" y="11425923"/>
                </a:lnTo>
                <a:lnTo>
                  <a:pt x="0" y="11425923"/>
                </a:lnTo>
                <a:lnTo>
                  <a:pt x="0" y="0"/>
                </a:lnTo>
                <a:close/>
              </a:path>
            </a:pathLst>
          </a:custGeom>
          <a:blipFill>
            <a:blip r:embed="rId3">
              <a:alphaModFix amt="62000"/>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5" name="Group 5"/>
          <p:cNvGrpSpPr/>
          <p:nvPr/>
        </p:nvGrpSpPr>
        <p:grpSpPr>
          <a:xfrm>
            <a:off x="460113" y="488076"/>
            <a:ext cx="17367774" cy="9310848"/>
            <a:chOff x="0" y="0"/>
            <a:chExt cx="6054126" cy="3245611"/>
          </a:xfrm>
        </p:grpSpPr>
        <p:sp>
          <p:nvSpPr>
            <p:cNvPr id="6" name="Freeform 6"/>
            <p:cNvSpPr/>
            <p:nvPr/>
          </p:nvSpPr>
          <p:spPr>
            <a:xfrm>
              <a:off x="0" y="0"/>
              <a:ext cx="6054126" cy="3245611"/>
            </a:xfrm>
            <a:custGeom>
              <a:avLst/>
              <a:gdLst/>
              <a:ahLst/>
              <a:cxnLst/>
              <a:rect l="l" t="t" r="r" b="b"/>
              <a:pathLst>
                <a:path w="6054126" h="3245611">
                  <a:moveTo>
                    <a:pt x="11144" y="0"/>
                  </a:moveTo>
                  <a:lnTo>
                    <a:pt x="6042982" y="0"/>
                  </a:lnTo>
                  <a:cubicBezTo>
                    <a:pt x="6049137" y="0"/>
                    <a:pt x="6054126" y="4989"/>
                    <a:pt x="6054126" y="11144"/>
                  </a:cubicBezTo>
                  <a:lnTo>
                    <a:pt x="6054126" y="3234467"/>
                  </a:lnTo>
                  <a:cubicBezTo>
                    <a:pt x="6054126" y="3240622"/>
                    <a:pt x="6049137" y="3245611"/>
                    <a:pt x="6042982" y="3245611"/>
                  </a:cubicBezTo>
                  <a:lnTo>
                    <a:pt x="11144" y="3245611"/>
                  </a:lnTo>
                  <a:cubicBezTo>
                    <a:pt x="8188" y="3245611"/>
                    <a:pt x="5354" y="3244437"/>
                    <a:pt x="3264" y="3242347"/>
                  </a:cubicBezTo>
                  <a:cubicBezTo>
                    <a:pt x="1174" y="3240257"/>
                    <a:pt x="0" y="3237423"/>
                    <a:pt x="0" y="3234467"/>
                  </a:cubicBezTo>
                  <a:lnTo>
                    <a:pt x="0" y="11144"/>
                  </a:lnTo>
                  <a:cubicBezTo>
                    <a:pt x="0" y="8188"/>
                    <a:pt x="1174" y="5354"/>
                    <a:pt x="3264" y="3264"/>
                  </a:cubicBezTo>
                  <a:cubicBezTo>
                    <a:pt x="5354" y="1174"/>
                    <a:pt x="8188" y="0"/>
                    <a:pt x="11144" y="0"/>
                  </a:cubicBezTo>
                  <a:close/>
                </a:path>
              </a:pathLst>
            </a:custGeom>
            <a:solidFill>
              <a:srgbClr val="FFFFFF">
                <a:alpha val="82745"/>
              </a:srgbClr>
            </a:solidFill>
          </p:spPr>
          <p:txBody>
            <a:bodyPr/>
            <a:lstStyle/>
            <a:p>
              <a:endParaRPr lang="en-US"/>
            </a:p>
          </p:txBody>
        </p:sp>
        <p:sp>
          <p:nvSpPr>
            <p:cNvPr id="7" name="TextBox 7"/>
            <p:cNvSpPr txBox="1"/>
            <p:nvPr/>
          </p:nvSpPr>
          <p:spPr>
            <a:xfrm>
              <a:off x="0" y="-28575"/>
              <a:ext cx="6054126" cy="3274186"/>
            </a:xfrm>
            <a:prstGeom prst="rect">
              <a:avLst/>
            </a:prstGeom>
          </p:spPr>
          <p:txBody>
            <a:bodyPr lIns="50800" tIns="50800" rIns="50800" bIns="50800" rtlCol="0" anchor="ctr"/>
            <a:lstStyle/>
            <a:p>
              <a:pPr algn="ctr">
                <a:lnSpc>
                  <a:spcPts val="2100"/>
                </a:lnSpc>
                <a:spcBef>
                  <a:spcPct val="0"/>
                </a:spcBef>
              </a:pPr>
              <a:endParaRPr/>
            </a:p>
          </p:txBody>
        </p:sp>
      </p:grpSp>
      <p:sp>
        <p:nvSpPr>
          <p:cNvPr id="8" name="TextBox 8"/>
          <p:cNvSpPr txBox="1"/>
          <p:nvPr/>
        </p:nvSpPr>
        <p:spPr>
          <a:xfrm>
            <a:off x="1028700" y="1482606"/>
            <a:ext cx="16799187" cy="2375535"/>
          </a:xfrm>
          <a:prstGeom prst="rect">
            <a:avLst/>
          </a:prstGeom>
        </p:spPr>
        <p:txBody>
          <a:bodyPr lIns="0" tIns="0" rIns="0" bIns="0" rtlCol="0" anchor="t">
            <a:spAutoFit/>
          </a:bodyPr>
          <a:lstStyle/>
          <a:p>
            <a:pPr marL="518160" lvl="1" indent="-259080">
              <a:lnSpc>
                <a:spcPts val="4800"/>
              </a:lnSpc>
              <a:buFont typeface="Arial"/>
              <a:buChar char="•"/>
            </a:pPr>
            <a:r>
              <a:rPr lang="en-US" sz="2400">
                <a:solidFill>
                  <a:srgbClr val="000000"/>
                </a:solidFill>
                <a:latin typeface="Montserrat"/>
              </a:rPr>
              <a:t>One of the ways to find the best model using those parameters is to use Grid Search. So, using Grid Search, the following values for the parameters were used to find the best performing model. </a:t>
            </a:r>
          </a:p>
          <a:p>
            <a:pPr marL="518160" lvl="1" indent="-259080">
              <a:lnSpc>
                <a:spcPts val="4800"/>
              </a:lnSpc>
              <a:buFont typeface="Arial"/>
              <a:buChar char="•"/>
            </a:pPr>
            <a:r>
              <a:rPr lang="en-US" sz="2400">
                <a:solidFill>
                  <a:srgbClr val="000000"/>
                </a:solidFill>
                <a:latin typeface="Montserrat"/>
              </a:rPr>
              <a:t>This model had the score 0.88, and when used for testing, the R-squared value was 0.923, which is an improvement over the preliminary model. </a:t>
            </a:r>
          </a:p>
        </p:txBody>
      </p:sp>
      <p:sp>
        <p:nvSpPr>
          <p:cNvPr id="9" name="TextBox 9"/>
          <p:cNvSpPr txBox="1"/>
          <p:nvPr/>
        </p:nvSpPr>
        <p:spPr>
          <a:xfrm>
            <a:off x="1028700" y="971550"/>
            <a:ext cx="12407354" cy="537846"/>
          </a:xfrm>
          <a:prstGeom prst="rect">
            <a:avLst/>
          </a:prstGeom>
        </p:spPr>
        <p:txBody>
          <a:bodyPr lIns="0" tIns="0" rIns="0" bIns="0" rtlCol="0" anchor="t">
            <a:spAutoFit/>
          </a:bodyPr>
          <a:lstStyle/>
          <a:p>
            <a:pPr>
              <a:lnSpc>
                <a:spcPts val="4479"/>
              </a:lnSpc>
            </a:pPr>
            <a:r>
              <a:rPr lang="en-US" sz="3199">
                <a:solidFill>
                  <a:srgbClr val="000000"/>
                </a:solidFill>
                <a:latin typeface="Montserrat Bold"/>
              </a:rPr>
              <a:t>Algorithm, Cross Validation, and Hyper-parametric Tuning</a:t>
            </a:r>
          </a:p>
        </p:txBody>
      </p:sp>
      <p:sp>
        <p:nvSpPr>
          <p:cNvPr id="10" name="Freeform 10"/>
          <p:cNvSpPr/>
          <p:nvPr/>
        </p:nvSpPr>
        <p:spPr>
          <a:xfrm>
            <a:off x="1028700" y="3953391"/>
            <a:ext cx="8233501" cy="5013991"/>
          </a:xfrm>
          <a:custGeom>
            <a:avLst/>
            <a:gdLst/>
            <a:ahLst/>
            <a:cxnLst/>
            <a:rect l="l" t="t" r="r" b="b"/>
            <a:pathLst>
              <a:path w="8233501" h="5013991">
                <a:moveTo>
                  <a:pt x="0" y="0"/>
                </a:moveTo>
                <a:lnTo>
                  <a:pt x="8233501" y="0"/>
                </a:lnTo>
                <a:lnTo>
                  <a:pt x="8233501" y="5013991"/>
                </a:lnTo>
                <a:lnTo>
                  <a:pt x="0" y="5013991"/>
                </a:lnTo>
                <a:lnTo>
                  <a:pt x="0" y="0"/>
                </a:lnTo>
                <a:close/>
              </a:path>
            </a:pathLst>
          </a:custGeom>
          <a:blipFill>
            <a:blip r:embed="rId5"/>
            <a:stretch>
              <a:fillRect/>
            </a:stretch>
          </a:blipFill>
        </p:spPr>
        <p:txBody>
          <a:bodyPr/>
          <a:lstStyle/>
          <a:p>
            <a:endParaRPr lang="en-US"/>
          </a:p>
        </p:txBody>
      </p:sp>
      <p:sp>
        <p:nvSpPr>
          <p:cNvPr id="11" name="TextBox 11"/>
          <p:cNvSpPr txBox="1"/>
          <p:nvPr/>
        </p:nvSpPr>
        <p:spPr>
          <a:xfrm>
            <a:off x="9430523" y="3829566"/>
            <a:ext cx="8466123" cy="4813935"/>
          </a:xfrm>
          <a:prstGeom prst="rect">
            <a:avLst/>
          </a:prstGeom>
        </p:spPr>
        <p:txBody>
          <a:bodyPr lIns="0" tIns="0" rIns="0" bIns="0" rtlCol="0" anchor="t">
            <a:spAutoFit/>
          </a:bodyPr>
          <a:lstStyle/>
          <a:p>
            <a:pPr>
              <a:lnSpc>
                <a:spcPts val="4800"/>
              </a:lnSpc>
            </a:pPr>
            <a:r>
              <a:rPr lang="en-US" sz="2400">
                <a:solidFill>
                  <a:srgbClr val="000000"/>
                </a:solidFill>
                <a:latin typeface="Montserrat"/>
              </a:rPr>
              <a:t>The output shows that 729 fits were performed out of which the best model had the parameters:</a:t>
            </a:r>
          </a:p>
          <a:p>
            <a:pPr>
              <a:lnSpc>
                <a:spcPts val="4800"/>
              </a:lnSpc>
            </a:pPr>
            <a:endParaRPr lang="en-US" sz="2400">
              <a:solidFill>
                <a:srgbClr val="000000"/>
              </a:solidFill>
              <a:latin typeface="Montserrat"/>
            </a:endParaRPr>
          </a:p>
          <a:p>
            <a:pPr>
              <a:lnSpc>
                <a:spcPts val="4800"/>
              </a:lnSpc>
            </a:pPr>
            <a:r>
              <a:rPr lang="en-US" sz="2400">
                <a:solidFill>
                  <a:srgbClr val="000000"/>
                </a:solidFill>
                <a:latin typeface="Montserrat Italics"/>
              </a:rPr>
              <a:t>max_depth:</a:t>
            </a:r>
            <a:r>
              <a:rPr lang="en-US" sz="2400">
                <a:solidFill>
                  <a:srgbClr val="000000"/>
                </a:solidFill>
                <a:latin typeface="Montserrat"/>
              </a:rPr>
              <a:t> 3</a:t>
            </a:r>
          </a:p>
          <a:p>
            <a:pPr>
              <a:lnSpc>
                <a:spcPts val="4800"/>
              </a:lnSpc>
            </a:pPr>
            <a:r>
              <a:rPr lang="en-US" sz="2400">
                <a:solidFill>
                  <a:srgbClr val="000000"/>
                </a:solidFill>
                <a:latin typeface="Montserrat Italics"/>
              </a:rPr>
              <a:t>learning_rate:</a:t>
            </a:r>
            <a:r>
              <a:rPr lang="en-US" sz="2400">
                <a:solidFill>
                  <a:srgbClr val="000000"/>
                </a:solidFill>
                <a:latin typeface="Montserrat"/>
              </a:rPr>
              <a:t> 0.05</a:t>
            </a:r>
          </a:p>
          <a:p>
            <a:pPr>
              <a:lnSpc>
                <a:spcPts val="4800"/>
              </a:lnSpc>
            </a:pPr>
            <a:r>
              <a:rPr lang="en-US" sz="2400">
                <a:solidFill>
                  <a:srgbClr val="000000"/>
                </a:solidFill>
                <a:latin typeface="Montserrat Italics"/>
              </a:rPr>
              <a:t>n_estimators:</a:t>
            </a:r>
            <a:r>
              <a:rPr lang="en-US" sz="2400">
                <a:solidFill>
                  <a:srgbClr val="000000"/>
                </a:solidFill>
                <a:latin typeface="Montserrat"/>
              </a:rPr>
              <a:t> 1000 </a:t>
            </a:r>
          </a:p>
          <a:p>
            <a:pPr>
              <a:lnSpc>
                <a:spcPts val="4800"/>
              </a:lnSpc>
            </a:pPr>
            <a:r>
              <a:rPr lang="en-US" sz="2400">
                <a:solidFill>
                  <a:srgbClr val="000000"/>
                </a:solidFill>
                <a:latin typeface="Montserrat Italics"/>
              </a:rPr>
              <a:t>subsample:</a:t>
            </a:r>
            <a:r>
              <a:rPr lang="en-US" sz="2400">
                <a:solidFill>
                  <a:srgbClr val="000000"/>
                </a:solidFill>
                <a:latin typeface="Montserrat"/>
              </a:rPr>
              <a:t> 0.5</a:t>
            </a:r>
          </a:p>
          <a:p>
            <a:pPr>
              <a:lnSpc>
                <a:spcPts val="4800"/>
              </a:lnSpc>
            </a:pPr>
            <a:r>
              <a:rPr lang="en-US" sz="2400">
                <a:solidFill>
                  <a:srgbClr val="000000"/>
                </a:solidFill>
                <a:latin typeface="Montserrat Italics"/>
              </a:rPr>
              <a:t>colsample_bytree:</a:t>
            </a:r>
            <a:r>
              <a:rPr lang="en-US" sz="2400">
                <a:solidFill>
                  <a:srgbClr val="000000"/>
                </a:solidFill>
                <a:latin typeface="Montserrat"/>
              </a:rPr>
              <a:t> 0.3</a:t>
            </a:r>
          </a:p>
        </p:txBody>
      </p:sp>
      <p:sp>
        <p:nvSpPr>
          <p:cNvPr id="12" name="TextBox 12"/>
          <p:cNvSpPr txBox="1"/>
          <p:nvPr/>
        </p:nvSpPr>
        <p:spPr>
          <a:xfrm>
            <a:off x="1028700" y="8995957"/>
            <a:ext cx="8233501" cy="682625"/>
          </a:xfrm>
          <a:prstGeom prst="rect">
            <a:avLst/>
          </a:prstGeom>
        </p:spPr>
        <p:txBody>
          <a:bodyPr lIns="0" tIns="0" rIns="0" bIns="0" rtlCol="0" anchor="t">
            <a:spAutoFit/>
          </a:bodyPr>
          <a:lstStyle/>
          <a:p>
            <a:pPr>
              <a:lnSpc>
                <a:spcPts val="2799"/>
              </a:lnSpc>
              <a:spcBef>
                <a:spcPct val="0"/>
              </a:spcBef>
            </a:pPr>
            <a:r>
              <a:rPr lang="en-US" sz="1999">
                <a:solidFill>
                  <a:srgbClr val="000000"/>
                </a:solidFill>
                <a:latin typeface="Montserrat Bold"/>
              </a:rPr>
              <a:t>Figure 4: </a:t>
            </a:r>
            <a:r>
              <a:rPr lang="en-US" sz="1999">
                <a:solidFill>
                  <a:srgbClr val="000000"/>
                </a:solidFill>
                <a:latin typeface="Montserrat"/>
              </a:rPr>
              <a:t>Using GridSearch CV to find the best combination of parameters.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829" b="-9829"/>
            </a:stretch>
          </a:blipFill>
        </p:spPr>
        <p:txBody>
          <a:bodyPr/>
          <a:lstStyle/>
          <a:p>
            <a:endParaRPr lang="en-US"/>
          </a:p>
        </p:txBody>
      </p:sp>
      <p:sp>
        <p:nvSpPr>
          <p:cNvPr id="3" name="Freeform 3"/>
          <p:cNvSpPr/>
          <p:nvPr/>
        </p:nvSpPr>
        <p:spPr>
          <a:xfrm flipH="1" flipV="1">
            <a:off x="-149138" y="-6979969"/>
            <a:ext cx="19159320" cy="11425922"/>
          </a:xfrm>
          <a:custGeom>
            <a:avLst/>
            <a:gdLst/>
            <a:ahLst/>
            <a:cxnLst/>
            <a:rect l="l" t="t" r="r" b="b"/>
            <a:pathLst>
              <a:path w="19159320" h="11425922">
                <a:moveTo>
                  <a:pt x="19159321" y="11425922"/>
                </a:moveTo>
                <a:lnTo>
                  <a:pt x="0" y="11425922"/>
                </a:lnTo>
                <a:lnTo>
                  <a:pt x="0" y="0"/>
                </a:lnTo>
                <a:lnTo>
                  <a:pt x="19159321" y="0"/>
                </a:lnTo>
                <a:lnTo>
                  <a:pt x="19159321" y="11425922"/>
                </a:lnTo>
                <a:close/>
              </a:path>
            </a:pathLst>
          </a:custGeom>
          <a:blipFill>
            <a:blip r:embed="rId3">
              <a:alphaModFix amt="62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435660" y="6259256"/>
            <a:ext cx="19159320" cy="11425922"/>
          </a:xfrm>
          <a:custGeom>
            <a:avLst/>
            <a:gdLst/>
            <a:ahLst/>
            <a:cxnLst/>
            <a:rect l="l" t="t" r="r" b="b"/>
            <a:pathLst>
              <a:path w="19159320" h="11425922">
                <a:moveTo>
                  <a:pt x="0" y="0"/>
                </a:moveTo>
                <a:lnTo>
                  <a:pt x="19159320" y="0"/>
                </a:lnTo>
                <a:lnTo>
                  <a:pt x="19159320" y="11425923"/>
                </a:lnTo>
                <a:lnTo>
                  <a:pt x="0" y="11425923"/>
                </a:lnTo>
                <a:lnTo>
                  <a:pt x="0" y="0"/>
                </a:lnTo>
                <a:close/>
              </a:path>
            </a:pathLst>
          </a:custGeom>
          <a:blipFill>
            <a:blip r:embed="rId3">
              <a:alphaModFix amt="62000"/>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5" name="Group 5"/>
          <p:cNvGrpSpPr/>
          <p:nvPr/>
        </p:nvGrpSpPr>
        <p:grpSpPr>
          <a:xfrm>
            <a:off x="460113" y="488076"/>
            <a:ext cx="17367774" cy="9310848"/>
            <a:chOff x="0" y="0"/>
            <a:chExt cx="6054126" cy="3245611"/>
          </a:xfrm>
        </p:grpSpPr>
        <p:sp>
          <p:nvSpPr>
            <p:cNvPr id="6" name="Freeform 6"/>
            <p:cNvSpPr/>
            <p:nvPr/>
          </p:nvSpPr>
          <p:spPr>
            <a:xfrm>
              <a:off x="0" y="0"/>
              <a:ext cx="6054126" cy="3245611"/>
            </a:xfrm>
            <a:custGeom>
              <a:avLst/>
              <a:gdLst/>
              <a:ahLst/>
              <a:cxnLst/>
              <a:rect l="l" t="t" r="r" b="b"/>
              <a:pathLst>
                <a:path w="6054126" h="3245611">
                  <a:moveTo>
                    <a:pt x="11144" y="0"/>
                  </a:moveTo>
                  <a:lnTo>
                    <a:pt x="6042982" y="0"/>
                  </a:lnTo>
                  <a:cubicBezTo>
                    <a:pt x="6049137" y="0"/>
                    <a:pt x="6054126" y="4989"/>
                    <a:pt x="6054126" y="11144"/>
                  </a:cubicBezTo>
                  <a:lnTo>
                    <a:pt x="6054126" y="3234467"/>
                  </a:lnTo>
                  <a:cubicBezTo>
                    <a:pt x="6054126" y="3240622"/>
                    <a:pt x="6049137" y="3245611"/>
                    <a:pt x="6042982" y="3245611"/>
                  </a:cubicBezTo>
                  <a:lnTo>
                    <a:pt x="11144" y="3245611"/>
                  </a:lnTo>
                  <a:cubicBezTo>
                    <a:pt x="8188" y="3245611"/>
                    <a:pt x="5354" y="3244437"/>
                    <a:pt x="3264" y="3242347"/>
                  </a:cubicBezTo>
                  <a:cubicBezTo>
                    <a:pt x="1174" y="3240257"/>
                    <a:pt x="0" y="3237423"/>
                    <a:pt x="0" y="3234467"/>
                  </a:cubicBezTo>
                  <a:lnTo>
                    <a:pt x="0" y="11144"/>
                  </a:lnTo>
                  <a:cubicBezTo>
                    <a:pt x="0" y="8188"/>
                    <a:pt x="1174" y="5354"/>
                    <a:pt x="3264" y="3264"/>
                  </a:cubicBezTo>
                  <a:cubicBezTo>
                    <a:pt x="5354" y="1174"/>
                    <a:pt x="8188" y="0"/>
                    <a:pt x="11144" y="0"/>
                  </a:cubicBezTo>
                  <a:close/>
                </a:path>
              </a:pathLst>
            </a:custGeom>
            <a:solidFill>
              <a:srgbClr val="FFFFFF">
                <a:alpha val="82745"/>
              </a:srgbClr>
            </a:solidFill>
          </p:spPr>
          <p:txBody>
            <a:bodyPr/>
            <a:lstStyle/>
            <a:p>
              <a:endParaRPr lang="en-US"/>
            </a:p>
          </p:txBody>
        </p:sp>
        <p:sp>
          <p:nvSpPr>
            <p:cNvPr id="7" name="TextBox 7"/>
            <p:cNvSpPr txBox="1"/>
            <p:nvPr/>
          </p:nvSpPr>
          <p:spPr>
            <a:xfrm>
              <a:off x="0" y="-28575"/>
              <a:ext cx="6054126" cy="3274186"/>
            </a:xfrm>
            <a:prstGeom prst="rect">
              <a:avLst/>
            </a:prstGeom>
          </p:spPr>
          <p:txBody>
            <a:bodyPr lIns="50800" tIns="50800" rIns="50800" bIns="50800" rtlCol="0" anchor="ctr"/>
            <a:lstStyle/>
            <a:p>
              <a:pPr algn="ctr">
                <a:lnSpc>
                  <a:spcPts val="2100"/>
                </a:lnSpc>
                <a:spcBef>
                  <a:spcPct val="0"/>
                </a:spcBef>
              </a:pPr>
              <a:endParaRPr/>
            </a:p>
          </p:txBody>
        </p:sp>
      </p:grpSp>
      <p:sp>
        <p:nvSpPr>
          <p:cNvPr id="8" name="TextBox 8"/>
          <p:cNvSpPr txBox="1"/>
          <p:nvPr/>
        </p:nvSpPr>
        <p:spPr>
          <a:xfrm>
            <a:off x="1028700" y="971550"/>
            <a:ext cx="12407354" cy="537846"/>
          </a:xfrm>
          <a:prstGeom prst="rect">
            <a:avLst/>
          </a:prstGeom>
        </p:spPr>
        <p:txBody>
          <a:bodyPr lIns="0" tIns="0" rIns="0" bIns="0" rtlCol="0" anchor="t">
            <a:spAutoFit/>
          </a:bodyPr>
          <a:lstStyle/>
          <a:p>
            <a:pPr>
              <a:lnSpc>
                <a:spcPts val="4479"/>
              </a:lnSpc>
            </a:pPr>
            <a:r>
              <a:rPr lang="en-US" sz="3199">
                <a:solidFill>
                  <a:srgbClr val="000000"/>
                </a:solidFill>
                <a:latin typeface="Montserrat Bold"/>
              </a:rPr>
              <a:t>Algorithm, Cross Validation, and Hyper-parametric Tuning</a:t>
            </a:r>
          </a:p>
        </p:txBody>
      </p:sp>
      <p:sp>
        <p:nvSpPr>
          <p:cNvPr id="9" name="TextBox 9"/>
          <p:cNvSpPr txBox="1"/>
          <p:nvPr/>
        </p:nvSpPr>
        <p:spPr>
          <a:xfrm>
            <a:off x="4297387" y="8158789"/>
            <a:ext cx="9693225" cy="1387475"/>
          </a:xfrm>
          <a:prstGeom prst="rect">
            <a:avLst/>
          </a:prstGeom>
        </p:spPr>
        <p:txBody>
          <a:bodyPr lIns="0" tIns="0" rIns="0" bIns="0" rtlCol="0" anchor="t">
            <a:spAutoFit/>
          </a:bodyPr>
          <a:lstStyle/>
          <a:p>
            <a:pPr>
              <a:lnSpc>
                <a:spcPts val="2799"/>
              </a:lnSpc>
              <a:spcBef>
                <a:spcPct val="0"/>
              </a:spcBef>
            </a:pPr>
            <a:r>
              <a:rPr lang="en-US" sz="1999">
                <a:solidFill>
                  <a:srgbClr val="000000"/>
                </a:solidFill>
                <a:latin typeface="Montserrat Bold"/>
              </a:rPr>
              <a:t>Figure 5: </a:t>
            </a:r>
            <a:r>
              <a:rPr lang="en-US" sz="1999">
                <a:solidFill>
                  <a:srgbClr val="000000"/>
                </a:solidFill>
                <a:latin typeface="Montserrat"/>
              </a:rPr>
              <a:t>Plotting both the preliminary and hyper-parametrized XG-Boost models. The closer the datapoints to the dashed line, more the accuracy. We can see that the blue dots are fairly closer to the dashed line than the orange dots. </a:t>
            </a:r>
          </a:p>
        </p:txBody>
      </p:sp>
      <p:sp>
        <p:nvSpPr>
          <p:cNvPr id="10" name="Freeform 10"/>
          <p:cNvSpPr/>
          <p:nvPr/>
        </p:nvSpPr>
        <p:spPr>
          <a:xfrm>
            <a:off x="4297387" y="2088619"/>
            <a:ext cx="9693225" cy="5911007"/>
          </a:xfrm>
          <a:custGeom>
            <a:avLst/>
            <a:gdLst/>
            <a:ahLst/>
            <a:cxnLst/>
            <a:rect l="l" t="t" r="r" b="b"/>
            <a:pathLst>
              <a:path w="9693225" h="5911007">
                <a:moveTo>
                  <a:pt x="0" y="0"/>
                </a:moveTo>
                <a:lnTo>
                  <a:pt x="9693226" y="0"/>
                </a:lnTo>
                <a:lnTo>
                  <a:pt x="9693226" y="5911007"/>
                </a:lnTo>
                <a:lnTo>
                  <a:pt x="0" y="5911007"/>
                </a:lnTo>
                <a:lnTo>
                  <a:pt x="0" y="0"/>
                </a:lnTo>
                <a:close/>
              </a:path>
            </a:pathLst>
          </a:custGeom>
          <a:blipFill>
            <a:blip r:embed="rId5"/>
            <a:stretch>
              <a:fillRect/>
            </a:stretch>
          </a:blipFill>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829" b="-9829"/>
            </a:stretch>
          </a:blipFill>
        </p:spPr>
        <p:txBody>
          <a:bodyPr/>
          <a:lstStyle/>
          <a:p>
            <a:endParaRPr lang="en-US"/>
          </a:p>
        </p:txBody>
      </p:sp>
      <p:sp>
        <p:nvSpPr>
          <p:cNvPr id="3" name="Freeform 3"/>
          <p:cNvSpPr/>
          <p:nvPr/>
        </p:nvSpPr>
        <p:spPr>
          <a:xfrm flipH="1" flipV="1">
            <a:off x="-149138" y="-6979969"/>
            <a:ext cx="19159320" cy="11425922"/>
          </a:xfrm>
          <a:custGeom>
            <a:avLst/>
            <a:gdLst/>
            <a:ahLst/>
            <a:cxnLst/>
            <a:rect l="l" t="t" r="r" b="b"/>
            <a:pathLst>
              <a:path w="19159320" h="11425922">
                <a:moveTo>
                  <a:pt x="19159321" y="11425922"/>
                </a:moveTo>
                <a:lnTo>
                  <a:pt x="0" y="11425922"/>
                </a:lnTo>
                <a:lnTo>
                  <a:pt x="0" y="0"/>
                </a:lnTo>
                <a:lnTo>
                  <a:pt x="19159321" y="0"/>
                </a:lnTo>
                <a:lnTo>
                  <a:pt x="19159321" y="11425922"/>
                </a:lnTo>
                <a:close/>
              </a:path>
            </a:pathLst>
          </a:custGeom>
          <a:blipFill>
            <a:blip r:embed="rId3">
              <a:alphaModFix amt="62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435660" y="6259256"/>
            <a:ext cx="19159320" cy="11425922"/>
          </a:xfrm>
          <a:custGeom>
            <a:avLst/>
            <a:gdLst/>
            <a:ahLst/>
            <a:cxnLst/>
            <a:rect l="l" t="t" r="r" b="b"/>
            <a:pathLst>
              <a:path w="19159320" h="11425922">
                <a:moveTo>
                  <a:pt x="0" y="0"/>
                </a:moveTo>
                <a:lnTo>
                  <a:pt x="19159320" y="0"/>
                </a:lnTo>
                <a:lnTo>
                  <a:pt x="19159320" y="11425923"/>
                </a:lnTo>
                <a:lnTo>
                  <a:pt x="0" y="11425923"/>
                </a:lnTo>
                <a:lnTo>
                  <a:pt x="0" y="0"/>
                </a:lnTo>
                <a:close/>
              </a:path>
            </a:pathLst>
          </a:custGeom>
          <a:blipFill>
            <a:blip r:embed="rId3">
              <a:alphaModFix amt="62000"/>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5" name="Group 5"/>
          <p:cNvGrpSpPr/>
          <p:nvPr/>
        </p:nvGrpSpPr>
        <p:grpSpPr>
          <a:xfrm>
            <a:off x="460113" y="488076"/>
            <a:ext cx="17367774" cy="9310848"/>
            <a:chOff x="0" y="0"/>
            <a:chExt cx="6054126" cy="3245611"/>
          </a:xfrm>
        </p:grpSpPr>
        <p:sp>
          <p:nvSpPr>
            <p:cNvPr id="6" name="Freeform 6"/>
            <p:cNvSpPr/>
            <p:nvPr/>
          </p:nvSpPr>
          <p:spPr>
            <a:xfrm>
              <a:off x="0" y="0"/>
              <a:ext cx="6054126" cy="3245611"/>
            </a:xfrm>
            <a:custGeom>
              <a:avLst/>
              <a:gdLst/>
              <a:ahLst/>
              <a:cxnLst/>
              <a:rect l="l" t="t" r="r" b="b"/>
              <a:pathLst>
                <a:path w="6054126" h="3245611">
                  <a:moveTo>
                    <a:pt x="11144" y="0"/>
                  </a:moveTo>
                  <a:lnTo>
                    <a:pt x="6042982" y="0"/>
                  </a:lnTo>
                  <a:cubicBezTo>
                    <a:pt x="6049137" y="0"/>
                    <a:pt x="6054126" y="4989"/>
                    <a:pt x="6054126" y="11144"/>
                  </a:cubicBezTo>
                  <a:lnTo>
                    <a:pt x="6054126" y="3234467"/>
                  </a:lnTo>
                  <a:cubicBezTo>
                    <a:pt x="6054126" y="3240622"/>
                    <a:pt x="6049137" y="3245611"/>
                    <a:pt x="6042982" y="3245611"/>
                  </a:cubicBezTo>
                  <a:lnTo>
                    <a:pt x="11144" y="3245611"/>
                  </a:lnTo>
                  <a:cubicBezTo>
                    <a:pt x="8188" y="3245611"/>
                    <a:pt x="5354" y="3244437"/>
                    <a:pt x="3264" y="3242347"/>
                  </a:cubicBezTo>
                  <a:cubicBezTo>
                    <a:pt x="1174" y="3240257"/>
                    <a:pt x="0" y="3237423"/>
                    <a:pt x="0" y="3234467"/>
                  </a:cubicBezTo>
                  <a:lnTo>
                    <a:pt x="0" y="11144"/>
                  </a:lnTo>
                  <a:cubicBezTo>
                    <a:pt x="0" y="8188"/>
                    <a:pt x="1174" y="5354"/>
                    <a:pt x="3264" y="3264"/>
                  </a:cubicBezTo>
                  <a:cubicBezTo>
                    <a:pt x="5354" y="1174"/>
                    <a:pt x="8188" y="0"/>
                    <a:pt x="11144" y="0"/>
                  </a:cubicBezTo>
                  <a:close/>
                </a:path>
              </a:pathLst>
            </a:custGeom>
            <a:solidFill>
              <a:srgbClr val="FFFFFF">
                <a:alpha val="82745"/>
              </a:srgbClr>
            </a:solidFill>
          </p:spPr>
          <p:txBody>
            <a:bodyPr/>
            <a:lstStyle/>
            <a:p>
              <a:endParaRPr lang="en-US"/>
            </a:p>
          </p:txBody>
        </p:sp>
        <p:sp>
          <p:nvSpPr>
            <p:cNvPr id="7" name="TextBox 7"/>
            <p:cNvSpPr txBox="1"/>
            <p:nvPr/>
          </p:nvSpPr>
          <p:spPr>
            <a:xfrm>
              <a:off x="0" y="-28575"/>
              <a:ext cx="6054126" cy="3274186"/>
            </a:xfrm>
            <a:prstGeom prst="rect">
              <a:avLst/>
            </a:prstGeom>
          </p:spPr>
          <p:txBody>
            <a:bodyPr lIns="50800" tIns="50800" rIns="50800" bIns="50800" rtlCol="0" anchor="ctr"/>
            <a:lstStyle/>
            <a:p>
              <a:pPr algn="ctr">
                <a:lnSpc>
                  <a:spcPts val="2100"/>
                </a:lnSpc>
                <a:spcBef>
                  <a:spcPct val="0"/>
                </a:spcBef>
              </a:pPr>
              <a:endParaRPr/>
            </a:p>
          </p:txBody>
        </p:sp>
      </p:grpSp>
      <p:sp>
        <p:nvSpPr>
          <p:cNvPr id="8" name="TextBox 8"/>
          <p:cNvSpPr txBox="1"/>
          <p:nvPr/>
        </p:nvSpPr>
        <p:spPr>
          <a:xfrm>
            <a:off x="1028700" y="971550"/>
            <a:ext cx="2946797" cy="537846"/>
          </a:xfrm>
          <a:prstGeom prst="rect">
            <a:avLst/>
          </a:prstGeom>
        </p:spPr>
        <p:txBody>
          <a:bodyPr lIns="0" tIns="0" rIns="0" bIns="0" rtlCol="0" anchor="t">
            <a:spAutoFit/>
          </a:bodyPr>
          <a:lstStyle/>
          <a:p>
            <a:pPr>
              <a:lnSpc>
                <a:spcPts val="4479"/>
              </a:lnSpc>
            </a:pPr>
            <a:r>
              <a:rPr lang="en-US" sz="3199">
                <a:solidFill>
                  <a:srgbClr val="000000"/>
                </a:solidFill>
                <a:latin typeface="Montserrat Bold"/>
              </a:rPr>
              <a:t>Methodology </a:t>
            </a:r>
          </a:p>
        </p:txBody>
      </p:sp>
      <p:sp>
        <p:nvSpPr>
          <p:cNvPr id="9" name="TextBox 9"/>
          <p:cNvSpPr txBox="1"/>
          <p:nvPr/>
        </p:nvSpPr>
        <p:spPr>
          <a:xfrm>
            <a:off x="1028700" y="1482606"/>
            <a:ext cx="16799187" cy="5423535"/>
          </a:xfrm>
          <a:prstGeom prst="rect">
            <a:avLst/>
          </a:prstGeom>
        </p:spPr>
        <p:txBody>
          <a:bodyPr lIns="0" tIns="0" rIns="0" bIns="0" rtlCol="0" anchor="t">
            <a:spAutoFit/>
          </a:bodyPr>
          <a:lstStyle/>
          <a:p>
            <a:pPr marL="518160" lvl="1" indent="-259080">
              <a:lnSpc>
                <a:spcPts val="4800"/>
              </a:lnSpc>
              <a:buFont typeface="Arial"/>
              <a:buChar char="•"/>
            </a:pPr>
            <a:r>
              <a:rPr lang="en-US" sz="2400">
                <a:solidFill>
                  <a:srgbClr val="000000"/>
                </a:solidFill>
                <a:latin typeface="Montserrat"/>
              </a:rPr>
              <a:t>XG Boost, short for Extreme Gradient Boosting, is a machine learning algorithm that can handle large amounts of data efficiently. </a:t>
            </a:r>
          </a:p>
          <a:p>
            <a:pPr marL="518160" lvl="1" indent="-259080">
              <a:lnSpc>
                <a:spcPts val="4800"/>
              </a:lnSpc>
              <a:buFont typeface="Arial"/>
              <a:buChar char="•"/>
            </a:pPr>
            <a:r>
              <a:rPr lang="en-US" sz="2400">
                <a:solidFill>
                  <a:srgbClr val="000000"/>
                </a:solidFill>
                <a:latin typeface="Montserrat"/>
              </a:rPr>
              <a:t>Dataset consisted of over 70 variables, XG Boost proved to be a suitable regressor. </a:t>
            </a:r>
          </a:p>
          <a:p>
            <a:pPr marL="518160" lvl="1" indent="-259080">
              <a:lnSpc>
                <a:spcPts val="4800"/>
              </a:lnSpc>
              <a:buFont typeface="Arial"/>
              <a:buChar char="•"/>
            </a:pPr>
            <a:r>
              <a:rPr lang="en-US" sz="2400">
                <a:solidFill>
                  <a:srgbClr val="000000"/>
                </a:solidFill>
                <a:latin typeface="Montserrat"/>
              </a:rPr>
              <a:t>After handling categorical variables with dummy variables, the number of columns in the data-frame increased to almost 200, making XG Boost the preferred regressor. </a:t>
            </a:r>
          </a:p>
          <a:p>
            <a:pPr marL="518160" lvl="1" indent="-259080">
              <a:lnSpc>
                <a:spcPts val="4800"/>
              </a:lnSpc>
              <a:buFont typeface="Arial"/>
              <a:buChar char="•"/>
            </a:pPr>
            <a:r>
              <a:rPr lang="en-US" sz="2400">
                <a:solidFill>
                  <a:srgbClr val="000000"/>
                </a:solidFill>
                <a:latin typeface="Montserrat"/>
              </a:rPr>
              <a:t>XG Boost includes L1 and L2 regularization (Lasso and Ridge Regression) which prevents overfitting and improved model generalization. </a:t>
            </a:r>
          </a:p>
          <a:p>
            <a:pPr marL="518160" lvl="1" indent="-259080">
              <a:lnSpc>
                <a:spcPts val="4800"/>
              </a:lnSpc>
              <a:buFont typeface="Arial"/>
              <a:buChar char="•"/>
            </a:pPr>
            <a:r>
              <a:rPr lang="en-US" sz="2400">
                <a:solidFill>
                  <a:srgbClr val="000000"/>
                </a:solidFill>
                <a:latin typeface="Montserrat"/>
              </a:rPr>
              <a:t>This is crucial in complex datasets like those involving real estate where the model needs to generalize well from training data to unseen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1316</Words>
  <Application>Microsoft Macintosh PowerPoint</Application>
  <PresentationFormat>Custom</PresentationFormat>
  <Paragraphs>74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Montserrat Italics</vt:lpstr>
      <vt:lpstr>Montserrat Bold</vt:lpstr>
      <vt:lpstr>Arial</vt:lpstr>
      <vt:lpstr>Montserrat</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 Prediction Model for Sales Prices using the Ames Housing Dataset</dc:title>
  <cp:lastModifiedBy>Pendyala, Aditya</cp:lastModifiedBy>
  <cp:revision>2</cp:revision>
  <dcterms:created xsi:type="dcterms:W3CDTF">2006-08-16T00:00:00Z</dcterms:created>
  <dcterms:modified xsi:type="dcterms:W3CDTF">2024-04-14T22:15:39Z</dcterms:modified>
  <dc:identifier>DAGCVq4wHwY</dc:identifier>
</cp:coreProperties>
</file>