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65" r:id="rId6"/>
    <p:sldId id="259" r:id="rId7"/>
    <p:sldId id="260"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9BC3-B3E5-461C-B740-3B1ED643A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2B20B5-E6F1-49CC-96D4-27199F039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56132-E83E-4DA8-84FB-5D215F6F4EA5}"/>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7A4E2CE0-3865-4FA0-B20C-03E8F759E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CFFB1-1300-4451-A40B-0AE48D9A9C2C}"/>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147957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899-CA05-4E5B-B361-D3B4CC0F2F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77EB1C-3F7D-4556-B425-1CD10791C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B8E94-1560-452F-ADD8-C5B5CEFBAE37}"/>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2BCB9DA1-66B2-490B-8934-7E96F42A6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811DE-DB6F-43F0-8A5B-FF707121E40B}"/>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24727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D5C20-524B-418E-A216-9CA72C6E58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6306E9-F129-45CC-BFB7-9B813ED7D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5F11C-C1E2-4310-B9B9-332CEDA80EE4}"/>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AE98F62E-9036-4CA4-BAE4-34C0B547A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0FAFD-8FD4-47C0-93A7-F387F5C1AB6F}"/>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354718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315A-3844-4200-B920-968A80E36D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96CEB-81FA-41F4-83DD-109DE1073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15408-9902-49E9-A201-C7A8E3B892C0}"/>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6BA8583D-C81D-4872-B17E-1C866F7F8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48BAF-4AB0-4901-82AA-C438BEC426D3}"/>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142300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EC45-3CD5-4FFD-B8B9-6F64FE40B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36E3F9-661C-473E-94DE-91E3E9427D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E5655-ABB6-40DC-86C2-679F898669B5}"/>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B1977CE3-FB1F-42EF-8ED0-739B7E4A1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C03F5-DFE6-419C-83C6-DC39AB93835E}"/>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273980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BFE3-994C-47F6-8BF1-80245450AF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DAA988-B65E-40C4-B151-2FE4B69A1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E8767-94CC-46A6-A939-D9C5BD46D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096783-505D-49D8-96DE-A6B7B2768C31}"/>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6" name="Footer Placeholder 5">
            <a:extLst>
              <a:ext uri="{FF2B5EF4-FFF2-40B4-BE49-F238E27FC236}">
                <a16:creationId xmlns:a16="http://schemas.microsoft.com/office/drawing/2014/main" id="{7E9C5491-1E30-40A7-8C64-B46F0A922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A81E1-CE74-4F6A-98D6-1A07389ACCFD}"/>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84586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D2D7-0CF1-414B-9F95-86A09D2D60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143E54-5FD3-433C-80E5-7E4750943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7FE56-E39D-42B4-BF1C-A84AF49D8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9B323C-86FC-4A2C-9402-588BDE00A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8CEC7-5515-4173-9D72-49D546CC6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BD4EEE-AE71-453B-9C73-801095EA4A67}"/>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8" name="Footer Placeholder 7">
            <a:extLst>
              <a:ext uri="{FF2B5EF4-FFF2-40B4-BE49-F238E27FC236}">
                <a16:creationId xmlns:a16="http://schemas.microsoft.com/office/drawing/2014/main" id="{6FB78321-9AB3-46FA-9DB4-5B83166C7E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CA223B-BF53-4B5F-B749-9C043A1F4DC5}"/>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194854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B7B4-9144-45BB-90CC-186ABF2E9C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7F0C73-9893-480B-AB5A-544F4986EA61}"/>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4" name="Footer Placeholder 3">
            <a:extLst>
              <a:ext uri="{FF2B5EF4-FFF2-40B4-BE49-F238E27FC236}">
                <a16:creationId xmlns:a16="http://schemas.microsoft.com/office/drawing/2014/main" id="{B57D3AF7-C7D6-4896-AE55-3E127D82F1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D29ADC-F2BC-4E84-AE35-E41054279F4E}"/>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303890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68E40-EF70-4FAB-A9FC-D204C02B9B78}"/>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3" name="Footer Placeholder 2">
            <a:extLst>
              <a:ext uri="{FF2B5EF4-FFF2-40B4-BE49-F238E27FC236}">
                <a16:creationId xmlns:a16="http://schemas.microsoft.com/office/drawing/2014/main" id="{A7A63E7B-A437-49B3-97EF-13EC5470B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654BB3-6BD3-4508-852D-2E8E9C9A8A7D}"/>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34889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07F3-C223-4979-B60F-5E3168B0C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3C97B8-F815-4F04-A07A-0E84D3739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94FDE8-368E-448B-B10A-20654EFBB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8F339-F086-4D33-BAFB-E7DC1079B750}"/>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6" name="Footer Placeholder 5">
            <a:extLst>
              <a:ext uri="{FF2B5EF4-FFF2-40B4-BE49-F238E27FC236}">
                <a16:creationId xmlns:a16="http://schemas.microsoft.com/office/drawing/2014/main" id="{29EA478C-543A-44E8-97EC-FC73560ADE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67846-DA8D-4D02-BAAA-C172F419F6F5}"/>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356884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E3C4-03C2-45D2-9A31-A634C5F5A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49FC28-512F-4E44-959E-DF8582D26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C31945-BB4B-4239-9A80-5CD308043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054CE-6975-468A-A091-6D393A016AF0}"/>
              </a:ext>
            </a:extLst>
          </p:cNvPr>
          <p:cNvSpPr>
            <a:spLocks noGrp="1"/>
          </p:cNvSpPr>
          <p:nvPr>
            <p:ph type="dt" sz="half" idx="10"/>
          </p:nvPr>
        </p:nvSpPr>
        <p:spPr/>
        <p:txBody>
          <a:bodyPr/>
          <a:lstStyle/>
          <a:p>
            <a:fld id="{374BB2B2-BEC5-4E89-9E3C-090FB7E2E4C8}" type="datetimeFigureOut">
              <a:rPr lang="en-IN" smtClean="0"/>
              <a:t>10-03-2020</a:t>
            </a:fld>
            <a:endParaRPr lang="en-IN"/>
          </a:p>
        </p:txBody>
      </p:sp>
      <p:sp>
        <p:nvSpPr>
          <p:cNvPr id="6" name="Footer Placeholder 5">
            <a:extLst>
              <a:ext uri="{FF2B5EF4-FFF2-40B4-BE49-F238E27FC236}">
                <a16:creationId xmlns:a16="http://schemas.microsoft.com/office/drawing/2014/main" id="{37FC6F36-F5D8-427F-9F53-21B5FBA11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ED072-FF98-4D1A-89FF-931C9B86DB02}"/>
              </a:ext>
            </a:extLst>
          </p:cNvPr>
          <p:cNvSpPr>
            <a:spLocks noGrp="1"/>
          </p:cNvSpPr>
          <p:nvPr>
            <p:ph type="sldNum" sz="quarter" idx="12"/>
          </p:nvPr>
        </p:nvSpPr>
        <p:spPr/>
        <p:txBody>
          <a:bodyPr/>
          <a:lstStyle/>
          <a:p>
            <a:fld id="{0CA17D79-7613-4A6F-AF7F-E2D4BBBEB472}" type="slidenum">
              <a:rPr lang="en-IN" smtClean="0"/>
              <a:t>‹#›</a:t>
            </a:fld>
            <a:endParaRPr lang="en-IN"/>
          </a:p>
        </p:txBody>
      </p:sp>
    </p:spTree>
    <p:extLst>
      <p:ext uri="{BB962C8B-B14F-4D97-AF65-F5344CB8AC3E}">
        <p14:creationId xmlns:p14="http://schemas.microsoft.com/office/powerpoint/2010/main" val="407611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03C68-F74C-4347-A667-45427F35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8D852-6460-447F-8940-903EC177D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9DB59-29E3-481F-88A6-2AE27F47D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BB2B2-BEC5-4E89-9E3C-090FB7E2E4C8}" type="datetimeFigureOut">
              <a:rPr lang="en-IN" smtClean="0"/>
              <a:t>10-03-2020</a:t>
            </a:fld>
            <a:endParaRPr lang="en-IN"/>
          </a:p>
        </p:txBody>
      </p:sp>
      <p:sp>
        <p:nvSpPr>
          <p:cNvPr id="5" name="Footer Placeholder 4">
            <a:extLst>
              <a:ext uri="{FF2B5EF4-FFF2-40B4-BE49-F238E27FC236}">
                <a16:creationId xmlns:a16="http://schemas.microsoft.com/office/drawing/2014/main" id="{E444EEDA-C864-49BF-A9FA-C6836D8DD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A0AA21-8F37-4330-8AF2-F484AA25F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7D79-7613-4A6F-AF7F-E2D4BBBEB472}" type="slidenum">
              <a:rPr lang="en-IN" smtClean="0"/>
              <a:t>‹#›</a:t>
            </a:fld>
            <a:endParaRPr lang="en-IN"/>
          </a:p>
        </p:txBody>
      </p:sp>
    </p:spTree>
    <p:extLst>
      <p:ext uri="{BB962C8B-B14F-4D97-AF65-F5344CB8AC3E}">
        <p14:creationId xmlns:p14="http://schemas.microsoft.com/office/powerpoint/2010/main" val="123739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BFE89F-6F08-4A92-993E-40BCD6B3DE74}"/>
              </a:ext>
            </a:extLst>
          </p:cNvPr>
          <p:cNvSpPr/>
          <p:nvPr/>
        </p:nvSpPr>
        <p:spPr>
          <a:xfrm>
            <a:off x="609600" y="331304"/>
            <a:ext cx="6652591" cy="6281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BB9A60F-15B2-44A5-B99B-029EBC6A5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01" y="1323561"/>
            <a:ext cx="7577387" cy="4210878"/>
          </a:xfrm>
          <a:prstGeom prst="rect">
            <a:avLst/>
          </a:prstGeom>
        </p:spPr>
      </p:pic>
      <p:sp>
        <p:nvSpPr>
          <p:cNvPr id="7" name="Rectangle 6">
            <a:extLst>
              <a:ext uri="{FF2B5EF4-FFF2-40B4-BE49-F238E27FC236}">
                <a16:creationId xmlns:a16="http://schemas.microsoft.com/office/drawing/2014/main" id="{341A5D1B-3BD0-4A3A-B5AC-8F4615DF5AD8}"/>
              </a:ext>
            </a:extLst>
          </p:cNvPr>
          <p:cNvSpPr/>
          <p:nvPr/>
        </p:nvSpPr>
        <p:spPr>
          <a:xfrm>
            <a:off x="8150087" y="2557670"/>
            <a:ext cx="4041913" cy="1378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Times New Roman" panose="02020603050405020304" pitchFamily="18" charset="0"/>
                <a:cs typeface="Times New Roman" panose="02020603050405020304" pitchFamily="18" charset="0"/>
              </a:rPr>
              <a:t>DATA MANAGEMENT</a:t>
            </a:r>
          </a:p>
        </p:txBody>
      </p:sp>
      <p:sp>
        <p:nvSpPr>
          <p:cNvPr id="11" name="TextBox 10">
            <a:extLst>
              <a:ext uri="{FF2B5EF4-FFF2-40B4-BE49-F238E27FC236}">
                <a16:creationId xmlns:a16="http://schemas.microsoft.com/office/drawing/2014/main" id="{418AC26B-051E-4B16-B295-A5FE203D2AA5}"/>
              </a:ext>
            </a:extLst>
          </p:cNvPr>
          <p:cNvSpPr txBox="1"/>
          <p:nvPr/>
        </p:nvSpPr>
        <p:spPr>
          <a:xfrm>
            <a:off x="8482818" y="4672786"/>
            <a:ext cx="3709182" cy="218521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Submitted To</a:t>
            </a:r>
            <a:r>
              <a:rPr lang="en-IN" sz="2400" dirty="0"/>
              <a:t>:</a:t>
            </a:r>
          </a:p>
          <a:p>
            <a:r>
              <a:rPr lang="en-IN" dirty="0"/>
              <a:t>            </a:t>
            </a:r>
            <a:r>
              <a:rPr lang="en-IN" sz="2000" dirty="0">
                <a:solidFill>
                  <a:schemeClr val="accent6">
                    <a:lumMod val="50000"/>
                  </a:schemeClr>
                </a:solidFill>
                <a:latin typeface="Times New Roman" panose="02020603050405020304" pitchFamily="18" charset="0"/>
                <a:cs typeface="Times New Roman" panose="02020603050405020304" pitchFamily="18" charset="0"/>
              </a:rPr>
              <a:t>Prof. Dr. Ajinkya Prabhune</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260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B35168-4795-4C3B-992C-FBD665C86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166191"/>
            <a:ext cx="8269356" cy="4479235"/>
          </a:xfrm>
          <a:prstGeom prst="rect">
            <a:avLst/>
          </a:prstGeom>
        </p:spPr>
      </p:pic>
    </p:spTree>
    <p:extLst>
      <p:ext uri="{BB962C8B-B14F-4D97-AF65-F5344CB8AC3E}">
        <p14:creationId xmlns:p14="http://schemas.microsoft.com/office/powerpoint/2010/main" val="306081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495C4D-5309-4B0C-A64E-136F2914EF3E}"/>
              </a:ext>
            </a:extLst>
          </p:cNvPr>
          <p:cNvSpPr txBox="1"/>
          <p:nvPr/>
        </p:nvSpPr>
        <p:spPr>
          <a:xfrm>
            <a:off x="477078" y="463826"/>
            <a:ext cx="11370365" cy="830997"/>
          </a:xfrm>
          <a:prstGeom prst="rect">
            <a:avLst/>
          </a:prstGeom>
          <a:solidFill>
            <a:schemeClr val="bg1"/>
          </a:solid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PROJECT FLOW</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C31D301-5766-4A68-A17F-B77C460D9B94}"/>
              </a:ext>
            </a:extLst>
          </p:cNvPr>
          <p:cNvSpPr/>
          <p:nvPr/>
        </p:nvSpPr>
        <p:spPr>
          <a:xfrm>
            <a:off x="384312" y="1880080"/>
            <a:ext cx="3207027" cy="2941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D563F65-4B9C-4212-A8D9-ABD90BDDCDBE}"/>
              </a:ext>
            </a:extLst>
          </p:cNvPr>
          <p:cNvSpPr/>
          <p:nvPr/>
        </p:nvSpPr>
        <p:spPr>
          <a:xfrm>
            <a:off x="4094923" y="1881809"/>
            <a:ext cx="3591338" cy="29419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326D8DF9-31D9-441B-808B-A1F81C08EAB8}"/>
              </a:ext>
            </a:extLst>
          </p:cNvPr>
          <p:cNvSpPr/>
          <p:nvPr/>
        </p:nvSpPr>
        <p:spPr>
          <a:xfrm>
            <a:off x="7726017" y="1881809"/>
            <a:ext cx="4161183" cy="294198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F404AD-21A1-4523-A6D4-B93D5308A3C6}"/>
              </a:ext>
            </a:extLst>
          </p:cNvPr>
          <p:cNvSpPr txBox="1"/>
          <p:nvPr/>
        </p:nvSpPr>
        <p:spPr>
          <a:xfrm>
            <a:off x="1113183" y="2178445"/>
            <a:ext cx="2332382" cy="400110"/>
          </a:xfrm>
          <a:prstGeom prst="rect">
            <a:avLst/>
          </a:prstGeom>
          <a:noFill/>
        </p:spPr>
        <p:txBody>
          <a:bodyPr wrap="square" rtlCol="0">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Raw Data Set</a:t>
            </a:r>
          </a:p>
        </p:txBody>
      </p:sp>
      <p:sp>
        <p:nvSpPr>
          <p:cNvPr id="10" name="TextBox 9">
            <a:extLst>
              <a:ext uri="{FF2B5EF4-FFF2-40B4-BE49-F238E27FC236}">
                <a16:creationId xmlns:a16="http://schemas.microsoft.com/office/drawing/2014/main" id="{4A79FFD5-2AB8-4E61-AE1A-D4DC7A3CF5BD}"/>
              </a:ext>
            </a:extLst>
          </p:cNvPr>
          <p:cNvSpPr txBox="1"/>
          <p:nvPr/>
        </p:nvSpPr>
        <p:spPr>
          <a:xfrm>
            <a:off x="4996069" y="3151016"/>
            <a:ext cx="2332382" cy="400110"/>
          </a:xfrm>
          <a:prstGeom prst="rect">
            <a:avLst/>
          </a:prstGeom>
          <a:noFill/>
        </p:spPr>
        <p:txBody>
          <a:bodyPr wrap="square" rtlCol="0">
            <a:spAutoFit/>
          </a:bodyPr>
          <a:lstStyle/>
          <a:p>
            <a:r>
              <a:rPr lang="en-IN" sz="2000" dirty="0">
                <a:solidFill>
                  <a:schemeClr val="accent5">
                    <a:lumMod val="50000"/>
                  </a:schemeClr>
                </a:solidFill>
                <a:latin typeface="Times New Roman" panose="02020603050405020304" pitchFamily="18" charset="0"/>
                <a:cs typeface="Times New Roman" panose="02020603050405020304" pitchFamily="18" charset="0"/>
              </a:rPr>
              <a:t>Data Profiling</a:t>
            </a:r>
          </a:p>
        </p:txBody>
      </p:sp>
      <p:sp>
        <p:nvSpPr>
          <p:cNvPr id="11" name="TextBox 10">
            <a:extLst>
              <a:ext uri="{FF2B5EF4-FFF2-40B4-BE49-F238E27FC236}">
                <a16:creationId xmlns:a16="http://schemas.microsoft.com/office/drawing/2014/main" id="{9457A7F8-0198-4DA4-B506-66CD265A6A98}"/>
              </a:ext>
            </a:extLst>
          </p:cNvPr>
          <p:cNvSpPr txBox="1"/>
          <p:nvPr/>
        </p:nvSpPr>
        <p:spPr>
          <a:xfrm>
            <a:off x="9051235" y="4272289"/>
            <a:ext cx="1722782" cy="400110"/>
          </a:xfrm>
          <a:prstGeom prst="rect">
            <a:avLst/>
          </a:prstGeom>
          <a:noFill/>
        </p:spPr>
        <p:txBody>
          <a:bodyPr wrap="square" rtlCol="0">
            <a:spAutoFit/>
          </a:bodyPr>
          <a:lstStyle/>
          <a:p>
            <a:r>
              <a:rPr lang="en-IN" sz="2000" dirty="0">
                <a:solidFill>
                  <a:schemeClr val="accent6">
                    <a:lumMod val="50000"/>
                  </a:schemeClr>
                </a:solidFill>
                <a:latin typeface="Times New Roman" panose="02020603050405020304" pitchFamily="18" charset="0"/>
                <a:cs typeface="Times New Roman" panose="02020603050405020304" pitchFamily="18" charset="0"/>
              </a:rPr>
              <a:t>Data Cleaning</a:t>
            </a:r>
          </a:p>
        </p:txBody>
      </p:sp>
    </p:spTree>
    <p:extLst>
      <p:ext uri="{BB962C8B-B14F-4D97-AF65-F5344CB8AC3E}">
        <p14:creationId xmlns:p14="http://schemas.microsoft.com/office/powerpoint/2010/main" val="412050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7E32A0-C375-4B1E-8F43-F6DB609FEAE5}"/>
              </a:ext>
            </a:extLst>
          </p:cNvPr>
          <p:cNvSpPr txBox="1"/>
          <p:nvPr/>
        </p:nvSpPr>
        <p:spPr>
          <a:xfrm>
            <a:off x="463826" y="437322"/>
            <a:ext cx="11383617" cy="600164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IMPORTANCE OF DATA</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Data in real world are rarely clean and homogeneous. Typically, they tend to be incomplete, noisy, and inconsistent and it is an important task of a Data scientist to prepossess the data by filling missing values. It is important to be handled as they could lead to wrong prediction or classification for any given model being used.</a:t>
            </a: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accent2">
                    <a:lumMod val="50000"/>
                  </a:schemeClr>
                </a:solidFill>
                <a:latin typeface="Times New Roman" panose="02020603050405020304" pitchFamily="18" charset="0"/>
                <a:cs typeface="Times New Roman" panose="02020603050405020304" pitchFamily="18" charset="0"/>
              </a:rPr>
              <a:t>80%</a:t>
            </a:r>
            <a:r>
              <a:rPr lang="en-GB" dirty="0">
                <a:solidFill>
                  <a:schemeClr val="accent2">
                    <a:lumMod val="50000"/>
                  </a:schemeClr>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a data scientist’s valuable time is spent simply finding, cleansing, and organizing data, leaving only 20% to actually perform analysis (IBM Data Analytics).</a:t>
            </a: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typical reasons why data is missing:</a:t>
            </a:r>
          </a:p>
          <a:p>
            <a:endParaRPr lang="en-GB"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 forgot to fill in a field.</a:t>
            </a:r>
          </a:p>
          <a:p>
            <a:pPr marL="800100" lvl="1"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Data was lost while transferring manually from a legacy database.</a:t>
            </a:r>
          </a:p>
          <a:p>
            <a:pPr marL="800100" lvl="1"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was a programming error.</a:t>
            </a:r>
          </a:p>
          <a:p>
            <a:pPr marL="800100" lvl="1"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Users chose not to fill out a field tied to their beliefs about how the results would be used or interpreted.</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It’s important to understand these </a:t>
            </a:r>
            <a:r>
              <a:rPr lang="en-GB" dirty="0">
                <a:solidFill>
                  <a:schemeClr val="accent2">
                    <a:lumMod val="50000"/>
                  </a:schemeClr>
                </a:solidFill>
                <a:latin typeface="Times New Roman" panose="02020603050405020304" pitchFamily="18" charset="0"/>
                <a:cs typeface="Times New Roman" panose="02020603050405020304" pitchFamily="18" charset="0"/>
              </a:rPr>
              <a:t>different types of missing data </a:t>
            </a:r>
            <a:r>
              <a:rPr lang="en-GB" dirty="0">
                <a:latin typeface="Times New Roman" panose="02020603050405020304" pitchFamily="18" charset="0"/>
                <a:cs typeface="Times New Roman" panose="02020603050405020304" pitchFamily="18" charset="0"/>
              </a:rPr>
              <a:t>from a statistics point of view. The type of missing data will influence how you deal with filling in the missing values.</a:t>
            </a:r>
          </a:p>
        </p:txBody>
      </p:sp>
    </p:spTree>
    <p:extLst>
      <p:ext uri="{BB962C8B-B14F-4D97-AF65-F5344CB8AC3E}">
        <p14:creationId xmlns:p14="http://schemas.microsoft.com/office/powerpoint/2010/main" val="279740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7AFD5-C379-43C6-AD28-AF04568BEC1D}"/>
              </a:ext>
            </a:extLst>
          </p:cNvPr>
          <p:cNvSpPr txBox="1"/>
          <p:nvPr/>
        </p:nvSpPr>
        <p:spPr>
          <a:xfrm>
            <a:off x="282053" y="104143"/>
            <a:ext cx="11627893" cy="692497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PROFILING - It refers to the analysis of information for use in data warehouse in order to clarify the structure, content, relationships, and derivation rules of the data.</a:t>
            </a:r>
          </a:p>
          <a:p>
            <a:endParaRPr lang="en-IN" sz="2000" dirty="0">
              <a:latin typeface="Times New Roman" panose="02020603050405020304" pitchFamily="18" charset="0"/>
              <a:cs typeface="Times New Roman" panose="02020603050405020304" pitchFamily="18" charset="0"/>
            </a:endParaRPr>
          </a:p>
          <a:p>
            <a:r>
              <a:rPr lang="en-GB" dirty="0"/>
              <a:t>A </a:t>
            </a:r>
            <a:r>
              <a:rPr lang="en-GB" b="1" dirty="0"/>
              <a:t>summary statistics</a:t>
            </a:r>
            <a:r>
              <a:rPr lang="en-GB" dirty="0"/>
              <a:t> about the data, called data profiling, is really helpful to give a general idea about the quality of the data.</a:t>
            </a:r>
          </a:p>
          <a:p>
            <a:endParaRPr lang="en-GB" dirty="0"/>
          </a:p>
          <a:p>
            <a:r>
              <a:rPr lang="en-GB" dirty="0"/>
              <a:t>For example, check whether a particular column conforms to particular standards or pattern. Is the data column recorded as a string or number?</a:t>
            </a:r>
          </a:p>
          <a:p>
            <a:endParaRPr lang="en-GB" dirty="0"/>
          </a:p>
          <a:p>
            <a:r>
              <a:rPr lang="en-GB" dirty="0"/>
              <a:t>How many values are missing?. How many unique values in a column, and their distribution?. Is this data set is linked to or have a relationship with another?</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PURPOSE - The following are the purposes: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Assess data quality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Assess the risk</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Discover the metadata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Metadata accuracy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90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F37A1C-EDE6-4FDB-8775-E237F1F9CA8E}"/>
              </a:ext>
            </a:extLst>
          </p:cNvPr>
          <p:cNvSpPr txBox="1"/>
          <p:nvPr/>
        </p:nvSpPr>
        <p:spPr>
          <a:xfrm>
            <a:off x="145774" y="225287"/>
            <a:ext cx="11873948" cy="3970318"/>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APPICATIONS: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Exploration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Query Optimization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reverse engineering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quality and cleaning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Big data analytics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CLASSIFICATION OF DATA PROFILING METHODS: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Single Column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Multiple Column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Dependency</a:t>
            </a:r>
          </a:p>
          <a:p>
            <a:endParaRPr lang="en-IN" dirty="0"/>
          </a:p>
        </p:txBody>
      </p:sp>
    </p:spTree>
    <p:extLst>
      <p:ext uri="{BB962C8B-B14F-4D97-AF65-F5344CB8AC3E}">
        <p14:creationId xmlns:p14="http://schemas.microsoft.com/office/powerpoint/2010/main" val="192475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2CFF9-1B52-4C9C-A12A-A0B0B209A2B8}"/>
              </a:ext>
            </a:extLst>
          </p:cNvPr>
          <p:cNvSpPr txBox="1"/>
          <p:nvPr/>
        </p:nvSpPr>
        <p:spPr>
          <a:xfrm>
            <a:off x="204716" y="341194"/>
            <a:ext cx="11614245"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GOAL(A)</a:t>
            </a:r>
          </a:p>
        </p:txBody>
      </p:sp>
      <p:sp>
        <p:nvSpPr>
          <p:cNvPr id="5" name="TextBox 4">
            <a:extLst>
              <a:ext uri="{FF2B5EF4-FFF2-40B4-BE49-F238E27FC236}">
                <a16:creationId xmlns:a16="http://schemas.microsoft.com/office/drawing/2014/main" id="{0F18A94E-575C-4A82-8BE4-DC247FD302A9}"/>
              </a:ext>
            </a:extLst>
          </p:cNvPr>
          <p:cNvSpPr txBox="1"/>
          <p:nvPr/>
        </p:nvSpPr>
        <p:spPr>
          <a:xfrm>
            <a:off x="204716" y="1201003"/>
            <a:ext cx="11791666" cy="5909310"/>
          </a:xfrm>
          <a:prstGeom prst="rect">
            <a:avLst/>
          </a:prstGeom>
          <a:noFill/>
        </p:spPr>
        <p:txBody>
          <a:bodyPr wrap="square" rtlCol="0">
            <a:spAutoFit/>
          </a:bodyPr>
          <a:lstStyle/>
          <a:p>
            <a:r>
              <a:rPr lang="en-IN" dirty="0"/>
              <a:t>Profiling and cleaning the dataset considering the different quality </a:t>
            </a:r>
            <a:r>
              <a:rPr lang="en-IN" dirty="0">
                <a:solidFill>
                  <a:schemeClr val="accent1">
                    <a:lumMod val="75000"/>
                  </a:schemeClr>
                </a:solidFill>
              </a:rPr>
              <a:t>dimensions</a:t>
            </a:r>
            <a:r>
              <a:rPr lang="en-IN" dirty="0"/>
              <a:t>.</a:t>
            </a:r>
          </a:p>
          <a:p>
            <a:endParaRPr lang="en-IN" dirty="0"/>
          </a:p>
          <a:p>
            <a:r>
              <a:rPr lang="en-IN" dirty="0"/>
              <a:t>Profiling Outcome:  Walmart Details Dataset</a:t>
            </a:r>
          </a:p>
          <a:p>
            <a:pPr marL="285750" indent="-285750">
              <a:buFont typeface="Arial" panose="020B0604020202020204" pitchFamily="34" charset="0"/>
              <a:buChar char="•"/>
            </a:pPr>
            <a:r>
              <a:rPr lang="en-IN" dirty="0"/>
              <a:t>Total records 8523</a:t>
            </a:r>
          </a:p>
          <a:p>
            <a:pPr marL="285750" indent="-285750">
              <a:buFont typeface="Arial" panose="020B0604020202020204" pitchFamily="34" charset="0"/>
              <a:buChar char="•"/>
            </a:pPr>
            <a:r>
              <a:rPr lang="en-IN" dirty="0"/>
              <a:t>Total columns 12</a:t>
            </a:r>
          </a:p>
          <a:p>
            <a:pPr marL="285750" indent="-285750">
              <a:buFont typeface="Arial" panose="020B0604020202020204" pitchFamily="34" charset="0"/>
              <a:buChar char="•"/>
            </a:pPr>
            <a:r>
              <a:rPr lang="en-IN" dirty="0"/>
              <a:t>No primary key/unique key</a:t>
            </a:r>
          </a:p>
          <a:p>
            <a:pPr marL="285750" indent="-285750">
              <a:buFont typeface="Arial" panose="020B0604020202020204" pitchFamily="34" charset="0"/>
              <a:buChar char="•"/>
            </a:pPr>
            <a:r>
              <a:rPr lang="en-IN" dirty="0"/>
              <a:t>Fields dimensions</a:t>
            </a:r>
          </a:p>
          <a:p>
            <a:pPr marL="742950" lvl="1" indent="-285750">
              <a:buFont typeface="Arial" panose="020B0604020202020204" pitchFamily="34" charset="0"/>
              <a:buChar char="•"/>
            </a:pPr>
            <a:r>
              <a:rPr lang="en-IN" dirty="0"/>
              <a:t>Item_Identifier (No empty/invalid,  string, accurate, complete, valid)</a:t>
            </a:r>
          </a:p>
          <a:p>
            <a:pPr marL="742950" lvl="1" indent="-285750">
              <a:buFont typeface="Arial" panose="020B0604020202020204" pitchFamily="34" charset="0"/>
              <a:buChar char="•"/>
            </a:pPr>
            <a:r>
              <a:rPr lang="en-IN" dirty="0"/>
              <a:t>Item_Weight (1463-Empty, numeric, valid, no complete, no accurate)</a:t>
            </a:r>
          </a:p>
          <a:p>
            <a:pPr marL="742950" lvl="1" indent="-285750">
              <a:buFont typeface="Arial" panose="020B0604020202020204" pitchFamily="34" charset="0"/>
              <a:buChar char="•"/>
            </a:pPr>
            <a:r>
              <a:rPr lang="en-IN" dirty="0"/>
              <a:t>Item_Fat_Content (No empty/invalid, string, complete, valid, accurate)</a:t>
            </a:r>
          </a:p>
          <a:p>
            <a:pPr marL="742950" lvl="1" indent="-285750">
              <a:buFont typeface="Arial" panose="020B0604020202020204" pitchFamily="34" charset="0"/>
              <a:buChar char="•"/>
            </a:pPr>
            <a:r>
              <a:rPr lang="en-IN" dirty="0"/>
              <a:t>Item_Visibility (Invalid, complete, numeric, no accurate)</a:t>
            </a:r>
          </a:p>
          <a:p>
            <a:pPr marL="742950" lvl="1" indent="-285750">
              <a:buFont typeface="Arial" panose="020B0604020202020204" pitchFamily="34" charset="0"/>
              <a:buChar char="•"/>
            </a:pPr>
            <a:r>
              <a:rPr lang="en-IN" dirty="0"/>
              <a:t>Item_Type (No empty/invalid, string, complete, accurate, valid)</a:t>
            </a:r>
          </a:p>
          <a:p>
            <a:pPr marL="742950" lvl="1" indent="-285750">
              <a:buFont typeface="Arial" panose="020B0604020202020204" pitchFamily="34" charset="0"/>
              <a:buChar char="•"/>
            </a:pPr>
            <a:r>
              <a:rPr lang="en-IN" dirty="0"/>
              <a:t>Item_MRP (No empty/invalid, complete, valid, accurate)</a:t>
            </a:r>
          </a:p>
          <a:p>
            <a:pPr marL="742950" lvl="1" indent="-285750">
              <a:buFont typeface="Arial" panose="020B0604020202020204" pitchFamily="34" charset="0"/>
              <a:buChar char="•"/>
            </a:pPr>
            <a:r>
              <a:rPr lang="en-IN" dirty="0"/>
              <a:t>Outlet_Identifier (No empty/invalid, complete, valid, accurate, string)</a:t>
            </a:r>
          </a:p>
          <a:p>
            <a:pPr marL="742950" lvl="1" indent="-285750">
              <a:buFont typeface="Arial" panose="020B0604020202020204" pitchFamily="34" charset="0"/>
              <a:buChar char="•"/>
            </a:pPr>
            <a:r>
              <a:rPr lang="en-IN" dirty="0"/>
              <a:t>Outlet_Establish_Year (No empty/invalid, complete, valid, accurate, numeric)</a:t>
            </a:r>
          </a:p>
          <a:p>
            <a:pPr marL="742950" lvl="1" indent="-285750">
              <a:buFont typeface="Arial" panose="020B0604020202020204" pitchFamily="34" charset="0"/>
              <a:buChar char="•"/>
            </a:pPr>
            <a:r>
              <a:rPr lang="en-IN" dirty="0"/>
              <a:t>Outlet_Size (Invalid, string, no complete, valid)</a:t>
            </a:r>
          </a:p>
          <a:p>
            <a:pPr marL="742950" lvl="1" indent="-285750">
              <a:buFont typeface="Arial" panose="020B0604020202020204" pitchFamily="34" charset="0"/>
              <a:buChar char="•"/>
            </a:pPr>
            <a:r>
              <a:rPr lang="en-IN" dirty="0"/>
              <a:t>Outlet_Location (No empty/invalid, complete, valid, string, accurate)</a:t>
            </a:r>
          </a:p>
          <a:p>
            <a:pPr marL="742950" lvl="1" indent="-285750">
              <a:buFont typeface="Arial" panose="020B0604020202020204" pitchFamily="34" charset="0"/>
              <a:buChar char="•"/>
            </a:pPr>
            <a:r>
              <a:rPr lang="en-IN" dirty="0"/>
              <a:t>Outlet_Type (No empty/invalid, complete, valid string, accurate)</a:t>
            </a:r>
          </a:p>
          <a:p>
            <a:pPr marL="742950" lvl="1" indent="-285750">
              <a:buFont typeface="Arial" panose="020B0604020202020204" pitchFamily="34" charset="0"/>
              <a:buChar char="•"/>
            </a:pPr>
            <a:r>
              <a:rPr lang="en-IN" dirty="0"/>
              <a:t>Item_Outlet_Sales (No empty/invalid, complete, numeric, accurate, valid)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817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F04FF-65FE-4316-8BCB-35DA3AF2F200}"/>
              </a:ext>
            </a:extLst>
          </p:cNvPr>
          <p:cNvSpPr txBox="1"/>
          <p:nvPr/>
        </p:nvSpPr>
        <p:spPr>
          <a:xfrm>
            <a:off x="371061" y="437322"/>
            <a:ext cx="11463130" cy="4585871"/>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BUSINESS RULES: Walmart Dataset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type constrains (Yes)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Range constrains (Yes)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Mandatory constrains (No)</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Unique Constrains (No)</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Set-Membership constrains (Yes)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Regular expression patterns (Yes)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Cross-Filed validation (Yes)</a:t>
            </a:r>
          </a:p>
        </p:txBody>
      </p:sp>
    </p:spTree>
    <p:extLst>
      <p:ext uri="{BB962C8B-B14F-4D97-AF65-F5344CB8AC3E}">
        <p14:creationId xmlns:p14="http://schemas.microsoft.com/office/powerpoint/2010/main" val="414212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CCE683-B973-4E39-B84F-8C83969DD001}"/>
              </a:ext>
            </a:extLst>
          </p:cNvPr>
          <p:cNvSpPr txBox="1"/>
          <p:nvPr/>
        </p:nvSpPr>
        <p:spPr>
          <a:xfrm>
            <a:off x="490330" y="490330"/>
            <a:ext cx="11211340" cy="6217087"/>
          </a:xfrm>
          <a:prstGeom prst="rect">
            <a:avLst/>
          </a:prstGeom>
          <a:noFill/>
        </p:spPr>
        <p:txBody>
          <a:bodyPr wrap="square" rtlCol="0">
            <a:spAutoFit/>
          </a:bodyPr>
          <a:lstStyle/>
          <a:p>
            <a:pPr algn="ctr"/>
            <a:r>
              <a:rPr lang="en-IN" sz="2000" dirty="0"/>
              <a:t>CLEANING IMPLEMENTATION</a:t>
            </a:r>
          </a:p>
          <a:p>
            <a:endParaRPr lang="en-IN" dirty="0"/>
          </a:p>
          <a:p>
            <a:endParaRPr lang="en-IN" dirty="0"/>
          </a:p>
          <a:p>
            <a:r>
              <a:rPr lang="en-IN" dirty="0"/>
              <a:t>GENERAL STEPS FOR ANALYSIS WITH MISSING DATA: </a:t>
            </a:r>
          </a:p>
          <a:p>
            <a:endParaRPr lang="en-IN" dirty="0"/>
          </a:p>
          <a:p>
            <a:pPr marL="285750" indent="-285750">
              <a:buFont typeface="Arial" panose="020B0604020202020204" pitchFamily="34" charset="0"/>
              <a:buChar char="•"/>
            </a:pPr>
            <a:r>
              <a:rPr lang="en-IN" dirty="0"/>
              <a:t>Identified patterns/reasons for missing data to do the recode correctly.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Understand the distribution of missing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Decide best mode of analysis.</a:t>
            </a:r>
          </a:p>
          <a:p>
            <a:pPr marL="285750" indent="-285750">
              <a:buFont typeface="Arial" panose="020B0604020202020204" pitchFamily="34" charset="0"/>
              <a:buChar char="•"/>
            </a:pPr>
            <a:endParaRPr lang="en-IN" dirty="0"/>
          </a:p>
          <a:p>
            <a:r>
              <a:rPr lang="en-IN" dirty="0"/>
              <a:t>MISSING DATA MECHANISMS:</a:t>
            </a:r>
          </a:p>
          <a:p>
            <a:endParaRPr lang="en-IN" dirty="0"/>
          </a:p>
          <a:p>
            <a:pPr marL="285750" indent="-285750">
              <a:buFont typeface="Arial" panose="020B0604020202020204" pitchFamily="34" charset="0"/>
              <a:buChar char="•"/>
            </a:pPr>
            <a:r>
              <a:rPr lang="en-IN" dirty="0"/>
              <a:t>Missing completely at Random (MCAR)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Missing at Random (MAR)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Missing not at Random (NMAR)</a:t>
            </a:r>
          </a:p>
          <a:p>
            <a:pPr marL="285750" indent="-285750">
              <a:buFont typeface="Arial" panose="020B0604020202020204" pitchFamily="34" charset="0"/>
              <a:buChar char="•"/>
            </a:pPr>
            <a:endParaRPr lang="en-IN" dirty="0"/>
          </a:p>
          <a:p>
            <a:r>
              <a:rPr lang="en-IN" dirty="0"/>
              <a:t>DEALING WITH MISSING DATA:</a:t>
            </a:r>
          </a:p>
          <a:p>
            <a:endParaRPr lang="en-IN" dirty="0"/>
          </a:p>
          <a:p>
            <a:pPr marL="285750" indent="-285750">
              <a:buFont typeface="Arial" panose="020B0604020202020204" pitchFamily="34" charset="0"/>
              <a:buChar char="•"/>
            </a:pPr>
            <a:r>
              <a:rPr lang="en-IN" dirty="0"/>
              <a:t>Decide on the best analysis strategy to </a:t>
            </a:r>
            <a:r>
              <a:rPr lang="en-IN" dirty="0">
                <a:solidFill>
                  <a:schemeClr val="accent2">
                    <a:lumMod val="50000"/>
                  </a:schemeClr>
                </a:solidFill>
              </a:rPr>
              <a:t>Yield</a:t>
            </a:r>
            <a:r>
              <a:rPr lang="en-IN" dirty="0"/>
              <a:t> the least </a:t>
            </a:r>
            <a:r>
              <a:rPr lang="en-IN" dirty="0">
                <a:solidFill>
                  <a:schemeClr val="accent2">
                    <a:lumMod val="50000"/>
                  </a:schemeClr>
                </a:solidFill>
              </a:rPr>
              <a:t>Biased</a:t>
            </a:r>
            <a:r>
              <a:rPr lang="en-IN" dirty="0"/>
              <a:t> estimates.</a:t>
            </a:r>
          </a:p>
        </p:txBody>
      </p:sp>
    </p:spTree>
    <p:extLst>
      <p:ext uri="{BB962C8B-B14F-4D97-AF65-F5344CB8AC3E}">
        <p14:creationId xmlns:p14="http://schemas.microsoft.com/office/powerpoint/2010/main" val="420771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684D8C-60BB-41D4-B550-4EAEF4D83082}"/>
              </a:ext>
            </a:extLst>
          </p:cNvPr>
          <p:cNvSpPr txBox="1"/>
          <p:nvPr/>
        </p:nvSpPr>
        <p:spPr>
          <a:xfrm>
            <a:off x="204695" y="420807"/>
            <a:ext cx="11529392" cy="6740307"/>
          </a:xfrm>
          <a:prstGeom prst="rect">
            <a:avLst/>
          </a:prstGeom>
          <a:noFill/>
        </p:spPr>
        <p:txBody>
          <a:bodyPr wrap="square" rtlCol="0">
            <a:spAutoFit/>
          </a:bodyPr>
          <a:lstStyle/>
          <a:p>
            <a:pPr marL="742950" lvl="1" indent="-285750">
              <a:buFont typeface="Arial" panose="020B0604020202020204" pitchFamily="34" charset="0"/>
              <a:buChar char="•"/>
            </a:pPr>
            <a:r>
              <a:rPr lang="en-IN" dirty="0"/>
              <a:t>Deletion method (Listwise, pairwise)</a:t>
            </a:r>
          </a:p>
          <a:p>
            <a:pPr marL="742950" lvl="1" indent="-285750">
              <a:buFont typeface="Arial" panose="020B0604020202020204" pitchFamily="34" charset="0"/>
              <a:buChar char="•"/>
            </a:pPr>
            <a:r>
              <a:rPr lang="en-IN" dirty="0"/>
              <a:t>Single imputation methods (Mean, Median substitution, Single regression)</a:t>
            </a:r>
          </a:p>
          <a:p>
            <a:pPr marL="742950" lvl="1" indent="-285750">
              <a:buFont typeface="Arial" panose="020B0604020202020204" pitchFamily="34" charset="0"/>
              <a:buChar char="•"/>
            </a:pPr>
            <a:r>
              <a:rPr lang="en-IN" dirty="0"/>
              <a:t>Model-Based methods (Maximum likelihood, Multiple imputation)</a:t>
            </a:r>
          </a:p>
          <a:p>
            <a:pPr lvl="1"/>
            <a:endParaRPr lang="en-IN" dirty="0"/>
          </a:p>
          <a:p>
            <a:pPr marL="285750" indent="-285750">
              <a:buFont typeface="Arial" panose="020B0604020202020204" pitchFamily="34" charset="0"/>
              <a:buChar char="•"/>
            </a:pPr>
            <a:r>
              <a:rPr lang="en-GB" dirty="0"/>
              <a:t>You ingested a bunch of dirty data, didn’t clean it up, and you told your company to do something with these results that turn out to be wrong. You’re going to be in a lot of trouble!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Incorrect or inconsistent data leads to false conclusions. And so, how well you clean and understand the data has a high impact on the quality of the results.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t>Ignore the data row - </a:t>
            </a:r>
            <a:r>
              <a:rPr lang="en-GB" dirty="0"/>
              <a:t>This is a quick solution and typically is preferred in cases where the percentage of missing values is relatively low (&lt;5%). It is a dirty approach as you loose data. Imagine you drop one whole observation just because one of the features had a missing value, even if the rest of the features are perfectly filled and informative!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 can also select to drop the rows only if all of the values in the row are missing.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accent2">
                    <a:lumMod val="50000"/>
                  </a:schemeClr>
                </a:solidFill>
              </a:rPr>
              <a:t>Sometimes, you may just want to drop a column (variable) that has some missing values.</a:t>
            </a:r>
          </a:p>
          <a:p>
            <a:pPr marL="285750" indent="-285750">
              <a:buFont typeface="Arial" panose="020B0604020202020204" pitchFamily="34" charset="0"/>
              <a:buChar char="•"/>
            </a:pPr>
            <a:endParaRPr lang="en-GB" dirty="0">
              <a:solidFill>
                <a:schemeClr val="accent2">
                  <a:lumMod val="50000"/>
                </a:schemeClr>
              </a:solidFill>
            </a:endParaRPr>
          </a:p>
          <a:p>
            <a:pPr marL="285750" indent="-285750">
              <a:buFont typeface="Arial" panose="020B0604020202020204" pitchFamily="34" charset="0"/>
              <a:buChar char="•"/>
            </a:pPr>
            <a:r>
              <a:rPr lang="en-GB" dirty="0"/>
              <a:t>In my opinion, it is always better to keep data than to delete them. The only case that it may worth deleting a variable is when its missing values are more than 60% of the observations but only if that variable is insignificant. Taking this into consideration, imputation is always a preferred choice over deleting variables.</a:t>
            </a:r>
          </a:p>
          <a:p>
            <a:pPr marL="285750" indent="-285750">
              <a:buFont typeface="Arial" panose="020B0604020202020204" pitchFamily="34" charset="0"/>
              <a:buChar char="•"/>
            </a:pPr>
            <a:endParaRPr lang="en-IN" dirty="0">
              <a:solidFill>
                <a:schemeClr val="accent2">
                  <a:lumMod val="50000"/>
                </a:schemeClr>
              </a:solidFill>
            </a:endParaRPr>
          </a:p>
          <a:p>
            <a:pPr marL="742950" lvl="1"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389116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892</Words>
  <Application>Microsoft Office PowerPoint</Application>
  <PresentationFormat>Widescreen</PresentationFormat>
  <Paragraphs>132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 kumar</dc:creator>
  <cp:lastModifiedBy>naresh kumar</cp:lastModifiedBy>
  <cp:revision>23</cp:revision>
  <dcterms:created xsi:type="dcterms:W3CDTF">2020-03-08T19:21:39Z</dcterms:created>
  <dcterms:modified xsi:type="dcterms:W3CDTF">2020-03-10T17:56:16Z</dcterms:modified>
</cp:coreProperties>
</file>