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332" r:id="rId3"/>
    <p:sldId id="334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260" r:id="rId14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83673" autoAdjust="0"/>
  </p:normalViewPr>
  <p:slideViewPr>
    <p:cSldViewPr snapToGrid="0">
      <p:cViewPr>
        <p:scale>
          <a:sx n="100" d="100"/>
          <a:sy n="100" d="100"/>
        </p:scale>
        <p:origin x="211" y="-86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-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05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201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219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859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616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04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0" y="0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109662" y="1555570"/>
            <a:ext cx="5448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第二章作业讲评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62000" y="3223260"/>
            <a:ext cx="695325" cy="695325"/>
          </a:xfrm>
          <a:prstGeom prst="ellipse">
            <a:avLst/>
          </a:prstGeom>
          <a:blipFill rotWithShape="1"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13105" y="3174365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7" y="3422177"/>
            <a:ext cx="1782150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462705" y="3405593"/>
            <a:ext cx="110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努力科研</a:t>
            </a: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cs typeface="Times New Roman" panose="02020603050405020304" pitchFamily="18" charset="0"/>
              </a:rPr>
              <a:t>作业</a:t>
            </a:r>
            <a:r>
              <a:rPr lang="en-US" altLang="zh-CN" sz="3200" b="1" dirty="0">
                <a:latin typeface="+mn-ea"/>
                <a:cs typeface="Times New Roman" panose="02020603050405020304" pitchFamily="18" charset="0"/>
              </a:rPr>
              <a:t>2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知识回顾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6FBE79-F7C8-4665-8B53-3D9673275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33" y="1681997"/>
            <a:ext cx="3556207" cy="5581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9F95C63-276A-4F9F-9EA1-A5AFB9F14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07" y="2350289"/>
            <a:ext cx="2255834" cy="9766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AA9BF99-F9DF-4BA3-97C1-3044951A1B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407" y="3269673"/>
            <a:ext cx="3475034" cy="65704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4773EEC-E978-4247-B90A-C7428B30AA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1163" y="4073948"/>
            <a:ext cx="1735971" cy="56504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5A7A0B2-2D29-4006-8E74-76C3815D6AEF}"/>
              </a:ext>
            </a:extLst>
          </p:cNvPr>
          <p:cNvSpPr txBox="1"/>
          <p:nvPr/>
        </p:nvSpPr>
        <p:spPr>
          <a:xfrm>
            <a:off x="4624173" y="1569821"/>
            <a:ext cx="34518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464646"/>
                </a:solidFill>
                <a:latin typeface="+mn-ea"/>
              </a:rPr>
              <a:t>原图像：</a:t>
            </a:r>
            <a:endParaRPr lang="en-US" altLang="zh-CN" sz="1600" dirty="0">
              <a:solidFill>
                <a:srgbClr val="464646"/>
              </a:solidFill>
              <a:latin typeface="+mn-ea"/>
            </a:endParaRPr>
          </a:p>
          <a:p>
            <a:r>
              <a:rPr lang="zh-CN" altLang="en-US" sz="1600" dirty="0">
                <a:solidFill>
                  <a:srgbClr val="464646"/>
                </a:solidFill>
                <a:latin typeface="+mn-ea"/>
              </a:rPr>
              <a:t>检测结果（红框）</a:t>
            </a:r>
            <a:r>
              <a:rPr lang="en-US" altLang="zh-CN" sz="1600" dirty="0">
                <a:solidFill>
                  <a:srgbClr val="464646"/>
                </a:solidFill>
                <a:latin typeface="+mn-ea"/>
              </a:rPr>
              <a:t>=6</a:t>
            </a:r>
            <a:r>
              <a:rPr lang="zh-CN" altLang="en-US" sz="1600" dirty="0">
                <a:solidFill>
                  <a:srgbClr val="464646"/>
                </a:solidFill>
                <a:latin typeface="+mn-ea"/>
              </a:rPr>
              <a:t>个</a:t>
            </a:r>
            <a:endParaRPr lang="en-US" altLang="zh-CN" sz="1600" dirty="0">
              <a:solidFill>
                <a:srgbClr val="464646"/>
              </a:solidFill>
              <a:latin typeface="+mn-ea"/>
            </a:endParaRPr>
          </a:p>
          <a:p>
            <a:r>
              <a:rPr lang="zh-CN" altLang="en-US" sz="1600" dirty="0">
                <a:solidFill>
                  <a:srgbClr val="464646"/>
                </a:solidFill>
                <a:latin typeface="+mn-ea"/>
              </a:rPr>
              <a:t>真实标注（绿框）</a:t>
            </a:r>
            <a:r>
              <a:rPr lang="en-US" altLang="zh-CN" sz="1600" dirty="0">
                <a:solidFill>
                  <a:srgbClr val="464646"/>
                </a:solidFill>
                <a:latin typeface="+mn-ea"/>
              </a:rPr>
              <a:t>=5</a:t>
            </a:r>
            <a:r>
              <a:rPr lang="zh-CN" altLang="en-US" sz="1600" dirty="0">
                <a:solidFill>
                  <a:srgbClr val="464646"/>
                </a:solidFill>
                <a:latin typeface="+mn-ea"/>
              </a:rPr>
              <a:t>个</a:t>
            </a:r>
            <a:endParaRPr lang="en-US" altLang="zh-CN" sz="1600" dirty="0">
              <a:solidFill>
                <a:srgbClr val="464646"/>
              </a:solidFill>
              <a:latin typeface="+mn-ea"/>
            </a:endParaRPr>
          </a:p>
          <a:p>
            <a:r>
              <a:rPr lang="zh-CN" altLang="en-US" sz="1600" dirty="0">
                <a:solidFill>
                  <a:srgbClr val="464646"/>
                </a:solidFill>
                <a:latin typeface="+mn-ea"/>
              </a:rPr>
              <a:t>真正例</a:t>
            </a:r>
            <a:r>
              <a:rPr lang="en-US" altLang="zh-CN" sz="1600" dirty="0">
                <a:solidFill>
                  <a:srgbClr val="464646"/>
                </a:solidFill>
                <a:latin typeface="+mn-ea"/>
              </a:rPr>
              <a:t>=4</a:t>
            </a:r>
            <a:r>
              <a:rPr lang="zh-CN" altLang="en-US" sz="1600" dirty="0">
                <a:solidFill>
                  <a:srgbClr val="464646"/>
                </a:solidFill>
                <a:latin typeface="+mn-ea"/>
              </a:rPr>
              <a:t>个</a:t>
            </a:r>
            <a:endParaRPr lang="en-US" altLang="zh-CN" sz="1600" dirty="0">
              <a:solidFill>
                <a:srgbClr val="464646"/>
              </a:solidFill>
              <a:latin typeface="+mn-ea"/>
            </a:endParaRPr>
          </a:p>
          <a:p>
            <a:r>
              <a:rPr lang="zh-CN" altLang="en-US" sz="1600" dirty="0">
                <a:solidFill>
                  <a:srgbClr val="464646"/>
                </a:solidFill>
                <a:latin typeface="+mn-ea"/>
              </a:rPr>
              <a:t>被召回的真实标注</a:t>
            </a:r>
            <a:r>
              <a:rPr lang="en-US" altLang="zh-CN" sz="1600" dirty="0">
                <a:solidFill>
                  <a:srgbClr val="464646"/>
                </a:solidFill>
                <a:latin typeface="+mn-ea"/>
              </a:rPr>
              <a:t>=4</a:t>
            </a:r>
            <a:r>
              <a:rPr lang="zh-CN" altLang="en-US" sz="1600" dirty="0">
                <a:solidFill>
                  <a:srgbClr val="464646"/>
                </a:solidFill>
                <a:latin typeface="+mn-ea"/>
              </a:rPr>
              <a:t>个</a:t>
            </a:r>
            <a:endParaRPr lang="en-US" altLang="zh-CN" sz="1600" dirty="0">
              <a:solidFill>
                <a:srgbClr val="464646"/>
              </a:solidFill>
              <a:latin typeface="+mn-ea"/>
            </a:endParaRPr>
          </a:p>
          <a:p>
            <a:r>
              <a:rPr lang="zh-CN" altLang="en-US" sz="1600" dirty="0">
                <a:solidFill>
                  <a:srgbClr val="464646"/>
                </a:solidFill>
                <a:latin typeface="+mn-ea"/>
              </a:rPr>
              <a:t>虚检</a:t>
            </a:r>
            <a:r>
              <a:rPr lang="en-US" altLang="zh-CN" sz="1600" dirty="0">
                <a:solidFill>
                  <a:srgbClr val="464646"/>
                </a:solidFill>
                <a:latin typeface="+mn-ea"/>
              </a:rPr>
              <a:t>=2</a:t>
            </a:r>
            <a:r>
              <a:rPr lang="zh-CN" altLang="en-US" sz="1600" dirty="0">
                <a:solidFill>
                  <a:srgbClr val="464646"/>
                </a:solidFill>
                <a:latin typeface="+mn-ea"/>
              </a:rPr>
              <a:t>个</a:t>
            </a:r>
            <a:endParaRPr lang="en-US" altLang="zh-CN" sz="1600" dirty="0">
              <a:solidFill>
                <a:srgbClr val="464646"/>
              </a:solidFill>
              <a:latin typeface="+mn-ea"/>
            </a:endParaRPr>
          </a:p>
          <a:p>
            <a:r>
              <a:rPr lang="zh-CN" altLang="en-US" sz="1600" dirty="0">
                <a:solidFill>
                  <a:srgbClr val="464646"/>
                </a:solidFill>
                <a:latin typeface="+mn-ea"/>
              </a:rPr>
              <a:t>漏检</a:t>
            </a:r>
            <a:r>
              <a:rPr lang="en-US" altLang="zh-CN" sz="1600" dirty="0">
                <a:solidFill>
                  <a:srgbClr val="464646"/>
                </a:solidFill>
                <a:latin typeface="+mn-ea"/>
              </a:rPr>
              <a:t>=1</a:t>
            </a:r>
            <a:r>
              <a:rPr lang="zh-CN" altLang="en-US" sz="1600" dirty="0">
                <a:solidFill>
                  <a:srgbClr val="464646"/>
                </a:solidFill>
                <a:latin typeface="+mn-ea"/>
              </a:rPr>
              <a:t>个</a:t>
            </a:r>
            <a:endParaRPr lang="en-US" altLang="zh-CN" sz="1600" dirty="0">
              <a:solidFill>
                <a:srgbClr val="464646"/>
              </a:solidFill>
              <a:latin typeface="+mn-ea"/>
            </a:endParaRPr>
          </a:p>
          <a:p>
            <a:endParaRPr lang="en-US" altLang="zh-CN" sz="1600" dirty="0">
              <a:solidFill>
                <a:srgbClr val="464646"/>
              </a:solidFill>
              <a:latin typeface="+mn-ea"/>
            </a:endParaRPr>
          </a:p>
          <a:p>
            <a:endParaRPr lang="en-US" altLang="zh-CN" sz="1600" dirty="0">
              <a:solidFill>
                <a:srgbClr val="464646"/>
              </a:solidFill>
              <a:latin typeface="+mn-ea"/>
            </a:endParaRPr>
          </a:p>
          <a:p>
            <a:endParaRPr lang="en-US" altLang="zh-CN" sz="1600" dirty="0">
              <a:solidFill>
                <a:srgbClr val="464646"/>
              </a:solidFill>
              <a:latin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4DF553A-E61A-446C-8386-959ECB3CC1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9349" y="4245968"/>
            <a:ext cx="947262" cy="28031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BDE8569-8424-4133-9B01-F55EEC9877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9828" y="3461703"/>
            <a:ext cx="1896212" cy="112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7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cs typeface="Times New Roman" panose="02020603050405020304" pitchFamily="18" charset="0"/>
              </a:rPr>
              <a:t>作业</a:t>
            </a:r>
            <a:r>
              <a:rPr lang="en-US" altLang="zh-CN" sz="3200" b="1" dirty="0">
                <a:latin typeface="+mn-ea"/>
                <a:cs typeface="Times New Roman" panose="02020603050405020304" pitchFamily="18" charset="0"/>
              </a:rPr>
              <a:t>2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画出召回率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精度曲线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A7A0B2-2D29-4006-8E74-76C3815D6AEF}"/>
              </a:ext>
            </a:extLst>
          </p:cNvPr>
          <p:cNvSpPr txBox="1"/>
          <p:nvPr/>
        </p:nvSpPr>
        <p:spPr>
          <a:xfrm>
            <a:off x="4624173" y="1569821"/>
            <a:ext cx="3451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>
              <a:solidFill>
                <a:srgbClr val="464646"/>
              </a:solidFill>
              <a:latin typeface="+mn-ea"/>
            </a:endParaRPr>
          </a:p>
          <a:p>
            <a:endParaRPr lang="en-US" altLang="zh-CN" sz="1600" dirty="0">
              <a:solidFill>
                <a:srgbClr val="464646"/>
              </a:solidFill>
              <a:latin typeface="+mn-ea"/>
            </a:endParaRPr>
          </a:p>
          <a:p>
            <a:endParaRPr lang="en-US" altLang="zh-CN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48E106-8409-4921-9036-DC17B41D033A}"/>
              </a:ext>
            </a:extLst>
          </p:cNvPr>
          <p:cNvSpPr txBox="1"/>
          <p:nvPr/>
        </p:nvSpPr>
        <p:spPr>
          <a:xfrm>
            <a:off x="394295" y="1486047"/>
            <a:ext cx="8459755" cy="973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1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为了画出召回率</a:t>
            </a:r>
            <a:r>
              <a:rPr lang="en-US" altLang="zh-CN" sz="1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精度曲线，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zh-CN" altLang="en-US" sz="1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检测结果概率值由小到大排序，卡不同的检测结果概率值作为阈值分别为</a:t>
            </a:r>
            <a:r>
              <a:rPr lang="en-US" altLang="zh-CN" sz="1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&gt;0.85;&gt;0.87;0.90;&gt;0.91</a:t>
            </a:r>
          </a:p>
          <a:p>
            <a:pPr>
              <a:lnSpc>
                <a:spcPct val="125000"/>
              </a:lnSpc>
              <a:buClr>
                <a:srgbClr val="6F1B1B"/>
              </a:buClr>
            </a:pPr>
            <a:endParaRPr lang="en-US" altLang="zh-CN" sz="16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35CB18-68AD-4CC9-B9B8-4F1F19E10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157" y="2106172"/>
            <a:ext cx="1737511" cy="14022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F18D64E-25CC-4CB6-82FA-CB07D3C8A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4210" y="3566946"/>
            <a:ext cx="1699407" cy="140982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3FB44AA-0B89-4723-8E75-94A067A5DC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1575" y="2144508"/>
            <a:ext cx="1798476" cy="139458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FBC0A88-C514-45BC-8652-BDE5DFED20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9289" y="3574567"/>
            <a:ext cx="1836579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30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cs typeface="Times New Roman" panose="02020603050405020304" pitchFamily="18" charset="0"/>
              </a:rPr>
              <a:t>作业</a:t>
            </a:r>
            <a:r>
              <a:rPr lang="en-US" altLang="zh-CN" sz="3200" b="1" dirty="0">
                <a:latin typeface="+mn-ea"/>
                <a:cs typeface="Times New Roman" panose="02020603050405020304" pitchFamily="18" charset="0"/>
              </a:rPr>
              <a:t>2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画出召回率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精度曲线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A7A0B2-2D29-4006-8E74-76C3815D6AEF}"/>
              </a:ext>
            </a:extLst>
          </p:cNvPr>
          <p:cNvSpPr txBox="1"/>
          <p:nvPr/>
        </p:nvSpPr>
        <p:spPr>
          <a:xfrm>
            <a:off x="4624173" y="1569821"/>
            <a:ext cx="3451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>
              <a:solidFill>
                <a:srgbClr val="464646"/>
              </a:solidFill>
              <a:latin typeface="+mn-ea"/>
            </a:endParaRPr>
          </a:p>
          <a:p>
            <a:endParaRPr lang="en-US" altLang="zh-CN" sz="1600" dirty="0">
              <a:solidFill>
                <a:srgbClr val="464646"/>
              </a:solidFill>
              <a:latin typeface="+mn-ea"/>
            </a:endParaRPr>
          </a:p>
          <a:p>
            <a:endParaRPr lang="en-US" altLang="zh-CN" sz="1600" dirty="0">
              <a:solidFill>
                <a:srgbClr val="464646"/>
              </a:solidFill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FB8EF5-DAD0-4184-8877-F7175CE7AAB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60" y="1569821"/>
            <a:ext cx="3772535" cy="3440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3266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31490" y="2038350"/>
            <a:ext cx="332232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感谢各位聆听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08325" y="2615565"/>
            <a:ext cx="34518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464646"/>
                </a:solidFill>
                <a:latin typeface="Arial" panose="020B0604020202020204" pitchFamily="34" charset="0"/>
              </a:rPr>
              <a:t>Thanks for Listening</a:t>
            </a:r>
          </a:p>
        </p:txBody>
      </p:sp>
      <p:sp>
        <p:nvSpPr>
          <p:cNvPr id="10" name="文本框 9"/>
          <p:cNvSpPr txBox="1"/>
          <p:nvPr/>
        </p:nvSpPr>
        <p:spPr>
          <a:xfrm rot="840000">
            <a:off x="5659826" y="2054226"/>
            <a:ext cx="1895475" cy="139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05BAC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</a:p>
        </p:txBody>
      </p:sp>
      <p:pic>
        <p:nvPicPr>
          <p:cNvPr id="12" name="图片 11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cs typeface="Times New Roman" panose="02020603050405020304" pitchFamily="18" charset="0"/>
              </a:rPr>
              <a:t>作业</a:t>
            </a:r>
            <a:r>
              <a:rPr lang="en-US" altLang="zh-CN" sz="3200" b="1" dirty="0"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对下面的物体检测算法进行归纳，填入图中绿色框里</a:t>
            </a:r>
            <a:endParaRPr lang="en-US" altLang="zh-CN" sz="18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51FF6B-C00D-49DF-8053-8F7C76E12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59" y="1537099"/>
            <a:ext cx="7244567" cy="350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cs typeface="Times New Roman" panose="02020603050405020304" pitchFamily="18" charset="0"/>
              </a:rPr>
              <a:t>作业</a:t>
            </a:r>
            <a:r>
              <a:rPr lang="en-US" altLang="zh-CN" sz="3200" b="1" dirty="0"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物体检测的派系</a:t>
            </a:r>
            <a:endParaRPr lang="en-US" altLang="zh-CN" sz="18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82A2FB-E78B-4D15-B3C8-162ED0962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84" y="1529493"/>
            <a:ext cx="7011875" cy="361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8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cs typeface="Times New Roman" panose="02020603050405020304" pitchFamily="18" charset="0"/>
              </a:rPr>
              <a:t>作业</a:t>
            </a:r>
            <a:r>
              <a:rPr lang="en-US" altLang="zh-CN" sz="3200" b="1" dirty="0"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AB5B28-4807-4995-A341-4E902F0E8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863" y="1098022"/>
            <a:ext cx="7428273" cy="14737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CE1A85F-6DDE-4443-A077-45F480553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97" y="2586591"/>
            <a:ext cx="8373980" cy="243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6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cs typeface="Times New Roman" panose="02020603050405020304" pitchFamily="18" charset="0"/>
              </a:rPr>
              <a:t>作业</a:t>
            </a:r>
            <a:r>
              <a:rPr lang="en-US" altLang="zh-CN" sz="3200" b="1" dirty="0"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AF6610-359D-4F39-AE10-7AA22023FD77}"/>
              </a:ext>
            </a:extLst>
          </p:cNvPr>
          <p:cNvSpPr txBox="1"/>
          <p:nvPr/>
        </p:nvSpPr>
        <p:spPr>
          <a:xfrm>
            <a:off x="342122" y="1203102"/>
            <a:ext cx="8229600" cy="3784369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Overfeat</a:t>
            </a:r>
            <a:r>
              <a:rPr lang="zh-CN" altLang="en-US" dirty="0"/>
              <a:t>：早期经典的 </a:t>
            </a:r>
            <a:r>
              <a:rPr lang="en-US" altLang="zh-CN" dirty="0"/>
              <a:t>One-Stage </a:t>
            </a:r>
            <a:r>
              <a:rPr lang="zh-CN" altLang="en-US" dirty="0"/>
              <a:t>目标检测算法（</a:t>
            </a:r>
            <a:r>
              <a:rPr lang="zh-CN" altLang="en-US" b="1" dirty="0">
                <a:solidFill>
                  <a:srgbClr val="FF0000"/>
                </a:solidFill>
              </a:rPr>
              <a:t>基于锚框的单阶段法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R-CNN</a:t>
            </a:r>
            <a:r>
              <a:rPr lang="zh-CN" altLang="en-US" dirty="0"/>
              <a:t>：基于</a:t>
            </a:r>
            <a:r>
              <a:rPr lang="en-US" altLang="zh-CN" dirty="0"/>
              <a:t>R-CNN</a:t>
            </a:r>
            <a:r>
              <a:rPr lang="zh-CN" altLang="en-US" dirty="0"/>
              <a:t>系列（</a:t>
            </a:r>
            <a:r>
              <a:rPr lang="zh-CN" altLang="en-US" b="1" dirty="0">
                <a:solidFill>
                  <a:srgbClr val="FF0000"/>
                </a:solidFill>
              </a:rPr>
              <a:t>基于锚框的多阶段法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YOLO</a:t>
            </a:r>
            <a:r>
              <a:rPr lang="zh-CN" altLang="en-US" dirty="0"/>
              <a:t>：端到端的目标检测，采用卷积网络来提取特征，然后使用全连接层来得到预测值（</a:t>
            </a:r>
            <a:r>
              <a:rPr lang="zh-CN" altLang="en-US" b="1" dirty="0">
                <a:solidFill>
                  <a:srgbClr val="FF0000"/>
                </a:solidFill>
              </a:rPr>
              <a:t>无需锚框的中心域法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YOLO9000</a:t>
            </a:r>
            <a:r>
              <a:rPr lang="zh-CN" altLang="en-US" dirty="0"/>
              <a:t>：从</a:t>
            </a:r>
            <a:r>
              <a:rPr lang="en-US" altLang="zh-CN" dirty="0"/>
              <a:t>YOLO</a:t>
            </a:r>
            <a:r>
              <a:rPr lang="zh-CN" altLang="en-US" dirty="0"/>
              <a:t>模型中移除全连接层，使用</a:t>
            </a:r>
            <a:r>
              <a:rPr lang="en-US" altLang="zh-CN" dirty="0"/>
              <a:t>Anchor boxes</a:t>
            </a:r>
            <a:r>
              <a:rPr lang="zh-CN" altLang="en-US" dirty="0"/>
              <a:t>来预测边界框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基于锚框的单阶段法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DCN</a:t>
            </a:r>
            <a:r>
              <a:rPr lang="zh-CN" altLang="en-US" dirty="0"/>
              <a:t>：可变形卷积网络，在卷积神经网络中引入了学习空间几何形变的能力，得到可变形卷积网络，从而更好地解决了具有空间形变的图像识别任务（</a:t>
            </a:r>
            <a:r>
              <a:rPr lang="zh-CN" altLang="en-US" b="1" dirty="0">
                <a:solidFill>
                  <a:srgbClr val="FF0000"/>
                </a:solidFill>
              </a:rPr>
              <a:t>基于锚框的多阶段法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其他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086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cs typeface="Times New Roman" panose="02020603050405020304" pitchFamily="18" charset="0"/>
              </a:rPr>
              <a:t>作业</a:t>
            </a:r>
            <a:r>
              <a:rPr lang="en-US" altLang="zh-CN" sz="3200" b="1" dirty="0"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AF6610-359D-4F39-AE10-7AA22023FD77}"/>
              </a:ext>
            </a:extLst>
          </p:cNvPr>
          <p:cNvSpPr txBox="1"/>
          <p:nvPr/>
        </p:nvSpPr>
        <p:spPr>
          <a:xfrm>
            <a:off x="342122" y="1283115"/>
            <a:ext cx="8229600" cy="2537874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Mask R-CNN</a:t>
            </a:r>
            <a:r>
              <a:rPr lang="zh-CN" altLang="en-US" dirty="0"/>
              <a:t>：基于</a:t>
            </a:r>
            <a:r>
              <a:rPr lang="en-US" altLang="zh-CN" dirty="0"/>
              <a:t>R-CNN</a:t>
            </a:r>
            <a:r>
              <a:rPr lang="zh-CN" altLang="en-US" dirty="0"/>
              <a:t>系列（</a:t>
            </a:r>
            <a:r>
              <a:rPr lang="zh-CN" altLang="en-US" b="1" dirty="0">
                <a:solidFill>
                  <a:srgbClr val="FF0000"/>
                </a:solidFill>
              </a:rPr>
              <a:t>基于锚框的多阶段法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Cascade R-CNN</a:t>
            </a:r>
            <a:r>
              <a:rPr lang="zh-CN" altLang="en-US" dirty="0"/>
              <a:t>：基于</a:t>
            </a:r>
            <a:r>
              <a:rPr lang="en-US" altLang="zh-CN" dirty="0"/>
              <a:t>R-CNN</a:t>
            </a:r>
            <a:r>
              <a:rPr lang="zh-CN" altLang="en-US" dirty="0"/>
              <a:t>系列（</a:t>
            </a:r>
            <a:r>
              <a:rPr lang="zh-CN" altLang="en-US" b="1" dirty="0">
                <a:solidFill>
                  <a:srgbClr val="FF0000"/>
                </a:solidFill>
              </a:rPr>
              <a:t>基于锚框的多阶段法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NAS-FPN</a:t>
            </a:r>
            <a:r>
              <a:rPr lang="zh-CN" altLang="en-US" dirty="0"/>
              <a:t>：利用神经架构搜索进一步优化用于目标检测的</a:t>
            </a:r>
            <a:r>
              <a:rPr lang="en-US" altLang="zh-CN" dirty="0"/>
              <a:t>FPN</a:t>
            </a:r>
            <a:r>
              <a:rPr lang="zh-CN" altLang="en-US" dirty="0"/>
              <a:t>（</a:t>
            </a:r>
            <a:r>
              <a:rPr lang="zh-CN" altLang="en-US" b="1" dirty="0">
                <a:solidFill>
                  <a:srgbClr val="FF0000"/>
                </a:solidFill>
              </a:rPr>
              <a:t>基于锚框的多阶段法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其他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Detnas</a:t>
            </a:r>
            <a:r>
              <a:rPr lang="zh-CN" altLang="en-US" dirty="0"/>
              <a:t>：基于</a:t>
            </a:r>
            <a:r>
              <a:rPr lang="en-US" altLang="zh-CN" dirty="0"/>
              <a:t>one-shot </a:t>
            </a:r>
            <a:r>
              <a:rPr lang="en-US" altLang="zh-CN" dirty="0" err="1"/>
              <a:t>supernet</a:t>
            </a:r>
            <a:r>
              <a:rPr lang="zh-CN" altLang="en-US" dirty="0"/>
              <a:t>技术，通过将权重训练和结构搜索解耦来进行检测器</a:t>
            </a:r>
            <a:r>
              <a:rPr lang="en-US" altLang="zh-CN" dirty="0"/>
              <a:t>Backbone</a:t>
            </a:r>
            <a:r>
              <a:rPr lang="zh-CN" altLang="en-US" dirty="0"/>
              <a:t>的搜索（</a:t>
            </a:r>
            <a:r>
              <a:rPr lang="zh-CN" altLang="en-US" b="1" dirty="0">
                <a:solidFill>
                  <a:srgbClr val="FF0000"/>
                </a:solidFill>
              </a:rPr>
              <a:t>基于锚框的多阶段法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其他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8427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CB9E529-E0B8-4A0F-A019-A524EB289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9361"/>
            <a:ext cx="9144000" cy="370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7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cs typeface="Times New Roman" panose="02020603050405020304" pitchFamily="18" charset="0"/>
              </a:rPr>
              <a:t>作业</a:t>
            </a:r>
            <a:r>
              <a:rPr lang="en-US" altLang="zh-CN" sz="3200" b="1" dirty="0">
                <a:latin typeface="+mn-ea"/>
                <a:cs typeface="Times New Roman" panose="02020603050405020304" pitchFamily="18" charset="0"/>
              </a:rPr>
              <a:t>2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手动计算下图的召回率、精度、漏检率，并画出召回率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精度曲线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FB7ACA-04B5-4889-B91D-BD5E195AC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438" y="1493376"/>
            <a:ext cx="4993123" cy="33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6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cs typeface="Times New Roman" panose="02020603050405020304" pitchFamily="18" charset="0"/>
              </a:rPr>
              <a:t>作业</a:t>
            </a:r>
            <a:r>
              <a:rPr lang="en-US" altLang="zh-CN" sz="3200" b="1" dirty="0">
                <a:latin typeface="+mn-ea"/>
                <a:cs typeface="Times New Roman" panose="02020603050405020304" pitchFamily="18" charset="0"/>
              </a:rPr>
              <a:t>2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知识回顾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DF9A6E-7711-4DDB-8711-DDBCE5B5D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693" y="1621860"/>
            <a:ext cx="2819539" cy="33297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0E6739-0F12-4A89-BF1F-86B4660B9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769" y="1675635"/>
            <a:ext cx="3101491" cy="285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1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403</Words>
  <Application>Microsoft Office PowerPoint</Application>
  <PresentationFormat>全屏显示(16:9)</PresentationFormat>
  <Paragraphs>49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黑体</vt:lpstr>
      <vt:lpstr>隶书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作业1</vt:lpstr>
      <vt:lpstr>作业1</vt:lpstr>
      <vt:lpstr>作业1</vt:lpstr>
      <vt:lpstr>作业1</vt:lpstr>
      <vt:lpstr>作业1</vt:lpstr>
      <vt:lpstr>PowerPoint 演示文稿</vt:lpstr>
      <vt:lpstr>作业2</vt:lpstr>
      <vt:lpstr>作业2</vt:lpstr>
      <vt:lpstr>作业2</vt:lpstr>
      <vt:lpstr>作业2</vt:lpstr>
      <vt:lpstr>作业2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孙 一平</cp:lastModifiedBy>
  <cp:revision>957</cp:revision>
  <dcterms:created xsi:type="dcterms:W3CDTF">2017-03-07T07:29:00Z</dcterms:created>
  <dcterms:modified xsi:type="dcterms:W3CDTF">2020-08-07T07:29:24Z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