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7" r:id="rId3"/>
    <p:sldId id="258" r:id="rId4"/>
    <p:sldId id="260" r:id="rId5"/>
    <p:sldId id="261" r:id="rId6"/>
    <p:sldId id="262" r:id="rId7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74" r:id="rId17"/>
    <p:sldId id="26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现代</a:t>
            </a:r>
            <a:r>
              <a:rPr lang="en-US" altLang="zh-CN"/>
              <a:t>C++</a:t>
            </a:r>
            <a:r>
              <a:rPr lang="zh-CN" altLang="en-US"/>
              <a:t>进阶：</a:t>
            </a:r>
            <a:r>
              <a:rPr lang="zh-CN"/>
              <a:t>模板元编程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自动类型推导：定义常引用（</a:t>
            </a:r>
            <a:r>
              <a:rPr lang="en-US" altLang="zh-CN"/>
              <a:t>auto const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同理，</a:t>
            </a:r>
            <a:r>
              <a:rPr lang="en-US" altLang="zh-CN"/>
              <a:t>auto const &amp; </a:t>
            </a:r>
            <a:r>
              <a:rPr lang="zh-CN" altLang="en-US"/>
              <a:t>可以定义常引用：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755" y="2374265"/>
            <a:ext cx="417449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0" y="6272530"/>
            <a:ext cx="647700" cy="5854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914900" y="3924300"/>
            <a:ext cx="1308100" cy="9525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自动类型推导：函数返回引用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当然，函数的返回类型也可以是</a:t>
            </a:r>
            <a:r>
              <a:rPr lang="en-US" altLang="zh-CN">
                <a:sym typeface="+mn-ea"/>
              </a:rPr>
              <a:t> auto &amp;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auto const &amp;</a:t>
            </a:r>
            <a:r>
              <a:rPr lang="zh-CN" altLang="en-US">
                <a:sym typeface="+mn-ea"/>
              </a:rPr>
              <a:t>。比如“懒汉单例模式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25" y="2624455"/>
            <a:ext cx="5238750" cy="3305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864610" y="4036695"/>
            <a:ext cx="569595" cy="508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恭喜！你已经基本学废了自动类型推导！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怎么样，是不是非常方便呢？</a:t>
            </a:r>
            <a:endParaRPr lang="zh-CN" altLang="en-US">
              <a:sym typeface="+mn-ea"/>
            </a:endParaRPr>
          </a:p>
          <a:p>
            <a:r>
              <a:rPr lang="zh-CN" altLang="en-US"/>
              <a:t>接下来进入左值和右值的探讨。</a:t>
            </a:r>
            <a:endParaRPr lang="zh-CN" altLang="en-US"/>
          </a:p>
          <a:p>
            <a:r>
              <a:rPr lang="zh-CN" altLang="en-US">
                <a:sym typeface="+mn-ea"/>
              </a:rPr>
              <a:t>右值引用，</a:t>
            </a:r>
            <a:r>
              <a:rPr lang="zh-CN" altLang="en-US"/>
              <a:t>这是</a:t>
            </a:r>
            <a:r>
              <a:rPr lang="en-US" altLang="zh-CN"/>
              <a:t> C++11 </a:t>
            </a:r>
            <a:r>
              <a:rPr lang="zh-CN" altLang="en-US"/>
              <a:t>新增的概念。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理解右值：即将消失的，不长时间存在于内存中的值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引用</a:t>
            </a:r>
            <a:r>
              <a:rPr lang="zh-CN" altLang="en-US"/>
              <a:t>又称为</a:t>
            </a:r>
            <a:r>
              <a:rPr lang="zh-CN" altLang="en-US" b="1"/>
              <a:t>左值</a:t>
            </a:r>
            <a:r>
              <a:rPr lang="zh-CN" altLang="en-US"/>
              <a:t>（</a:t>
            </a:r>
            <a:r>
              <a:rPr lang="en-US" altLang="zh-CN"/>
              <a:t>l-value</a:t>
            </a:r>
            <a:r>
              <a:rPr lang="zh-CN" altLang="en-US"/>
              <a:t>）。</a:t>
            </a:r>
            <a:r>
              <a:rPr lang="zh-CN" altLang="en-US" b="1"/>
              <a:t>左值</a:t>
            </a:r>
            <a:r>
              <a:rPr lang="zh-CN" altLang="en-US"/>
              <a:t>通常对应着一个</a:t>
            </a:r>
            <a:r>
              <a:rPr lang="zh-CN" altLang="en-US" b="1"/>
              <a:t>长时间存在于内存中的变量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除了左值之外，还有</a:t>
            </a:r>
            <a:r>
              <a:rPr lang="zh-CN" altLang="en-US" b="1">
                <a:sym typeface="+mn-ea"/>
              </a:rPr>
              <a:t>右值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r-value</a:t>
            </a:r>
            <a:r>
              <a:rPr lang="zh-CN" altLang="en-US">
                <a:sym typeface="+mn-ea"/>
              </a:rPr>
              <a:t>）。</a:t>
            </a:r>
            <a:r>
              <a:rPr lang="zh-CN" altLang="en-US" b="1">
                <a:sym typeface="+mn-ea"/>
              </a:rPr>
              <a:t>右值</a:t>
            </a:r>
            <a:r>
              <a:rPr lang="zh-CN" altLang="en-US">
                <a:sym typeface="+mn-ea"/>
              </a:rPr>
              <a:t>通常是一个表达式，代表</a:t>
            </a:r>
            <a:r>
              <a:rPr lang="zh-CN" altLang="en-US" b="1">
                <a:sym typeface="+mn-ea"/>
              </a:rPr>
              <a:t>计算过程中临时生成的中间变量</a:t>
            </a:r>
            <a:r>
              <a:rPr lang="zh-CN" altLang="en-US">
                <a:sym typeface="+mn-ea"/>
              </a:rPr>
              <a:t>。因此有的教材又称之为消亡引用。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得名原因：左值常常位于等号的左边，而右值只能位于等号右边。比如：</a:t>
            </a:r>
            <a:r>
              <a:rPr lang="en-US" altLang="zh-CN">
                <a:sym typeface="+mn-ea"/>
              </a:rPr>
              <a:t>a = 1;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已知：</a:t>
            </a:r>
            <a:r>
              <a:rPr lang="en-US" altLang="zh-CN">
                <a:sym typeface="+mn-ea"/>
              </a:rPr>
              <a:t>int a; int *p;</a:t>
            </a:r>
            <a:endParaRPr lang="zh-CN" altLang="en-US"/>
          </a:p>
          <a:p>
            <a:r>
              <a:rPr lang="zh-CN" altLang="en-US">
                <a:sym typeface="+mn-ea"/>
              </a:rPr>
              <a:t>左值类型：</a:t>
            </a:r>
            <a:r>
              <a:rPr lang="en-US" altLang="zh-CN">
                <a:sym typeface="+mn-ea"/>
              </a:rPr>
              <a:t>int &amp;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左值</a:t>
            </a:r>
            <a:r>
              <a:rPr lang="zh-CN" altLang="en-US">
                <a:sym typeface="+mn-ea"/>
              </a:rPr>
              <a:t>例子：</a:t>
            </a:r>
            <a:r>
              <a:rPr lang="en-US" altLang="zh-CN">
                <a:sym typeface="+mn-ea"/>
              </a:rPr>
              <a:t>a, *p, p[a]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右值</a:t>
            </a:r>
            <a:r>
              <a:rPr lang="zh-CN" altLang="en-US">
                <a:sym typeface="+mn-ea"/>
              </a:rPr>
              <a:t>类型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 &amp;&amp;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右值</a:t>
            </a:r>
            <a:r>
              <a:rPr lang="zh-CN" altLang="en-US"/>
              <a:t>例子：</a:t>
            </a:r>
            <a:r>
              <a:rPr lang="en-US" altLang="zh-CN"/>
              <a:t>1, a + 1, *p + 1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</a:t>
            </a:r>
            <a:r>
              <a:rPr lang="en-US" altLang="zh-CN"/>
              <a:t> const</a:t>
            </a:r>
            <a:r>
              <a:rPr lang="zh-CN" altLang="en-US"/>
              <a:t>：常值修饰符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 &amp; </a:t>
            </a:r>
            <a:r>
              <a:rPr lang="zh-CN" altLang="en-US"/>
              <a:t>修饰符不同，</a:t>
            </a:r>
            <a:r>
              <a:rPr lang="en-US" altLang="zh-CN"/>
              <a:t>int const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可以看做两个不同的类型。不过</a:t>
            </a:r>
            <a:r>
              <a:rPr lang="en-US" altLang="zh-CN"/>
              <a:t> int const </a:t>
            </a:r>
            <a:r>
              <a:rPr lang="zh-CN" altLang="en-US"/>
              <a:t>是</a:t>
            </a:r>
            <a:r>
              <a:rPr lang="zh-CN" altLang="en-US" b="1"/>
              <a:t>不可写入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因此</a:t>
            </a:r>
            <a:r>
              <a:rPr lang="en-US" altLang="zh-CN"/>
              <a:t> int const &amp; </a:t>
            </a:r>
            <a:r>
              <a:rPr lang="zh-CN" altLang="en-US"/>
              <a:t>无非是另一个类型</a:t>
            </a:r>
            <a:r>
              <a:rPr lang="en-US" altLang="zh-CN"/>
              <a:t> int const </a:t>
            </a:r>
            <a:r>
              <a:rPr lang="zh-CN" altLang="en-US"/>
              <a:t>的引用罢了。这个引用不可写入。</a:t>
            </a:r>
            <a:endParaRPr lang="zh-CN" altLang="en-US"/>
          </a:p>
          <a:p>
            <a:r>
              <a:rPr lang="zh-CN" altLang="en-US"/>
              <a:t>唯一特殊之处，就在于</a:t>
            </a:r>
            <a:r>
              <a:rPr lang="en-US" altLang="zh-CN"/>
              <a:t> C++ </a:t>
            </a:r>
            <a:r>
              <a:rPr lang="zh-CN" altLang="en-US"/>
              <a:t>规定</a:t>
            </a:r>
            <a:r>
              <a:rPr lang="en-US" altLang="zh-CN"/>
              <a:t> </a:t>
            </a:r>
            <a:r>
              <a:rPr lang="en-US" altLang="zh-CN" b="1"/>
              <a:t>int &amp;&amp; </a:t>
            </a:r>
            <a:r>
              <a:rPr lang="zh-CN" altLang="en-US" b="1"/>
              <a:t>能</a:t>
            </a:r>
            <a:r>
              <a:rPr lang="zh-CN" altLang="en-US" b="1"/>
              <a:t>自动转换成</a:t>
            </a:r>
            <a:r>
              <a:rPr lang="en-US" altLang="zh-CN" b="1"/>
              <a:t> int const &amp;</a:t>
            </a:r>
            <a:r>
              <a:rPr lang="zh-CN" altLang="en-US"/>
              <a:t>，但不能转换成</a:t>
            </a:r>
            <a:r>
              <a:rPr lang="en-US" altLang="zh-CN"/>
              <a:t> int 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例如，尽管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是右值</a:t>
            </a:r>
            <a:r>
              <a:rPr lang="en-US" altLang="zh-CN">
                <a:sym typeface="+mn-ea"/>
              </a:rPr>
              <a:t> int &amp;&amp;</a:t>
            </a:r>
            <a:r>
              <a:rPr lang="zh-CN" altLang="en-US">
                <a:sym typeface="+mn-ea"/>
              </a:rPr>
              <a:t>，但却能传到类型为</a:t>
            </a:r>
            <a:r>
              <a:rPr lang="en-US" altLang="zh-CN">
                <a:sym typeface="+mn-ea"/>
              </a:rPr>
              <a:t> int const &amp; </a:t>
            </a:r>
            <a:r>
              <a:rPr lang="zh-CN" altLang="en-US">
                <a:sym typeface="+mn-ea"/>
              </a:rPr>
              <a:t>的参数上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 func(int const &amp;i);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func(3);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/>
              <a:t>而</a:t>
            </a:r>
            <a:r>
              <a:rPr lang="en-US" altLang="zh-CN"/>
              <a:t> int &amp; </a:t>
            </a:r>
            <a:r>
              <a:rPr lang="zh-CN" altLang="en-US"/>
              <a:t>的参数：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void func(int &amp;i);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func(3);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就会报错。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自动类型推导：万能</a:t>
            </a:r>
            <a:r>
              <a:rPr lang="zh-CN" altLang="en-US">
                <a:sym typeface="+mn-ea"/>
              </a:rPr>
              <a:t>推导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decltype(auto)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如果一个</a:t>
            </a:r>
            <a:r>
              <a:rPr lang="zh-CN" altLang="en-US" b="1"/>
              <a:t>表达式</a:t>
            </a:r>
            <a:r>
              <a:rPr lang="zh-CN" altLang="en-US"/>
              <a:t>，我不知道他是个</a:t>
            </a:r>
            <a:r>
              <a:rPr lang="zh-CN" altLang="en-US">
                <a:sym typeface="+mn-ea"/>
              </a:rPr>
              <a:t>可变</a:t>
            </a:r>
            <a:r>
              <a:rPr lang="zh-CN" altLang="en-US"/>
              <a:t>引用（</a:t>
            </a:r>
            <a:r>
              <a:rPr lang="en-US" altLang="zh-CN"/>
              <a:t>int &amp;</a:t>
            </a:r>
            <a:r>
              <a:rPr lang="zh-CN" altLang="en-US"/>
              <a:t>），常引用（</a:t>
            </a:r>
            <a:r>
              <a:rPr lang="en-US" altLang="zh-CN"/>
              <a:t>int const &amp;</a:t>
            </a:r>
            <a:r>
              <a:rPr lang="zh-CN" altLang="en-US"/>
              <a:t>），右值引用（</a:t>
            </a:r>
            <a:r>
              <a:rPr lang="en-US" altLang="zh-CN"/>
              <a:t>int &amp;&amp;</a:t>
            </a:r>
            <a:r>
              <a:rPr lang="zh-CN" altLang="en-US"/>
              <a:t>），还是一个普通的值（</a:t>
            </a:r>
            <a:r>
              <a:rPr lang="en-US" altLang="zh-CN"/>
              <a:t>int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但我就是想要定义一个和</a:t>
            </a:r>
            <a:r>
              <a:rPr lang="zh-CN" altLang="en-US" b="1"/>
              <a:t>表达式</a:t>
            </a:r>
            <a:r>
              <a:rPr lang="zh-CN" altLang="en-US"/>
              <a:t>返回类型一样的变量，这时候可以用：</a:t>
            </a:r>
            <a:endParaRPr lang="zh-CN" altLang="en-US"/>
          </a:p>
          <a:p>
            <a:r>
              <a:rPr lang="en-US" altLang="zh-CN"/>
              <a:t>decltype(auto) p = func();</a:t>
            </a:r>
            <a:endParaRPr lang="en-US" altLang="zh-CN"/>
          </a:p>
          <a:p>
            <a:r>
              <a:rPr lang="zh-CN" altLang="en-US"/>
              <a:t>会自动推导为</a:t>
            </a:r>
            <a:r>
              <a:rPr lang="en-US" altLang="zh-CN"/>
              <a:t> func() </a:t>
            </a:r>
            <a:r>
              <a:rPr lang="zh-CN" altLang="en-US"/>
              <a:t>的返回类型。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162108764756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高性能并行编程与优化</a:t>
            </a:r>
            <a:r>
              <a:rPr lang="en-US" altLang="zh-CN"/>
              <a:t> - </a:t>
            </a:r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分为前半</a:t>
            </a:r>
            <a:r>
              <a:rPr lang="zh-CN" altLang="en-US">
                <a:sym typeface="+mn-ea"/>
              </a:rPr>
              <a:t>段</a:t>
            </a:r>
            <a:r>
              <a:rPr lang="zh-CN" altLang="en-US">
                <a:sym typeface="+mn-ea"/>
              </a:rPr>
              <a:t>和后半段，</a:t>
            </a:r>
            <a:r>
              <a:rPr lang="zh-CN" altLang="en-US">
                <a:sym typeface="+mn-ea"/>
              </a:rPr>
              <a:t>前半段主要介绍现代</a:t>
            </a:r>
            <a:r>
              <a:rPr lang="en-US" altLang="zh-CN">
                <a:sym typeface="+mn-ea"/>
              </a:rPr>
              <a:t> C++</a:t>
            </a:r>
            <a:r>
              <a:rPr lang="zh-CN" altLang="en-US">
                <a:sym typeface="+mn-ea"/>
              </a:rPr>
              <a:t>，后半段主要介绍并行编程与优化。</a:t>
            </a:r>
            <a:endParaRPr lang="zh-CN" altLang="en-US">
              <a:sym typeface="+mn-ea"/>
            </a:endParaRPr>
          </a:p>
          <a:p>
            <a:pPr>
              <a:buAutoNum type="arabicPeriod"/>
            </a:pPr>
            <a:r>
              <a:rPr lang="zh-CN" altLang="en-US"/>
              <a:t>课程安排与开发环境搭建：cmake与git入门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现代C++入门：常用STL容器，RAII内存管理</a:t>
            </a:r>
            <a:endParaRPr lang="zh-CN" altLang="en-US"/>
          </a:p>
          <a:p>
            <a:pPr>
              <a:buAutoNum type="arabicPeriod"/>
            </a:pPr>
            <a:r>
              <a:rPr lang="zh-CN" altLang="en-US" b="1"/>
              <a:t>现代C++进阶：模板元编程与函数式编程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编译器如何自动优化：从汇编角度看C++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C++11起的多线程编程：从mutex到无锁并行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并行编程常用框架：OpenMP与Intel TBB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被忽视的访存优化：内存带宽与cpu缓存机制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GPU专题：wrap调度，共享内存，barrier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并行算法实战：reduce，scan，矩阵乘法等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存储大规模三维数据的关键：稀疏数据结构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物理仿真实战：邻居搜索表实现pbf流体求解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C++在ZENO中的工程实践：从primitive说起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结业典礼：总结所学知识与优秀作业点评</a:t>
            </a:r>
            <a:endParaRPr lang="zh-CN" altLang="en-US">
              <a:sym typeface="+mn-ea"/>
            </a:endParaRPr>
          </a:p>
        </p:txBody>
      </p:sp>
      <p:pic>
        <p:nvPicPr>
          <p:cNvPr id="5" name="Picture 4" descr="cppprogramR-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30" y="5050155"/>
            <a:ext cx="1149350" cy="1292860"/>
          </a:xfrm>
          <a:prstGeom prst="rect">
            <a:avLst/>
          </a:prstGeom>
        </p:spPr>
      </p:pic>
      <p:pic>
        <p:nvPicPr>
          <p:cNvPr id="4" name="Picture 3" descr="heartlogoR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45" y="5050155"/>
            <a:ext cx="1279525" cy="1292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29625" y="5020310"/>
            <a:ext cx="756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dobe Helvetica" charset="0"/>
                <a:cs typeface="Adobe Helvetica" charset="0"/>
              </a:rPr>
              <a:t>I</a:t>
            </a:r>
            <a:endParaRPr lang="en-US" sz="8000">
              <a:latin typeface="Adobe Helvetica" charset="0"/>
              <a:cs typeface="Adobe Helvetic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94550" y="1328420"/>
            <a:ext cx="4465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硬件要求：</a:t>
            </a:r>
            <a:endParaRPr lang="zh-CN" altLang="en-US"/>
          </a:p>
          <a:p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位时代过去了）</a:t>
            </a:r>
            <a:endParaRPr lang="zh-CN" altLang="en-US"/>
          </a:p>
          <a:p>
            <a:r>
              <a:rPr lang="zh-CN" altLang="en-US"/>
              <a:t>至少</a:t>
            </a:r>
            <a:r>
              <a:rPr lang="en-US" altLang="zh-CN"/>
              <a:t>2</a:t>
            </a:r>
            <a:r>
              <a:rPr lang="zh-CN" altLang="en-US"/>
              <a:t>核</a:t>
            </a:r>
            <a:r>
              <a:rPr lang="en-US" altLang="zh-CN"/>
              <a:t>4</a:t>
            </a:r>
            <a:r>
              <a:rPr lang="zh-CN" altLang="en-US"/>
              <a:t>线程（并行课</a:t>
            </a:r>
            <a:r>
              <a:rPr lang="en-US" altLang="zh-CN"/>
              <a:t>…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英伟达家显卡（</a:t>
            </a:r>
            <a:r>
              <a:rPr lang="en-US" altLang="zh-CN"/>
              <a:t>GPU </a:t>
            </a:r>
            <a:r>
              <a:rPr lang="zh-CN" altLang="en-US"/>
              <a:t>专题）</a:t>
            </a:r>
            <a:endParaRPr lang="zh-CN" altLang="en-US"/>
          </a:p>
          <a:p>
            <a:r>
              <a:rPr lang="zh-CN" altLang="en-US"/>
              <a:t>软件要求：</a:t>
            </a:r>
            <a:endParaRPr lang="zh-CN" altLang="en-US"/>
          </a:p>
          <a:p>
            <a:r>
              <a:rPr lang="en-US" altLang="zh-CN"/>
              <a:t>Visual Studio 2019</a:t>
            </a:r>
            <a:r>
              <a:rPr lang="zh-CN" altLang="en-US"/>
              <a:t>（</a:t>
            </a:r>
            <a:r>
              <a:rPr lang="en-US" altLang="zh-CN"/>
              <a:t>Windows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GCC 9 </a:t>
            </a:r>
            <a:r>
              <a:rPr lang="zh-CN" altLang="en-US"/>
              <a:t>及以上（</a:t>
            </a:r>
            <a:r>
              <a:rPr lang="en-US" altLang="zh-CN"/>
              <a:t>Linux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CMake 3.12 </a:t>
            </a:r>
            <a:r>
              <a:rPr lang="zh-CN" altLang="en-US">
                <a:sym typeface="+mn-ea"/>
              </a:rPr>
              <a:t>及</a:t>
            </a:r>
            <a:r>
              <a:rPr lang="zh-CN" altLang="en-US"/>
              <a:t>以上（跨平台作业）</a:t>
            </a:r>
            <a:endParaRPr lang="zh-CN" altLang="en-US"/>
          </a:p>
          <a:p>
            <a:r>
              <a:rPr lang="en-US" altLang="zh-CN"/>
              <a:t>Git 2.x</a:t>
            </a:r>
            <a:r>
              <a:rPr lang="zh-CN" altLang="en-US"/>
              <a:t>（作业上传到</a:t>
            </a:r>
            <a:r>
              <a:rPr lang="en-US" altLang="zh-CN"/>
              <a:t> GitHub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CUDA Toolkit 10.0 </a:t>
            </a:r>
            <a:r>
              <a:rPr lang="zh-CN" altLang="en-US"/>
              <a:t>以上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专题）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为什么需要自动类型推导（</a:t>
            </a:r>
            <a:r>
              <a:rPr lang="en-US" altLang="zh-CN"/>
              <a:t>auto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" y="2807335"/>
            <a:ext cx="11423650" cy="238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50135" y="1842135"/>
            <a:ext cx="765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 auto </a:t>
            </a:r>
            <a:r>
              <a:rPr lang="zh-CN" altLang="en-US"/>
              <a:t>的话，需要声明一个变量，必须重复一遍他的类型，非常麻烦：</a:t>
            </a:r>
            <a:endParaRPr lang="zh-CN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63955" y="4925695"/>
            <a:ext cx="4680585" cy="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自动类型推导：定义变量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418590" y="1842135"/>
            <a:ext cx="951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</a:t>
            </a:r>
            <a:r>
              <a:rPr lang="en-US" altLang="zh-CN"/>
              <a:t> C++11 </a:t>
            </a:r>
            <a:r>
              <a:rPr lang="zh-CN" altLang="en-US"/>
              <a:t>引入了</a:t>
            </a:r>
            <a:r>
              <a:rPr lang="en-US" altLang="zh-CN"/>
              <a:t> auto</a:t>
            </a:r>
            <a:r>
              <a:rPr lang="zh-CN" altLang="en-US"/>
              <a:t>，使用</a:t>
            </a:r>
            <a:r>
              <a:rPr lang="en-US" altLang="zh-CN"/>
              <a:t> auto </a:t>
            </a:r>
            <a:r>
              <a:rPr lang="zh-CN" altLang="en-US"/>
              <a:t>定义的变量，其类型会自动根据等号右边的值来确定：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680" y="2508250"/>
            <a:ext cx="7787640" cy="25806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23870" y="4782820"/>
            <a:ext cx="521335" cy="1016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自动类型推导：一些局限性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不过</a:t>
            </a:r>
            <a:r>
              <a:rPr lang="en-US" altLang="zh-CN"/>
              <a:t> auto </a:t>
            </a:r>
            <a:r>
              <a:rPr lang="zh-CN" altLang="en-US"/>
              <a:t>也并非万能，他也有很多限制。</a:t>
            </a:r>
            <a:endParaRPr lang="zh-CN" altLang="en-US"/>
          </a:p>
          <a:p>
            <a:r>
              <a:rPr lang="zh-CN">
                <a:sym typeface="+mn-ea"/>
              </a:rPr>
              <a:t>因为需要等号右边的类型信息，所以没有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单独声明一个</a:t>
            </a:r>
            <a:r>
              <a:rPr lang="en-US" altLang="zh-CN">
                <a:sym typeface="+mn-ea"/>
              </a:rPr>
              <a:t> auto </a:t>
            </a:r>
            <a:r>
              <a:rPr lang="zh-CN" altLang="en-US">
                <a:sym typeface="+mn-ea"/>
              </a:rPr>
              <a:t>变量是不行的：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而且，类成员也不可以定义为</a:t>
            </a:r>
            <a:r>
              <a:rPr lang="en-US" altLang="zh-CN"/>
              <a:t> auto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10" y="2943860"/>
            <a:ext cx="7180580" cy="84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40" y="4743450"/>
            <a:ext cx="5193030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自动类型推导：函数返回值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3230"/>
            <a:ext cx="10515600" cy="4668520"/>
          </a:xfrm>
        </p:spPr>
        <p:txBody>
          <a:bodyPr>
            <a:normAutofit lnSpcReduction="10000"/>
          </a:bodyPr>
          <a:p>
            <a:r>
              <a:rPr lang="zh-CN" altLang="en-US"/>
              <a:t>除了可以用于定义变量，还可以用作函数的返回类型：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 auto </a:t>
            </a:r>
            <a:r>
              <a:rPr lang="zh-CN" altLang="en-US"/>
              <a:t>以后，会自动被推导为</a:t>
            </a:r>
            <a:r>
              <a:rPr lang="en-US" altLang="zh-CN"/>
              <a:t> return </a:t>
            </a:r>
            <a:r>
              <a:rPr lang="zh-CN" altLang="en-US"/>
              <a:t>右边的类型。</a:t>
            </a:r>
            <a:endParaRPr lang="zh-CN" altLang="en-US"/>
          </a:p>
          <a:p>
            <a:r>
              <a:rPr lang="zh-CN" altLang="en-US"/>
              <a:t>不过也有三点注意事项：</a:t>
            </a:r>
            <a:endParaRPr lang="en-US"/>
          </a:p>
          <a:p>
            <a:pPr marL="457200" indent="-457200">
              <a:buAutoNum type="arabicPeriod"/>
            </a:pPr>
            <a:r>
              <a:rPr lang="zh-CN" altLang="en-US"/>
              <a:t>当函数有多条</a:t>
            </a:r>
            <a:r>
              <a:rPr lang="en-US" altLang="zh-CN"/>
              <a:t> return </a:t>
            </a:r>
            <a:r>
              <a:rPr lang="zh-CN" altLang="en-US"/>
              <a:t>语句时，所有语句的返回类型</a:t>
            </a:r>
            <a:r>
              <a:rPr lang="zh-CN" altLang="en-US" b="1"/>
              <a:t>必须一致</a:t>
            </a:r>
            <a:r>
              <a:rPr lang="zh-CN" altLang="en-US"/>
              <a:t>，否则</a:t>
            </a:r>
            <a:r>
              <a:rPr lang="en-US" altLang="zh-CN"/>
              <a:t> auto </a:t>
            </a:r>
            <a:r>
              <a:rPr lang="zh-CN" altLang="en-US"/>
              <a:t>会报错。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当函数没有</a:t>
            </a:r>
            <a:r>
              <a:rPr lang="en-US" altLang="zh-CN"/>
              <a:t> return </a:t>
            </a:r>
            <a:r>
              <a:rPr lang="zh-CN" altLang="en-US"/>
              <a:t>语句时，</a:t>
            </a:r>
            <a:r>
              <a:rPr lang="en-US" altLang="zh-CN"/>
              <a:t>auto </a:t>
            </a:r>
            <a:r>
              <a:rPr lang="zh-CN" altLang="en-US"/>
              <a:t>会被</a:t>
            </a:r>
            <a:r>
              <a:rPr lang="zh-CN" altLang="en-US" b="1"/>
              <a:t>推导为</a:t>
            </a:r>
            <a:r>
              <a:rPr lang="en-US" altLang="zh-CN" b="1"/>
              <a:t> void</a:t>
            </a:r>
            <a:r>
              <a:rPr lang="zh-CN" altLang="en-US"/>
              <a:t>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如果</a:t>
            </a:r>
            <a:r>
              <a:rPr lang="zh-CN" altLang="en-US" b="1"/>
              <a:t>声明和实现分离</a:t>
            </a:r>
            <a:r>
              <a:rPr lang="zh-CN" altLang="en-US"/>
              <a:t>了，则不能声明为</a:t>
            </a:r>
            <a:r>
              <a:rPr lang="en-US" altLang="zh-CN"/>
              <a:t> auto</a:t>
            </a:r>
            <a:r>
              <a:rPr lang="zh-CN" altLang="en-US"/>
              <a:t>。比如：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auto func();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错误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2120900"/>
            <a:ext cx="59721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特性：引用（</a:t>
            </a:r>
            <a:r>
              <a:rPr lang="en-US" altLang="zh-CN">
                <a:sym typeface="+mn-ea"/>
              </a:rPr>
              <a:t>int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众所周知，</a:t>
            </a:r>
            <a:r>
              <a:rPr lang="en-US" altLang="zh-CN"/>
              <a:t>C++ </a:t>
            </a:r>
            <a:r>
              <a:rPr lang="zh-CN" altLang="en-US"/>
              <a:t>中有一种特殊的类型，叫做</a:t>
            </a:r>
            <a:r>
              <a:rPr lang="zh-CN" altLang="en-US" b="1"/>
              <a:t>引用</a:t>
            </a:r>
            <a:r>
              <a:rPr lang="zh-CN" altLang="en-US"/>
              <a:t>。只需要在原类型后面加一个</a:t>
            </a:r>
            <a:r>
              <a:rPr lang="en-US" altLang="zh-CN"/>
              <a:t> &amp;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引用的本质无非是</a:t>
            </a:r>
            <a:r>
              <a:rPr lang="zh-CN" altLang="en-US" b="1"/>
              <a:t>指针</a:t>
            </a:r>
            <a:r>
              <a:rPr lang="zh-CN" altLang="en-US"/>
              <a:t>，当我们试图修改一个引用时，实际上是修改了原来的对象：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711450"/>
            <a:ext cx="4657725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711450"/>
            <a:ext cx="4742815" cy="3108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28945" y="405130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等价于：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35" y="6177280"/>
            <a:ext cx="710565" cy="6807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234555" y="5820410"/>
            <a:ext cx="3075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可见，和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语言的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int 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相比无非是减少了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的麻烦而已。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1655" y="5559425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5545" y="468503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03970" y="441960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45995" y="437896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34655" y="438912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特性：常引用（</a:t>
            </a:r>
            <a:r>
              <a:rPr lang="en-US" altLang="zh-CN">
                <a:sym typeface="+mn-ea"/>
              </a:rPr>
              <a:t>int const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如果说</a:t>
            </a:r>
            <a:r>
              <a:rPr lang="en-US" altLang="zh-CN"/>
              <a:t> int &amp; </a:t>
            </a:r>
            <a:r>
              <a:rPr lang="zh-CN" altLang="en-US"/>
              <a:t>相当于</a:t>
            </a:r>
            <a:r>
              <a:rPr lang="en-US" altLang="zh-CN"/>
              <a:t> int *</a:t>
            </a:r>
            <a:r>
              <a:rPr lang="zh-CN" altLang="en-US"/>
              <a:t>，那么</a:t>
            </a:r>
            <a:r>
              <a:rPr lang="en-US" altLang="zh-CN"/>
              <a:t> int const &amp; </a:t>
            </a:r>
            <a:r>
              <a:rPr lang="zh-CN" altLang="en-US"/>
              <a:t>就相当于</a:t>
            </a:r>
            <a:r>
              <a:rPr lang="en-US" altLang="zh-CN"/>
              <a:t> int const 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const </a:t>
            </a:r>
            <a:r>
              <a:rPr lang="zh-CN" altLang="en-US"/>
              <a:t>修饰符的存在，使得</a:t>
            </a:r>
            <a:r>
              <a:rPr lang="en-US" altLang="zh-CN"/>
              <a:t> ref </a:t>
            </a:r>
            <a:r>
              <a:rPr lang="zh-CN" altLang="en-US"/>
              <a:t>不能被写入（赋值）。</a:t>
            </a:r>
            <a:endParaRPr lang="zh-CN" altLang="en-US"/>
          </a:p>
          <a:p>
            <a:r>
              <a:rPr lang="zh-CN" altLang="en-US"/>
              <a:t>这样的好处是更加安全（编译器也能够放心大胆地做自动优化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820" y="3237865"/>
            <a:ext cx="4405630" cy="2998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610" y="6304915"/>
            <a:ext cx="707390" cy="55308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5316220" y="4843780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自动类型推导：定义引用（</a:t>
            </a:r>
            <a:r>
              <a:rPr lang="en-US" altLang="zh-CN"/>
              <a:t>auto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当然，</a:t>
            </a:r>
            <a:r>
              <a:rPr lang="en-US" altLang="zh-CN"/>
              <a:t>auto </a:t>
            </a:r>
            <a:r>
              <a:rPr lang="zh-CN" altLang="en-US"/>
              <a:t>也可以用来定义引用，只需要改成</a:t>
            </a:r>
            <a:r>
              <a:rPr lang="en-US" altLang="zh-CN"/>
              <a:t> auto &amp; </a:t>
            </a:r>
            <a:r>
              <a:rPr lang="zh-CN" altLang="en-US"/>
              <a:t>即可：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030" y="2528570"/>
            <a:ext cx="4775200" cy="331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80" y="6310630"/>
            <a:ext cx="617220" cy="5473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927600" y="4271645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Presentation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Liberation Sans</vt:lpstr>
      <vt:lpstr>Adobe Helvetica</vt:lpstr>
      <vt:lpstr>Cantarell</vt:lpstr>
      <vt:lpstr>SimSun</vt:lpstr>
      <vt:lpstr>文泉驿微米黑</vt:lpstr>
      <vt:lpstr>Arial Black</vt:lpstr>
      <vt:lpstr>Microsoft YaHei</vt:lpstr>
      <vt:lpstr>Arial Unicode MS</vt:lpstr>
      <vt:lpstr>SimSun</vt:lpstr>
      <vt:lpstr>Noto Looped Thai UI Black</vt:lpstr>
      <vt:lpstr>Office Theme</vt:lpstr>
      <vt:lpstr>现代C++进阶：模板元编程</vt:lpstr>
      <vt:lpstr>高性能并行编程与优化 - 课程大纲</vt:lpstr>
      <vt:lpstr>为什么需要自动类型推导（auto）</vt:lpstr>
      <vt:lpstr>自动类型推导：定义变量</vt:lpstr>
      <vt:lpstr>自动类型推导：一些局限性</vt:lpstr>
      <vt:lpstr>自动类型推导：函数返回值</vt:lpstr>
      <vt:lpstr>C++特性：引用（int &amp;）</vt:lpstr>
      <vt:lpstr>C++特性：常引用（int const &amp;）</vt:lpstr>
      <vt:lpstr>自动类型推导：定义引用（auto &amp;）</vt:lpstr>
      <vt:lpstr>自动类型推导：定义常引用（auto const &amp;）</vt:lpstr>
      <vt:lpstr>自动类型推导：函数返回引用</vt:lpstr>
      <vt:lpstr>恭喜！你已经基本学废了自动类型推导！</vt:lpstr>
      <vt:lpstr>理解右值：即将消失的，不长时间存在于内存中的值</vt:lpstr>
      <vt:lpstr>PowerPoint 演示文稿</vt:lpstr>
      <vt:lpstr>自动类型推导：万能类型（decltype(auto)）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132</cp:revision>
  <dcterms:created xsi:type="dcterms:W3CDTF">2021-12-18T23:56:16Z</dcterms:created>
  <dcterms:modified xsi:type="dcterms:W3CDTF">2021-12-18T23:56:16Z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