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2" r:id="rId4"/>
    <p:sldId id="284" r:id="rId5"/>
    <p:sldId id="285" r:id="rId6"/>
    <p:sldId id="287" r:id="rId7"/>
    <p:sldId id="288" r:id="rId8"/>
    <p:sldId id="289" r:id="rId9"/>
    <p:sldId id="290" r:id="rId10"/>
    <p:sldId id="291" r:id="rId11"/>
    <p:sldId id="303" r:id="rId12"/>
    <p:sldId id="294" r:id="rId13"/>
    <p:sldId id="295" r:id="rId14"/>
    <p:sldId id="297" r:id="rId15"/>
    <p:sldId id="298" r:id="rId16"/>
    <p:sldId id="299" r:id="rId17"/>
    <p:sldId id="302" r:id="rId18"/>
    <p:sldId id="304" r:id="rId19"/>
    <p:sldId id="305" r:id="rId20"/>
    <p:sldId id="27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4800600" cy="83820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开发简介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r>
              <a:rPr lang="zh-CN" altLang="zh-CN" smtClean="0"/>
              <a:t>的</a:t>
            </a:r>
            <a:r>
              <a:rPr lang="zh-CN" altLang="zh-CN"/>
              <a:t>安装和配置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Eclipse </a:t>
            </a:r>
            <a:r>
              <a:rPr lang="zh-CN" altLang="zh-CN"/>
              <a:t>是一个开放源代码的、基于</a:t>
            </a:r>
            <a:r>
              <a:rPr lang="en-US" altLang="zh-CN"/>
              <a:t> Java </a:t>
            </a:r>
            <a:r>
              <a:rPr lang="zh-CN" altLang="zh-CN"/>
              <a:t>的可扩展开发平台</a:t>
            </a:r>
            <a:r>
              <a:rPr lang="zh-CN" altLang="zh-CN" smtClean="0"/>
              <a:t>，由</a:t>
            </a:r>
            <a:r>
              <a:rPr lang="zh-CN" altLang="zh-CN"/>
              <a:t>非营利软件供应商联盟</a:t>
            </a:r>
            <a:r>
              <a:rPr lang="en-US" altLang="zh-CN"/>
              <a:t>Eclipse</a:t>
            </a:r>
            <a:r>
              <a:rPr lang="zh-CN" altLang="zh-CN"/>
              <a:t>基金会（</a:t>
            </a:r>
            <a:r>
              <a:rPr lang="en-US" altLang="zh-CN"/>
              <a:t>Eclipse Foundation</a:t>
            </a:r>
            <a:r>
              <a:rPr lang="zh-CN" altLang="zh-CN"/>
              <a:t>）</a:t>
            </a:r>
            <a:r>
              <a:rPr lang="zh-CN" altLang="zh-CN" smtClean="0"/>
              <a:t>管理</a:t>
            </a:r>
            <a:r>
              <a:rPr lang="zh-CN" altLang="en-US" smtClean="0"/>
              <a:t>维护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/>
              <a:t>就</a:t>
            </a:r>
            <a:r>
              <a:rPr lang="en-US" altLang="zh-CN"/>
              <a:t>Eclipse</a:t>
            </a:r>
            <a:r>
              <a:rPr lang="zh-CN" altLang="zh-CN"/>
              <a:t>软件本身而言，它只是一个框架和一组服务，用于通过插件组件构建开发环境。也就是说</a:t>
            </a:r>
            <a:r>
              <a:rPr lang="en-US" altLang="zh-CN"/>
              <a:t>Eclipse</a:t>
            </a:r>
            <a:r>
              <a:rPr lang="zh-CN" altLang="zh-CN"/>
              <a:t>是一种基于插件式的开发平台，可以通过安装不同的</a:t>
            </a:r>
            <a:r>
              <a:rPr lang="en-US" altLang="zh-CN"/>
              <a:t>Eclipse</a:t>
            </a:r>
            <a:r>
              <a:rPr lang="zh-CN" altLang="zh-CN"/>
              <a:t>插件来扩展</a:t>
            </a:r>
            <a:r>
              <a:rPr lang="en-US" altLang="zh-CN"/>
              <a:t>Eclipse</a:t>
            </a:r>
            <a:r>
              <a:rPr lang="zh-CN" altLang="zh-CN"/>
              <a:t>平台的功能。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使用文本编辑器开发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使用文本编辑</a:t>
            </a:r>
            <a:r>
              <a:rPr lang="zh-CN" altLang="zh-CN" smtClean="0"/>
              <a:t>器</a:t>
            </a:r>
            <a:r>
              <a:rPr lang="zh-CN" altLang="en-US"/>
              <a:t>编写</a:t>
            </a:r>
            <a:r>
              <a:rPr lang="en-US" altLang="zh-CN" smtClean="0"/>
              <a:t>Java</a:t>
            </a:r>
            <a:r>
              <a:rPr lang="zh-CN" altLang="zh-CN"/>
              <a:t>程序</a:t>
            </a:r>
            <a:r>
              <a:rPr lang="zh-CN" altLang="zh-CN" smtClean="0"/>
              <a:t>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57200" y="2060848"/>
          <a:ext cx="82296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3312368">
                <a:tc>
                  <a:txBody>
                    <a:bodyPr/>
                    <a:lstStyle/>
                    <a:p>
                      <a:r>
                        <a:rPr lang="zh-CN" altLang="zh-CN" sz="2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 </a:t>
                      </a:r>
                      <a:r>
                        <a:rPr lang="en-US" altLang="zh-CN" sz="2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 HelloWorld.java</a:t>
                      </a:r>
                    </a:p>
                    <a:p>
                      <a:endParaRPr lang="en-US" altLang="zh-CN" sz="2800" smtClean="0"/>
                    </a:p>
                    <a:p>
                      <a:r>
                        <a:rPr lang="en-US" altLang="zh-CN" sz="2800" smtClean="0"/>
                        <a:t>public class </a:t>
                      </a:r>
                      <a:r>
                        <a:rPr lang="en-US" altLang="zh-CN" sz="2800" err="1" smtClean="0"/>
                        <a:t>HelloWorld</a:t>
                      </a:r>
                      <a:r>
                        <a:rPr lang="en-US" altLang="zh-CN" sz="2800" smtClean="0"/>
                        <a:t> {	</a:t>
                      </a:r>
                    </a:p>
                    <a:p>
                      <a:r>
                        <a:rPr lang="zh-CN" altLang="en-US" sz="2800" baseline="0" smtClean="0"/>
                        <a:t>    </a:t>
                      </a:r>
                      <a:r>
                        <a:rPr lang="en-US" altLang="zh-CN" sz="2800" smtClean="0"/>
                        <a:t>public static void main(String </a:t>
                      </a:r>
                      <a:r>
                        <a:rPr lang="en-US" altLang="zh-CN" sz="2800" err="1" smtClean="0"/>
                        <a:t>args</a:t>
                      </a:r>
                      <a:r>
                        <a:rPr lang="en-US" altLang="zh-CN" sz="2800" smtClean="0"/>
                        <a:t>[])</a:t>
                      </a:r>
                      <a:r>
                        <a:rPr lang="en-US" altLang="zh-CN" sz="2800" baseline="0" smtClean="0"/>
                        <a:t> </a:t>
                      </a:r>
                      <a:r>
                        <a:rPr lang="en-US" altLang="zh-CN" sz="2800" smtClean="0"/>
                        <a:t>{</a:t>
                      </a:r>
                    </a:p>
                    <a:p>
                      <a:r>
                        <a:rPr lang="en-US" altLang="zh-CN" sz="2800" smtClean="0"/>
                        <a:t>        </a:t>
                      </a:r>
                      <a:r>
                        <a:rPr lang="en-US" altLang="zh-CN" sz="2800" err="1" smtClean="0"/>
                        <a:t>System.out.println</a:t>
                      </a:r>
                      <a:r>
                        <a:rPr lang="en-US" altLang="zh-CN" sz="2800" smtClean="0"/>
                        <a:t>("Hello World");	</a:t>
                      </a:r>
                      <a:r>
                        <a:rPr lang="zh-CN" altLang="en-US" sz="2800" baseline="0" smtClean="0"/>
                        <a:t>    </a:t>
                      </a:r>
                      <a:endParaRPr lang="en-US" altLang="zh-CN" sz="2800" baseline="0" smtClean="0"/>
                    </a:p>
                    <a:p>
                      <a:r>
                        <a:rPr lang="en-US" altLang="zh-CN" sz="2800" baseline="0" smtClean="0"/>
                        <a:t>    </a:t>
                      </a:r>
                      <a:r>
                        <a:rPr lang="en-US" altLang="zh-CN" sz="2800" smtClean="0"/>
                        <a:t>}</a:t>
                      </a:r>
                    </a:p>
                    <a:p>
                      <a:r>
                        <a:rPr lang="en-US" altLang="zh-CN" sz="2800" smtClean="0"/>
                        <a:t>}</a:t>
                      </a:r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2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使用文本编辑器开发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使用命令“</a:t>
            </a:r>
            <a:r>
              <a:rPr lang="en-US" altLang="zh-CN" err="1"/>
              <a:t>javac</a:t>
            </a:r>
            <a:r>
              <a:rPr lang="en-US" altLang="zh-CN"/>
              <a:t> HelloWorld.java”</a:t>
            </a:r>
            <a:r>
              <a:rPr lang="zh-CN" altLang="en-US"/>
              <a:t>对</a:t>
            </a:r>
            <a:r>
              <a:rPr lang="en-US" altLang="zh-CN"/>
              <a:t>Java</a:t>
            </a:r>
            <a:r>
              <a:rPr lang="zh-CN" altLang="en-US"/>
              <a:t>源文件</a:t>
            </a:r>
            <a:r>
              <a:rPr lang="en-US" altLang="zh-CN"/>
              <a:t>HelloWorld.java</a:t>
            </a:r>
            <a:r>
              <a:rPr lang="zh-CN" altLang="en-US"/>
              <a:t>进行</a:t>
            </a:r>
            <a:r>
              <a:rPr lang="zh-CN" altLang="en-US" smtClean="0"/>
              <a:t>编译。</a:t>
            </a:r>
            <a:endParaRPr lang="en-US" altLang="zh-CN" smtClean="0"/>
          </a:p>
          <a:p>
            <a:pPr lvl="1"/>
            <a:r>
              <a:rPr lang="zh-CN" altLang="zh-CN"/>
              <a:t>如果编译成功，在命令提示符下不会输出任何信息，则说明源代码中没有语法问题，编译之后会生成</a:t>
            </a:r>
            <a:r>
              <a:rPr lang="en-US" altLang="zh-CN"/>
              <a:t>Java</a:t>
            </a:r>
            <a:r>
              <a:rPr lang="zh-CN" altLang="zh-CN"/>
              <a:t>字节码文件，也称为</a:t>
            </a:r>
            <a:r>
              <a:rPr lang="en-US" altLang="zh-CN"/>
              <a:t>Java</a:t>
            </a:r>
            <a:r>
              <a:rPr lang="zh-CN" altLang="zh-CN"/>
              <a:t>类文件：</a:t>
            </a:r>
            <a:r>
              <a:rPr lang="en-US" altLang="zh-CN" err="1"/>
              <a:t>HelloWorld.class</a:t>
            </a:r>
            <a:r>
              <a:rPr lang="zh-CN" altLang="zh-CN"/>
              <a:t>。</a:t>
            </a:r>
            <a:endParaRPr lang="en-US" altLang="zh-CN" smtClean="0"/>
          </a:p>
          <a:p>
            <a:r>
              <a:rPr lang="zh-CN" altLang="zh-CN"/>
              <a:t>使用命令“</a:t>
            </a:r>
            <a:r>
              <a:rPr lang="en-US" altLang="zh-CN"/>
              <a:t>java </a:t>
            </a:r>
            <a:r>
              <a:rPr lang="en-US" altLang="zh-CN" err="1"/>
              <a:t>HelloWorld</a:t>
            </a:r>
            <a:r>
              <a:rPr lang="zh-CN" altLang="zh-CN"/>
              <a:t>”对</a:t>
            </a:r>
            <a:r>
              <a:rPr lang="en-US" altLang="zh-CN"/>
              <a:t>Java</a:t>
            </a:r>
            <a:r>
              <a:rPr lang="zh-CN" altLang="zh-CN"/>
              <a:t>类文件</a:t>
            </a:r>
            <a:r>
              <a:rPr lang="en-US" altLang="zh-CN" err="1"/>
              <a:t>HelloWorld.class</a:t>
            </a:r>
            <a:r>
              <a:rPr lang="zh-CN" altLang="zh-CN"/>
              <a:t>解释</a:t>
            </a:r>
            <a:r>
              <a:rPr lang="zh-CN" altLang="zh-CN" smtClean="0"/>
              <a:t>执行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zh-CN" smtClean="0"/>
              <a:t>注意</a:t>
            </a:r>
            <a:r>
              <a:rPr lang="zh-CN" altLang="zh-CN"/>
              <a:t>解释执行</a:t>
            </a:r>
            <a:r>
              <a:rPr lang="zh-CN" altLang="en-US" smtClean="0"/>
              <a:t>类文件</a:t>
            </a:r>
            <a:r>
              <a:rPr lang="en-US" altLang="zh-CN" err="1" smtClean="0"/>
              <a:t>HelloWorld</a:t>
            </a:r>
            <a:r>
              <a:rPr lang="zh-CN" altLang="en-US" smtClean="0"/>
              <a:t>时，</a:t>
            </a:r>
            <a:r>
              <a:rPr lang="zh-CN" altLang="zh-CN" smtClean="0"/>
              <a:t>不要</a:t>
            </a:r>
            <a:r>
              <a:rPr lang="zh-CN" altLang="zh-CN"/>
              <a:t>加上文件后缀名</a:t>
            </a:r>
            <a:r>
              <a:rPr lang="en-US" altLang="zh-CN"/>
              <a:t>.</a:t>
            </a:r>
            <a:r>
              <a:rPr lang="en-US" altLang="zh-CN" smtClean="0"/>
              <a:t>class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14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使用文本编辑器开发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总结问题</a:t>
            </a:r>
            <a:endParaRPr lang="en-US" altLang="zh-CN" smtClean="0"/>
          </a:p>
          <a:p>
            <a:pPr lvl="1"/>
            <a:r>
              <a:rPr lang="zh-CN" altLang="en-US" smtClean="0"/>
              <a:t>没有</a:t>
            </a:r>
            <a:r>
              <a:rPr lang="zh-CN" altLang="en-US"/>
              <a:t>区分字母的大小写，</a:t>
            </a:r>
            <a:r>
              <a:rPr lang="en-US" altLang="zh-CN"/>
              <a:t>Java</a:t>
            </a:r>
            <a:r>
              <a:rPr lang="zh-CN" altLang="en-US"/>
              <a:t>是严格区分大小写的，大</a:t>
            </a:r>
            <a:r>
              <a:rPr lang="en-US" altLang="zh-CN"/>
              <a:t>S</a:t>
            </a:r>
            <a:r>
              <a:rPr lang="zh-CN" altLang="en-US"/>
              <a:t>和小</a:t>
            </a:r>
            <a:r>
              <a:rPr lang="en-US" altLang="zh-CN"/>
              <a:t>s</a:t>
            </a:r>
            <a:r>
              <a:rPr lang="zh-CN" altLang="en-US"/>
              <a:t>是不同的字符。</a:t>
            </a:r>
          </a:p>
          <a:p>
            <a:pPr lvl="1"/>
            <a:r>
              <a:rPr lang="zh-CN" altLang="en-US" smtClean="0"/>
              <a:t>新建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源文件错误地命名为</a:t>
            </a:r>
            <a:r>
              <a:rPr lang="en-US" altLang="zh-CN"/>
              <a:t>HelloWorld.java.txt</a:t>
            </a:r>
            <a:r>
              <a:rPr lang="zh-CN" altLang="en-US"/>
              <a:t>，原因是有的</a:t>
            </a:r>
            <a:r>
              <a:rPr lang="en-US" altLang="zh-CN"/>
              <a:t>Windows</a:t>
            </a:r>
            <a:r>
              <a:rPr lang="zh-CN" altLang="en-US"/>
              <a:t>系统设置了“隐藏已知文件类型的扩展名”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Java</a:t>
            </a:r>
            <a:r>
              <a:rPr lang="zh-CN" altLang="zh-CN" smtClean="0"/>
              <a:t>源文件</a:t>
            </a:r>
            <a:r>
              <a:rPr lang="zh-CN" altLang="en-US" smtClean="0"/>
              <a:t>中的</a:t>
            </a:r>
            <a:r>
              <a:rPr lang="en-US" altLang="zh-CN" smtClean="0"/>
              <a:t>public class</a:t>
            </a:r>
            <a:r>
              <a:rPr lang="zh-CN" altLang="en-US" smtClean="0"/>
              <a:t>名称和源文件</a:t>
            </a:r>
            <a:r>
              <a:rPr lang="zh-CN" altLang="zh-CN" smtClean="0"/>
              <a:t>的名称</a:t>
            </a:r>
            <a:r>
              <a:rPr lang="zh-CN" altLang="en-US" smtClean="0"/>
              <a:t>不</a:t>
            </a:r>
            <a:r>
              <a:rPr lang="zh-CN" altLang="zh-CN" smtClean="0"/>
              <a:t>一致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/>
              <a:t>m</a:t>
            </a:r>
            <a:r>
              <a:rPr lang="en-US" altLang="zh-CN" smtClean="0"/>
              <a:t>ain</a:t>
            </a:r>
            <a:r>
              <a:rPr lang="zh-CN" altLang="en-US" smtClean="0"/>
              <a:t>方法定义不对。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77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使用文本编辑器开发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程序开发运行的</a:t>
            </a:r>
            <a:r>
              <a:rPr lang="zh-CN" altLang="zh-CN" smtClean="0"/>
              <a:t>流程</a:t>
            </a:r>
            <a:r>
              <a:rPr lang="zh-CN" altLang="en-US" smtClean="0"/>
              <a:t>分为</a:t>
            </a:r>
            <a:r>
              <a:rPr lang="zh-CN" altLang="zh-CN" smtClean="0"/>
              <a:t>三</a:t>
            </a:r>
            <a:r>
              <a:rPr lang="zh-CN" altLang="zh-CN"/>
              <a:t>个步骤</a:t>
            </a:r>
            <a:r>
              <a:rPr lang="zh-CN" altLang="zh-CN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1.</a:t>
            </a:r>
            <a:r>
              <a:rPr lang="zh-CN" altLang="en-US" smtClean="0"/>
              <a:t>采用</a:t>
            </a:r>
            <a:r>
              <a:rPr lang="zh-CN" altLang="en-US"/>
              <a:t>任意的文本编辑器编写</a:t>
            </a:r>
            <a:r>
              <a:rPr lang="en-US" altLang="zh-CN"/>
              <a:t>Java</a:t>
            </a:r>
            <a:r>
              <a:rPr lang="zh-CN" altLang="en-US"/>
              <a:t>的源代码文件</a:t>
            </a:r>
            <a:r>
              <a:rPr lang="en-US" altLang="zh-CN"/>
              <a:t>Xxx.java</a:t>
            </a:r>
            <a:r>
              <a:rPr lang="zh-CN" altLang="en-US"/>
              <a:t>，</a:t>
            </a:r>
          </a:p>
          <a:p>
            <a:pPr lvl="1"/>
            <a:r>
              <a:rPr lang="en-US" altLang="zh-CN" smtClean="0"/>
              <a:t>2.</a:t>
            </a:r>
            <a:r>
              <a:rPr lang="zh-CN" altLang="en-US" smtClean="0"/>
              <a:t>使用</a:t>
            </a:r>
            <a:r>
              <a:rPr lang="en-US" altLang="zh-CN"/>
              <a:t>Java</a:t>
            </a:r>
            <a:r>
              <a:rPr lang="zh-CN" altLang="en-US"/>
              <a:t>编译器编译源代码文件：</a:t>
            </a:r>
            <a:r>
              <a:rPr lang="en-US" altLang="zh-CN" err="1"/>
              <a:t>javac</a:t>
            </a:r>
            <a:r>
              <a:rPr lang="en-US" altLang="zh-CN"/>
              <a:t> Xxx.java</a:t>
            </a:r>
            <a:r>
              <a:rPr lang="zh-CN" altLang="en-US"/>
              <a:t>，成功编译后会生成</a:t>
            </a:r>
            <a:r>
              <a:rPr lang="en-US" altLang="zh-CN"/>
              <a:t>Java</a:t>
            </a:r>
            <a:r>
              <a:rPr lang="zh-CN" altLang="en-US"/>
              <a:t>字节码文件，这个文件的内容不是二进制机器码，不能直接运行，通常也把这个文件称为</a:t>
            </a:r>
            <a:r>
              <a:rPr lang="en-US" altLang="zh-CN"/>
              <a:t>Java</a:t>
            </a:r>
            <a:r>
              <a:rPr lang="zh-CN" altLang="en-US"/>
              <a:t>类文件：</a:t>
            </a:r>
            <a:r>
              <a:rPr lang="en-US" altLang="zh-CN" err="1"/>
              <a:t>Xxx.class</a:t>
            </a:r>
            <a:r>
              <a:rPr lang="zh-CN" altLang="en-US"/>
              <a:t>。</a:t>
            </a:r>
          </a:p>
          <a:p>
            <a:pPr lvl="1"/>
            <a:r>
              <a:rPr lang="en-US" altLang="zh-CN" smtClean="0"/>
              <a:t>3.</a:t>
            </a:r>
            <a:r>
              <a:rPr lang="zh-CN" altLang="en-US" smtClean="0"/>
              <a:t>使用</a:t>
            </a:r>
            <a:r>
              <a:rPr lang="en-US" altLang="zh-CN"/>
              <a:t>Java</a:t>
            </a:r>
            <a:r>
              <a:rPr lang="zh-CN" altLang="en-US"/>
              <a:t>解释器解释执行类文件：</a:t>
            </a:r>
            <a:r>
              <a:rPr lang="en-US" altLang="zh-CN"/>
              <a:t>java Xxx</a:t>
            </a:r>
            <a:r>
              <a:rPr lang="zh-CN" altLang="en-US"/>
              <a:t>，注意解释执行时不要加上文件后缀名</a:t>
            </a:r>
            <a:r>
              <a:rPr lang="en-US" altLang="zh-CN"/>
              <a:t>.class</a:t>
            </a:r>
            <a:r>
              <a:rPr lang="zh-CN" altLang="en-US"/>
              <a:t>。而且可以在任意的系统平台上执行类文件，只要该系统平台上安装了对应</a:t>
            </a:r>
            <a:r>
              <a:rPr lang="zh-CN" altLang="en-US" smtClean="0"/>
              <a:t>的</a:t>
            </a:r>
            <a:r>
              <a:rPr lang="en-US" altLang="zh-CN" smtClean="0"/>
              <a:t>JRE</a:t>
            </a:r>
            <a:r>
              <a:rPr lang="zh-CN" altLang="en-US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86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使用文本编辑器开发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程序开发运行的</a:t>
            </a:r>
            <a:r>
              <a:rPr lang="zh-CN" altLang="zh-CN" smtClean="0"/>
              <a:t>流程：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59031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Eclipse</a:t>
            </a:r>
            <a:r>
              <a:rPr lang="zh-CN" altLang="zh-CN"/>
              <a:t>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Eclipse</a:t>
            </a:r>
            <a:r>
              <a:rPr lang="zh-CN" altLang="zh-CN"/>
              <a:t>是以工作空间和项目的形式组织管理源代码文件的，在一个工作空间里可以创建多个项目，在一个项目了可以创建多个源代码文件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/>
              <a:t>所以在</a:t>
            </a:r>
            <a:r>
              <a:rPr lang="en-US" altLang="zh-CN"/>
              <a:t>Eclipse</a:t>
            </a:r>
            <a:r>
              <a:rPr lang="zh-CN" altLang="zh-CN"/>
              <a:t>里开发</a:t>
            </a:r>
            <a:r>
              <a:rPr lang="en-US" altLang="zh-CN"/>
              <a:t>Java</a:t>
            </a:r>
            <a:r>
              <a:rPr lang="zh-CN" altLang="zh-CN"/>
              <a:t>程序，第一步是创建对应的项目</a:t>
            </a:r>
            <a:r>
              <a:rPr lang="zh-CN" altLang="zh-CN" smtClean="0"/>
              <a:t>。</a:t>
            </a:r>
            <a:r>
              <a:rPr lang="zh-CN" altLang="zh-CN"/>
              <a:t>开发</a:t>
            </a:r>
            <a:r>
              <a:rPr lang="en-US" altLang="zh-CN"/>
              <a:t>Java SE</a:t>
            </a:r>
            <a:r>
              <a:rPr lang="zh-CN" altLang="zh-CN"/>
              <a:t>平台的程序时，创建的项目类型是</a:t>
            </a:r>
            <a:r>
              <a:rPr lang="en-US" altLang="zh-CN"/>
              <a:t>Java </a:t>
            </a:r>
            <a:r>
              <a:rPr lang="en-US" altLang="zh-CN" smtClean="0"/>
              <a:t>Project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83" y="4797152"/>
            <a:ext cx="504761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2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Eclipse</a:t>
            </a:r>
            <a:r>
              <a:rPr lang="zh-CN" altLang="zh-CN"/>
              <a:t>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项目创建好之后，就要在项目中创建</a:t>
            </a:r>
            <a:r>
              <a:rPr lang="en-US" altLang="zh-CN"/>
              <a:t>Java</a:t>
            </a:r>
            <a:r>
              <a:rPr lang="zh-CN" altLang="zh-CN"/>
              <a:t>源代码文件。从面向对象编程的角度来说，开发</a:t>
            </a:r>
            <a:r>
              <a:rPr lang="en-US" altLang="zh-CN"/>
              <a:t>Java</a:t>
            </a:r>
            <a:r>
              <a:rPr lang="zh-CN" altLang="zh-CN"/>
              <a:t>程序过程就是创建</a:t>
            </a:r>
            <a:r>
              <a:rPr lang="en-US" altLang="zh-CN"/>
              <a:t>Java</a:t>
            </a:r>
            <a:r>
              <a:rPr lang="zh-CN" altLang="zh-CN"/>
              <a:t>类的过程，因为定义了类之后才能创建该类的对象，才能通过对象之间的相互作用完成程序的功能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43" y="4352714"/>
            <a:ext cx="5085714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7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Eclipse</a:t>
            </a:r>
            <a:r>
              <a:rPr lang="zh-CN" altLang="zh-CN"/>
              <a:t>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解释执行</a:t>
            </a:r>
            <a:r>
              <a:rPr lang="en-US" altLang="zh-CN"/>
              <a:t>Java</a:t>
            </a:r>
            <a:r>
              <a:rPr lang="zh-CN" altLang="en-US"/>
              <a:t>程序的过程：切换到</a:t>
            </a:r>
            <a:r>
              <a:rPr lang="en-US" altLang="zh-CN"/>
              <a:t>Package Explorer</a:t>
            </a:r>
            <a:r>
              <a:rPr lang="zh-CN" altLang="en-US"/>
              <a:t>包视图，选择要执行的</a:t>
            </a:r>
            <a:r>
              <a:rPr lang="en-US" altLang="zh-CN"/>
              <a:t>Java</a:t>
            </a:r>
            <a:r>
              <a:rPr lang="zh-CN" altLang="en-US"/>
              <a:t>类“</a:t>
            </a:r>
            <a:r>
              <a:rPr lang="en-US" altLang="zh-CN"/>
              <a:t>HelloWorld”</a:t>
            </a:r>
            <a:r>
              <a:rPr lang="zh-CN" altLang="en-US"/>
              <a:t>，点击按钮栏中绿色的三角形图标，就能解释执行这个程序。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73015"/>
            <a:ext cx="3323809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5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Eclipse</a:t>
            </a:r>
            <a:r>
              <a:rPr lang="zh-CN" altLang="zh-CN"/>
              <a:t>开发</a:t>
            </a:r>
            <a:r>
              <a:rPr lang="en-US" altLang="zh-CN"/>
              <a:t>Java</a:t>
            </a:r>
            <a:r>
              <a:rPr lang="zh-CN" altLang="zh-CN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工作空间 </a:t>
            </a:r>
            <a:r>
              <a:rPr lang="en-US" altLang="zh-CN" smtClean="0"/>
              <a:t>workspace</a:t>
            </a:r>
            <a:r>
              <a:rPr lang="zh-CN" altLang="en-US" smtClean="0"/>
              <a:t>、项目 </a:t>
            </a:r>
            <a:r>
              <a:rPr lang="en-US" altLang="zh-CN" smtClean="0"/>
              <a:t>project</a:t>
            </a:r>
            <a:r>
              <a:rPr lang="zh-CN" altLang="en-US" smtClean="0"/>
              <a:t>、类</a:t>
            </a:r>
            <a:r>
              <a:rPr lang="en-US" altLang="zh-CN" smtClean="0"/>
              <a:t>class</a:t>
            </a:r>
            <a:r>
              <a:rPr lang="zh-CN" altLang="en-US" smtClean="0"/>
              <a:t>、视图</a:t>
            </a:r>
            <a:r>
              <a:rPr lang="en-US" altLang="zh-CN" smtClean="0"/>
              <a:t>view</a:t>
            </a:r>
          </a:p>
          <a:p>
            <a:r>
              <a:rPr lang="zh-CN" altLang="en-US" smtClean="0"/>
              <a:t>流程：创建项目 </a:t>
            </a:r>
            <a:r>
              <a:rPr lang="en-US" altLang="zh-CN" smtClean="0"/>
              <a:t>-&gt; </a:t>
            </a:r>
            <a:r>
              <a:rPr lang="zh-CN" altLang="en-US" smtClean="0"/>
              <a:t>创建类 </a:t>
            </a:r>
            <a:r>
              <a:rPr lang="en-US" altLang="zh-CN" smtClean="0"/>
              <a:t>-&gt; </a:t>
            </a:r>
            <a:r>
              <a:rPr lang="zh-CN" altLang="en-US" smtClean="0"/>
              <a:t>编写源文件 </a:t>
            </a:r>
            <a:r>
              <a:rPr lang="en-US" altLang="zh-CN" smtClean="0"/>
              <a:t>*.java</a:t>
            </a:r>
            <a:r>
              <a:rPr lang="zh-CN" altLang="en-US" smtClean="0"/>
              <a:t> </a:t>
            </a:r>
            <a:r>
              <a:rPr lang="en-US" altLang="zh-CN" smtClean="0"/>
              <a:t>-&gt; </a:t>
            </a:r>
            <a:r>
              <a:rPr lang="zh-CN" altLang="en-US" smtClean="0"/>
              <a:t>编译生成类文件 </a:t>
            </a:r>
            <a:r>
              <a:rPr lang="en-US" altLang="zh-CN" smtClean="0"/>
              <a:t>*.class -&gt; </a:t>
            </a:r>
            <a:r>
              <a:rPr lang="zh-CN" altLang="en-US" smtClean="0"/>
              <a:t>解释执行。</a:t>
            </a:r>
            <a:endParaRPr lang="en-US" altLang="zh-CN" smtClean="0"/>
          </a:p>
          <a:p>
            <a:r>
              <a:rPr lang="en-US" altLang="zh-CN" smtClean="0"/>
              <a:t>Alt + ? </a:t>
            </a:r>
            <a:r>
              <a:rPr lang="zh-CN" altLang="en-US" smtClean="0"/>
              <a:t>提示、补全</a:t>
            </a:r>
            <a:endParaRPr lang="en-US" altLang="zh-CN" smtClean="0"/>
          </a:p>
          <a:p>
            <a:r>
              <a:rPr lang="en-US" altLang="zh-CN"/>
              <a:t>s</a:t>
            </a:r>
            <a:r>
              <a:rPr lang="en-US" altLang="zh-CN" smtClean="0"/>
              <a:t>ysout -&gt; Alt + ? = System.out.println()</a:t>
            </a:r>
          </a:p>
          <a:p>
            <a:r>
              <a:rPr lang="zh-CN" altLang="en-US"/>
              <a:t>勾</a:t>
            </a:r>
            <a:r>
              <a:rPr lang="zh-CN" altLang="en-US" smtClean="0"/>
              <a:t>选生成</a:t>
            </a:r>
            <a:r>
              <a:rPr lang="en-US" altLang="zh-CN" smtClean="0"/>
              <a:t>main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6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2727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了解</a:t>
            </a:r>
            <a:r>
              <a:rPr lang="en-US" altLang="zh-CN" sz="2400" b="1" smtClean="0">
                <a:ea typeface="宋体" panose="02010600030101010101" pitchFamily="2" charset="-122"/>
              </a:rPr>
              <a:t>Java</a:t>
            </a:r>
            <a:r>
              <a:rPr lang="zh-CN" altLang="en-US" sz="2400" b="1" smtClean="0">
                <a:ea typeface="宋体" panose="02010600030101010101" pitchFamily="2" charset="-122"/>
              </a:rPr>
              <a:t>编程语言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3654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ea typeface="宋体" panose="02010600030101010101" pitchFamily="2" charset="-122"/>
              </a:rPr>
              <a:t>掌握</a:t>
            </a:r>
            <a:r>
              <a:rPr lang="en-US" altLang="zh-CN" sz="2400" b="1"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ea typeface="宋体" panose="02010600030101010101" pitchFamily="2" charset="-122"/>
              </a:rPr>
              <a:t>开发环境的搭建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3654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ea typeface="宋体" panose="02010600030101010101" pitchFamily="2" charset="-122"/>
              </a:rPr>
              <a:t>掌握</a:t>
            </a:r>
            <a:r>
              <a:rPr lang="en-US" altLang="zh-CN" sz="2400" b="1"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ea typeface="宋体" panose="02010600030101010101" pitchFamily="2" charset="-122"/>
              </a:rPr>
              <a:t>程序的开发</a:t>
            </a:r>
            <a:r>
              <a:rPr lang="zh-CN" altLang="en-US" sz="2400" b="1" smtClean="0">
                <a:ea typeface="宋体" panose="02010600030101010101" pitchFamily="2" charset="-122"/>
              </a:rPr>
              <a:t>流程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40465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体验开发工具</a:t>
            </a:r>
            <a:r>
              <a:rPr lang="en-US" altLang="zh-CN" sz="2400" b="1">
                <a:ea typeface="宋体" panose="02010600030101010101" pitchFamily="2" charset="-122"/>
              </a:rPr>
              <a:t>Eclipse</a:t>
            </a:r>
            <a:r>
              <a:rPr lang="zh-CN" altLang="en-US" sz="2400" b="1" smtClean="0">
                <a:ea typeface="宋体" panose="02010600030101010101" pitchFamily="2" charset="-122"/>
              </a:rPr>
              <a:t>的使用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 </a:t>
            </a:r>
            <a:r>
              <a:rPr lang="zh-CN" altLang="en-US"/>
              <a:t>语言是由 </a:t>
            </a:r>
            <a:r>
              <a:rPr lang="en-US" altLang="zh-CN"/>
              <a:t>Sun Microsystems</a:t>
            </a:r>
            <a:r>
              <a:rPr lang="zh-CN" altLang="en-US"/>
              <a:t>公司于 </a:t>
            </a:r>
            <a:r>
              <a:rPr lang="en-US" altLang="zh-CN"/>
              <a:t>1995 </a:t>
            </a:r>
            <a:r>
              <a:rPr lang="zh-CN" altLang="en-US"/>
              <a:t>年推出的一种面向对象程序设计语言。</a:t>
            </a:r>
          </a:p>
          <a:p>
            <a:r>
              <a:rPr lang="zh-CN" altLang="en-US"/>
              <a:t>自</a:t>
            </a:r>
            <a:r>
              <a:rPr lang="en-US" altLang="zh-CN"/>
              <a:t>Java</a:t>
            </a:r>
            <a:r>
              <a:rPr lang="zh-CN" altLang="en-US"/>
              <a:t>语言诞生之后，它一直都是业界最流行的编程语言之一，在过去的</a:t>
            </a:r>
            <a:r>
              <a:rPr lang="en-US" altLang="zh-CN"/>
              <a:t>10</a:t>
            </a:r>
            <a:r>
              <a:rPr lang="zh-CN" altLang="en-US"/>
              <a:t>年中（</a:t>
            </a:r>
            <a:r>
              <a:rPr lang="en-US" altLang="zh-CN"/>
              <a:t>2005</a:t>
            </a:r>
            <a:r>
              <a:rPr lang="zh-CN" altLang="en-US"/>
              <a:t>年至</a:t>
            </a:r>
            <a:r>
              <a:rPr lang="en-US" altLang="zh-CN"/>
              <a:t>2015</a:t>
            </a:r>
            <a:r>
              <a:rPr lang="zh-CN" altLang="en-US"/>
              <a:t>年），</a:t>
            </a:r>
            <a:r>
              <a:rPr lang="en-US" altLang="zh-CN"/>
              <a:t>Java</a:t>
            </a:r>
            <a:r>
              <a:rPr lang="zh-CN" altLang="en-US"/>
              <a:t>语言和</a:t>
            </a:r>
            <a:r>
              <a:rPr lang="en-US" altLang="zh-CN"/>
              <a:t>C</a:t>
            </a:r>
            <a:r>
              <a:rPr lang="zh-CN" altLang="en-US"/>
              <a:t>语言一直占据着</a:t>
            </a:r>
            <a:r>
              <a:rPr lang="en-US" altLang="zh-CN"/>
              <a:t>TIOBE</a:t>
            </a:r>
            <a:r>
              <a:rPr lang="zh-CN" altLang="en-US"/>
              <a:t>编程语言社区排行榜的前两名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/>
              <a:t>语言之所以如此被广泛使用，主要有以下几点原因</a:t>
            </a:r>
            <a:r>
              <a:rPr lang="zh-CN" altLang="en-US" smtClean="0"/>
              <a:t>：</a:t>
            </a:r>
            <a:r>
              <a:rPr lang="en-US" altLang="zh-CN"/>
              <a:t> Java</a:t>
            </a:r>
            <a:r>
              <a:rPr lang="zh-CN" altLang="en-US"/>
              <a:t>语言本身的</a:t>
            </a:r>
            <a:r>
              <a:rPr lang="zh-CN" altLang="en-US" smtClean="0"/>
              <a:t>优点</a:t>
            </a:r>
            <a:r>
              <a:rPr lang="zh-CN" altLang="en-US"/>
              <a:t>、</a:t>
            </a:r>
            <a:r>
              <a:rPr lang="en-US" altLang="zh-CN" smtClean="0"/>
              <a:t>Java</a:t>
            </a:r>
            <a:r>
              <a:rPr lang="zh-CN" altLang="en-US"/>
              <a:t>平台是开放</a:t>
            </a:r>
            <a:r>
              <a:rPr lang="zh-CN" altLang="en-US" smtClean="0"/>
              <a:t>的、</a:t>
            </a:r>
            <a:r>
              <a:rPr lang="en-US" altLang="zh-CN" smtClean="0"/>
              <a:t>Java</a:t>
            </a:r>
            <a:r>
              <a:rPr lang="zh-CN" altLang="en-US"/>
              <a:t>平台是开源</a:t>
            </a:r>
            <a:r>
              <a:rPr lang="zh-CN" altLang="en-US" smtClean="0"/>
              <a:t>的。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开放的</a:t>
            </a:r>
            <a:r>
              <a:rPr lang="en-US" altLang="zh-CN" smtClean="0"/>
              <a:t>Java</a:t>
            </a:r>
            <a:r>
              <a:rPr lang="zh-CN" altLang="en-US" smtClean="0"/>
              <a:t>：</a:t>
            </a:r>
            <a:r>
              <a:rPr lang="en-US" altLang="zh-CN" smtClean="0"/>
              <a:t>JCP </a:t>
            </a:r>
            <a:r>
              <a:rPr lang="zh-CN" altLang="en-US" smtClean="0"/>
              <a:t>和 </a:t>
            </a:r>
            <a:r>
              <a:rPr lang="en-US" altLang="zh-CN" smtClean="0"/>
              <a:t>JSR</a:t>
            </a:r>
          </a:p>
          <a:p>
            <a:pPr lvl="1"/>
            <a:r>
              <a:rPr lang="en-US" altLang="zh-CN"/>
              <a:t>Java</a:t>
            </a:r>
            <a:r>
              <a:rPr lang="zh-CN" altLang="en-US"/>
              <a:t>技术规范标准是由一个开放的国际组织</a:t>
            </a:r>
            <a:r>
              <a:rPr lang="en-US" altLang="zh-CN"/>
              <a:t>JCP</a:t>
            </a:r>
            <a:r>
              <a:rPr lang="zh-CN" altLang="en-US"/>
              <a:t>（</a:t>
            </a:r>
            <a:r>
              <a:rPr lang="en-US" altLang="zh-CN"/>
              <a:t>Java Community Process</a:t>
            </a:r>
            <a:r>
              <a:rPr lang="zh-CN" altLang="en-US"/>
              <a:t>）来管理维护的，任何人都可以向</a:t>
            </a:r>
            <a:r>
              <a:rPr lang="en-US" altLang="zh-CN"/>
              <a:t>JCP</a:t>
            </a:r>
            <a:r>
              <a:rPr lang="zh-CN" altLang="en-US"/>
              <a:t>提交</a:t>
            </a:r>
            <a:r>
              <a:rPr lang="en-US" altLang="zh-CN"/>
              <a:t>Java</a:t>
            </a:r>
            <a:r>
              <a:rPr lang="zh-CN" altLang="en-US"/>
              <a:t>规范请求</a:t>
            </a:r>
            <a:r>
              <a:rPr lang="en-US" altLang="zh-CN"/>
              <a:t>JSR</a:t>
            </a:r>
            <a:r>
              <a:rPr lang="zh-CN" altLang="en-US"/>
              <a:t>（</a:t>
            </a:r>
            <a:r>
              <a:rPr lang="en-US" altLang="zh-CN"/>
              <a:t>Java Specification Request</a:t>
            </a:r>
            <a:r>
              <a:rPr lang="zh-CN" altLang="en-US"/>
              <a:t>），以向</a:t>
            </a:r>
            <a:r>
              <a:rPr lang="en-US" altLang="zh-CN"/>
              <a:t>Java</a:t>
            </a:r>
            <a:r>
              <a:rPr lang="zh-CN" altLang="en-US"/>
              <a:t>平台增添新的</a:t>
            </a:r>
            <a:r>
              <a:rPr lang="en-US" altLang="zh-CN"/>
              <a:t>API</a:t>
            </a:r>
            <a:r>
              <a:rPr lang="zh-CN" altLang="en-US"/>
              <a:t>和服务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开</a:t>
            </a:r>
            <a:r>
              <a:rPr lang="zh-CN" altLang="en-US"/>
              <a:t>源</a:t>
            </a:r>
            <a:r>
              <a:rPr lang="zh-CN" altLang="en-US" smtClean="0"/>
              <a:t>的</a:t>
            </a:r>
            <a:r>
              <a:rPr lang="en-US" altLang="zh-CN"/>
              <a:t>Java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开</a:t>
            </a:r>
            <a:r>
              <a:rPr lang="zh-CN" altLang="en-US"/>
              <a:t>源就是公开源代码，让大家都可以学习和</a:t>
            </a:r>
            <a:r>
              <a:rPr lang="zh-CN" altLang="en-US" smtClean="0"/>
              <a:t>改进。很多</a:t>
            </a:r>
            <a:r>
              <a:rPr lang="en-US" altLang="zh-CN"/>
              <a:t>Java</a:t>
            </a:r>
            <a:r>
              <a:rPr lang="zh-CN" altLang="en-US"/>
              <a:t>项目都是开源的，包括一些</a:t>
            </a:r>
            <a:r>
              <a:rPr lang="en-US" altLang="zh-CN"/>
              <a:t>Java</a:t>
            </a:r>
            <a:r>
              <a:rPr lang="zh-CN" altLang="en-US" smtClean="0"/>
              <a:t>虚拟机、</a:t>
            </a:r>
            <a:r>
              <a:rPr lang="en-US" altLang="zh-CN"/>
              <a:t>Java</a:t>
            </a:r>
            <a:r>
              <a:rPr lang="zh-CN" altLang="en-US"/>
              <a:t>标准库和</a:t>
            </a:r>
            <a:r>
              <a:rPr lang="en-US" altLang="zh-CN"/>
              <a:t>Java</a:t>
            </a:r>
            <a:r>
              <a:rPr lang="zh-CN" altLang="en-US"/>
              <a:t>开发框架等</a:t>
            </a:r>
            <a:r>
              <a:rPr lang="zh-CN" altLang="en-US" smtClean="0"/>
              <a:t>。</a:t>
            </a:r>
            <a:r>
              <a:rPr lang="zh-CN" altLang="en-US"/>
              <a:t>使用、修改他人的开源软件一般要遵循某种</a:t>
            </a:r>
            <a:r>
              <a:rPr lang="zh-CN" altLang="en-US" smtClean="0"/>
              <a:t>许可。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2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的安装和配置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开发工具包</a:t>
            </a:r>
            <a:r>
              <a:rPr lang="en-US" altLang="zh-CN"/>
              <a:t>JDK</a:t>
            </a:r>
            <a:r>
              <a:rPr lang="zh-CN" altLang="en-US"/>
              <a:t>（</a:t>
            </a:r>
            <a:r>
              <a:rPr lang="en-US" altLang="zh-CN"/>
              <a:t>Java Development Kit</a:t>
            </a:r>
            <a:r>
              <a:rPr lang="zh-CN" altLang="en-US"/>
              <a:t>）是面向</a:t>
            </a:r>
            <a:r>
              <a:rPr lang="en-US" altLang="zh-CN"/>
              <a:t>Java</a:t>
            </a:r>
            <a:r>
              <a:rPr lang="zh-CN" altLang="en-US"/>
              <a:t>开发人员使用的软件开发包</a:t>
            </a:r>
            <a:r>
              <a:rPr lang="en-US" altLang="zh-CN"/>
              <a:t>SDK</a:t>
            </a:r>
            <a:r>
              <a:rPr lang="zh-CN" altLang="en-US"/>
              <a:t>（</a:t>
            </a:r>
            <a:r>
              <a:rPr lang="en-US" altLang="zh-CN"/>
              <a:t>Software Development Kit</a:t>
            </a:r>
            <a:r>
              <a:rPr lang="zh-CN" altLang="en-US"/>
              <a:t>），它提供了</a:t>
            </a:r>
            <a:r>
              <a:rPr lang="en-US" altLang="zh-CN"/>
              <a:t>Java</a:t>
            </a:r>
            <a:r>
              <a:rPr lang="zh-CN" altLang="en-US"/>
              <a:t>的开发环境和运行环境，包括</a:t>
            </a:r>
            <a:r>
              <a:rPr lang="en-US" altLang="zh-CN"/>
              <a:t>Java</a:t>
            </a:r>
            <a:r>
              <a:rPr lang="zh-CN" altLang="en-US"/>
              <a:t>编译器、解释器等开发运行工具和</a:t>
            </a:r>
            <a:r>
              <a:rPr lang="en-US" altLang="zh-CN"/>
              <a:t>Java</a:t>
            </a:r>
            <a:r>
              <a:rPr lang="zh-CN" altLang="en-US"/>
              <a:t>类库等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JDK</a:t>
            </a:r>
            <a:r>
              <a:rPr lang="zh-CN" altLang="en-US"/>
              <a:t>的版本分为以下三类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Java </a:t>
            </a:r>
            <a:r>
              <a:rPr lang="en-US" altLang="zh-CN"/>
              <a:t>SE — Java</a:t>
            </a:r>
            <a:r>
              <a:rPr lang="zh-CN" altLang="en-US"/>
              <a:t>标准版</a:t>
            </a:r>
            <a:r>
              <a:rPr lang="zh-CN" altLang="en-US" smtClean="0"/>
              <a:t>（</a:t>
            </a:r>
            <a:r>
              <a:rPr lang="en-US" altLang="zh-CN" smtClean="0"/>
              <a:t>Standard </a:t>
            </a:r>
            <a:r>
              <a:rPr lang="en-US" altLang="zh-CN"/>
              <a:t>Edition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Java </a:t>
            </a:r>
            <a:r>
              <a:rPr lang="en-US" altLang="zh-CN"/>
              <a:t>EE — Java</a:t>
            </a:r>
            <a:r>
              <a:rPr lang="zh-CN" altLang="en-US"/>
              <a:t>企业版</a:t>
            </a:r>
            <a:r>
              <a:rPr lang="zh-CN" altLang="en-US" smtClean="0"/>
              <a:t>（</a:t>
            </a:r>
            <a:r>
              <a:rPr lang="en-US" altLang="zh-CN" smtClean="0"/>
              <a:t>Enterprise </a:t>
            </a:r>
            <a:r>
              <a:rPr lang="en-US" altLang="zh-CN"/>
              <a:t>Edition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Java </a:t>
            </a:r>
            <a:r>
              <a:rPr lang="en-US" altLang="zh-CN"/>
              <a:t>ME — Java</a:t>
            </a:r>
            <a:r>
              <a:rPr lang="zh-CN" altLang="en-US"/>
              <a:t>微缩版</a:t>
            </a:r>
            <a:r>
              <a:rPr lang="zh-CN" altLang="en-US" smtClean="0"/>
              <a:t>（</a:t>
            </a:r>
            <a:r>
              <a:rPr lang="en-US" altLang="zh-CN" smtClean="0"/>
              <a:t>Micro </a:t>
            </a:r>
            <a:r>
              <a:rPr lang="en-US" altLang="zh-CN"/>
              <a:t>Edition</a:t>
            </a:r>
            <a:r>
              <a:rPr lang="zh-CN" altLang="en-US"/>
              <a:t>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31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的安装和配置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安装</a:t>
            </a:r>
            <a:r>
              <a:rPr lang="zh-CN" altLang="zh-CN" smtClean="0"/>
              <a:t>目录</a:t>
            </a:r>
            <a:r>
              <a:rPr lang="zh-CN" altLang="en-US" smtClean="0"/>
              <a:t>说明：</a:t>
            </a:r>
            <a:endParaRPr lang="en-US" altLang="zh-CN" smtClean="0"/>
          </a:p>
          <a:p>
            <a:pPr lvl="1"/>
            <a:r>
              <a:rPr lang="en-US" altLang="zh-CN" smtClean="0"/>
              <a:t>bin</a:t>
            </a:r>
            <a:r>
              <a:rPr lang="zh-CN" altLang="en-US"/>
              <a:t>目录：</a:t>
            </a:r>
            <a:r>
              <a:rPr lang="en-US" altLang="zh-CN"/>
              <a:t>bin</a:t>
            </a:r>
            <a:r>
              <a:rPr lang="zh-CN" altLang="en-US"/>
              <a:t>是二进制</a:t>
            </a:r>
            <a:r>
              <a:rPr lang="en-US" altLang="zh-CN"/>
              <a:t>binary</a:t>
            </a:r>
            <a:r>
              <a:rPr lang="zh-CN" altLang="en-US"/>
              <a:t>的缩写，表示这个目录里存放的是一些二进制的可执行文件*</a:t>
            </a:r>
            <a:r>
              <a:rPr lang="en-US" altLang="zh-CN"/>
              <a:t>.exe</a:t>
            </a:r>
            <a:r>
              <a:rPr lang="zh-CN" altLang="en-US"/>
              <a:t>。在</a:t>
            </a:r>
            <a:r>
              <a:rPr lang="en-US" altLang="zh-CN"/>
              <a:t>bin</a:t>
            </a:r>
            <a:r>
              <a:rPr lang="zh-CN" altLang="en-US"/>
              <a:t>目录下最重要的两个</a:t>
            </a:r>
            <a:r>
              <a:rPr lang="en-US" altLang="zh-CN"/>
              <a:t>exe</a:t>
            </a:r>
            <a:r>
              <a:rPr lang="zh-CN" altLang="en-US"/>
              <a:t>文件是</a:t>
            </a:r>
            <a:r>
              <a:rPr lang="en-US" altLang="zh-CN"/>
              <a:t>Java</a:t>
            </a:r>
            <a:r>
              <a:rPr lang="zh-CN" altLang="en-US"/>
              <a:t>源代码编译器</a:t>
            </a:r>
            <a:r>
              <a:rPr lang="en-US" altLang="zh-CN"/>
              <a:t>javac.exe</a:t>
            </a:r>
            <a:r>
              <a:rPr lang="zh-CN" altLang="en-US"/>
              <a:t>和</a:t>
            </a:r>
            <a:r>
              <a:rPr lang="en-US" altLang="zh-CN"/>
              <a:t>Java</a:t>
            </a:r>
            <a:r>
              <a:rPr lang="zh-CN" altLang="en-US"/>
              <a:t>字节码解释器</a:t>
            </a:r>
            <a:r>
              <a:rPr lang="en-US" altLang="zh-CN"/>
              <a:t>java.exe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/>
              <a:t>lib</a:t>
            </a:r>
            <a:r>
              <a:rPr lang="zh-CN" altLang="zh-CN"/>
              <a:t>目录：包含了</a:t>
            </a:r>
            <a:r>
              <a:rPr lang="en-US" altLang="zh-CN"/>
              <a:t>JDK</a:t>
            </a:r>
            <a:r>
              <a:rPr lang="zh-CN" altLang="zh-CN"/>
              <a:t>开发工具用到的类库及其他</a:t>
            </a:r>
            <a:r>
              <a:rPr lang="zh-CN" altLang="zh-CN" smtClean="0"/>
              <a:t>文件。</a:t>
            </a:r>
            <a:endParaRPr lang="en-US" altLang="zh-CN" smtClean="0"/>
          </a:p>
          <a:p>
            <a:pPr lvl="1"/>
            <a:r>
              <a:rPr lang="en-US" altLang="zh-CN"/>
              <a:t>src.zip</a:t>
            </a:r>
            <a:r>
              <a:rPr lang="zh-CN" altLang="zh-CN"/>
              <a:t>文件：</a:t>
            </a:r>
            <a:r>
              <a:rPr lang="en-US" altLang="zh-CN" err="1"/>
              <a:t>src</a:t>
            </a:r>
            <a:r>
              <a:rPr lang="zh-CN" altLang="zh-CN"/>
              <a:t>是源文件</a:t>
            </a:r>
            <a:r>
              <a:rPr lang="en-US" altLang="zh-CN"/>
              <a:t>source</a:t>
            </a:r>
            <a:r>
              <a:rPr lang="zh-CN" altLang="zh-CN"/>
              <a:t>的缩写，这是一个包含</a:t>
            </a:r>
            <a:r>
              <a:rPr lang="en-US" altLang="zh-CN"/>
              <a:t>Java SE</a:t>
            </a:r>
            <a:r>
              <a:rPr lang="zh-CN" altLang="zh-CN"/>
              <a:t>核心库中部分</a:t>
            </a:r>
            <a:r>
              <a:rPr lang="en-US" altLang="zh-CN"/>
              <a:t>Java</a:t>
            </a:r>
            <a:r>
              <a:rPr lang="zh-CN" altLang="zh-CN"/>
              <a:t>类源文件的压缩文件。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5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的安装和配置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安装</a:t>
            </a:r>
            <a:r>
              <a:rPr lang="zh-CN" altLang="zh-CN" smtClean="0"/>
              <a:t>目录</a:t>
            </a:r>
            <a:r>
              <a:rPr lang="zh-CN" altLang="en-US" smtClean="0"/>
              <a:t>说明：</a:t>
            </a:r>
            <a:endParaRPr lang="en-US" altLang="zh-CN" smtClean="0"/>
          </a:p>
          <a:p>
            <a:pPr lvl="1"/>
            <a:r>
              <a:rPr lang="en-US" altLang="zh-CN" err="1"/>
              <a:t>jre</a:t>
            </a:r>
            <a:r>
              <a:rPr lang="zh-CN" altLang="zh-CN"/>
              <a:t>目录：</a:t>
            </a:r>
            <a:r>
              <a:rPr lang="en-US" altLang="zh-CN" err="1"/>
              <a:t>jre</a:t>
            </a:r>
            <a:r>
              <a:rPr lang="zh-CN" altLang="zh-CN"/>
              <a:t>是</a:t>
            </a:r>
            <a:r>
              <a:rPr lang="en-US" altLang="zh-CN"/>
              <a:t>Java</a:t>
            </a:r>
            <a:r>
              <a:rPr lang="zh-CN" altLang="zh-CN"/>
              <a:t>运行时环境</a:t>
            </a:r>
            <a:r>
              <a:rPr lang="en-US" altLang="zh-CN"/>
              <a:t>Java Runtime Environment</a:t>
            </a:r>
            <a:r>
              <a:rPr lang="zh-CN" altLang="zh-CN"/>
              <a:t>的缩写，表示这个目录里存放的是运行</a:t>
            </a:r>
            <a:r>
              <a:rPr lang="en-US" altLang="zh-CN"/>
              <a:t>Java</a:t>
            </a:r>
            <a:r>
              <a:rPr lang="zh-CN" altLang="zh-CN"/>
              <a:t>程序所需的文件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r>
              <a:rPr lang="en-US" altLang="zh-CN" err="1"/>
              <a:t>jre</a:t>
            </a:r>
            <a:r>
              <a:rPr lang="en-US" altLang="zh-CN"/>
              <a:t>\bin</a:t>
            </a:r>
            <a:r>
              <a:rPr lang="zh-CN" altLang="zh-CN"/>
              <a:t>目录：包含了解释执行</a:t>
            </a:r>
            <a:r>
              <a:rPr lang="en-US" altLang="zh-CN"/>
              <a:t>Java</a:t>
            </a:r>
            <a:r>
              <a:rPr lang="zh-CN" altLang="zh-CN"/>
              <a:t>字节码文件所需的一些可执行文件</a:t>
            </a:r>
            <a:r>
              <a:rPr lang="en-US" altLang="zh-CN"/>
              <a:t>*.exe</a:t>
            </a:r>
            <a:r>
              <a:rPr lang="zh-CN" altLang="zh-CN"/>
              <a:t>和动态链接库文件</a:t>
            </a:r>
            <a:r>
              <a:rPr lang="en-US" altLang="zh-CN"/>
              <a:t>*.</a:t>
            </a:r>
            <a:r>
              <a:rPr lang="en-US" altLang="zh-CN" err="1"/>
              <a:t>dll</a:t>
            </a:r>
            <a:r>
              <a:rPr lang="zh-CN" altLang="zh-CN" smtClean="0"/>
              <a:t>。包含了</a:t>
            </a:r>
            <a:r>
              <a:rPr lang="en-US" altLang="zh-CN" smtClean="0"/>
              <a:t>Java</a:t>
            </a:r>
            <a:r>
              <a:rPr lang="zh-CN" altLang="zh-CN"/>
              <a:t>虚拟机</a:t>
            </a:r>
            <a:r>
              <a:rPr lang="en-US" altLang="zh-CN"/>
              <a:t>JVM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r>
              <a:rPr lang="en-US" altLang="zh-CN" err="1" smtClean="0"/>
              <a:t>jre</a:t>
            </a:r>
            <a:r>
              <a:rPr lang="en-US" altLang="zh-CN" smtClean="0"/>
              <a:t>\lib</a:t>
            </a:r>
            <a:r>
              <a:rPr lang="zh-CN" altLang="en-US"/>
              <a:t>目录：包含了</a:t>
            </a:r>
            <a:r>
              <a:rPr lang="en-US" altLang="zh-CN"/>
              <a:t>Java SE</a:t>
            </a:r>
            <a:r>
              <a:rPr lang="zh-CN" altLang="en-US"/>
              <a:t>的核心库</a:t>
            </a:r>
            <a:r>
              <a:rPr lang="en-US" altLang="zh-CN"/>
              <a:t>core API</a:t>
            </a:r>
            <a:r>
              <a:rPr lang="zh-CN" altLang="en-US"/>
              <a:t>，这些库文件是以*</a:t>
            </a:r>
            <a:r>
              <a:rPr lang="en-US" altLang="zh-CN"/>
              <a:t>.jar</a:t>
            </a:r>
            <a:r>
              <a:rPr lang="zh-CN" altLang="en-US"/>
              <a:t>的形式存在的。每个</a:t>
            </a:r>
            <a:r>
              <a:rPr lang="en-US" altLang="zh-CN"/>
              <a:t>jar</a:t>
            </a:r>
            <a:r>
              <a:rPr lang="zh-CN" altLang="en-US"/>
              <a:t>文件中都包含了多个编译好的</a:t>
            </a:r>
            <a:r>
              <a:rPr lang="en-US" altLang="zh-CN"/>
              <a:t>Java</a:t>
            </a:r>
            <a:r>
              <a:rPr lang="zh-CN" altLang="en-US"/>
              <a:t>字节码文件</a:t>
            </a:r>
            <a:r>
              <a:rPr lang="zh-CN" altLang="en-US" smtClean="0"/>
              <a:t>，可以直接用一些压缩软件打开查看，其中</a:t>
            </a:r>
            <a:r>
              <a:rPr lang="en-US" altLang="zh-CN"/>
              <a:t>rt.jar</a:t>
            </a:r>
            <a:r>
              <a:rPr lang="zh-CN" altLang="en-US"/>
              <a:t>文件中包含的是最主要的核心库。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2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的安装和配置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JDK &gt; JRE &gt; JVM</a:t>
            </a:r>
          </a:p>
          <a:p>
            <a:pPr lvl="1"/>
            <a:r>
              <a:rPr lang="en-US" altLang="zh-CN"/>
              <a:t>JDK</a:t>
            </a:r>
            <a:r>
              <a:rPr lang="zh-CN" altLang="zh-CN"/>
              <a:t>：</a:t>
            </a:r>
            <a:r>
              <a:rPr lang="en-US" altLang="zh-CN"/>
              <a:t>Java Development Kit</a:t>
            </a:r>
            <a:r>
              <a:rPr lang="zh-CN" altLang="zh-CN"/>
              <a:t>，</a:t>
            </a:r>
            <a:r>
              <a:rPr lang="en-US" altLang="zh-CN"/>
              <a:t>Java</a:t>
            </a:r>
            <a:r>
              <a:rPr lang="zh-CN" altLang="zh-CN"/>
              <a:t>开发工具包，如果要开发</a:t>
            </a:r>
            <a:r>
              <a:rPr lang="en-US" altLang="zh-CN"/>
              <a:t>Java</a:t>
            </a:r>
            <a:r>
              <a:rPr lang="zh-CN" altLang="zh-CN"/>
              <a:t>程序，则需要安装</a:t>
            </a:r>
            <a:r>
              <a:rPr lang="en-US" altLang="zh-CN"/>
              <a:t>JDK</a:t>
            </a:r>
            <a:r>
              <a:rPr lang="zh-CN" altLang="zh-CN"/>
              <a:t>，</a:t>
            </a:r>
            <a:r>
              <a:rPr lang="en-US" altLang="zh-CN"/>
              <a:t>JDK</a:t>
            </a:r>
            <a:r>
              <a:rPr lang="zh-CN" altLang="zh-CN"/>
              <a:t>中包含了</a:t>
            </a:r>
            <a:r>
              <a:rPr lang="en-US" altLang="zh-CN"/>
              <a:t>Java</a:t>
            </a:r>
            <a:r>
              <a:rPr lang="zh-CN" altLang="zh-CN"/>
              <a:t>源代码编译器、字节码解释器等开发工具，以及</a:t>
            </a:r>
            <a:r>
              <a:rPr lang="en-US" altLang="zh-CN"/>
              <a:t>Java</a:t>
            </a:r>
            <a:r>
              <a:rPr lang="zh-CN" altLang="zh-CN"/>
              <a:t>程序的运行环境</a:t>
            </a:r>
            <a:r>
              <a:rPr lang="en-US" altLang="zh-CN"/>
              <a:t>JRE</a:t>
            </a:r>
            <a:r>
              <a:rPr lang="zh-CN" altLang="zh-CN"/>
              <a:t>。</a:t>
            </a:r>
          </a:p>
          <a:p>
            <a:pPr lvl="1"/>
            <a:r>
              <a:rPr lang="en-US" altLang="zh-CN"/>
              <a:t>JRE</a:t>
            </a:r>
            <a:r>
              <a:rPr lang="zh-CN" altLang="zh-CN"/>
              <a:t>：</a:t>
            </a:r>
            <a:r>
              <a:rPr lang="en-US" altLang="zh-CN"/>
              <a:t>Java Runtime Environment</a:t>
            </a:r>
            <a:r>
              <a:rPr lang="zh-CN" altLang="zh-CN"/>
              <a:t>，</a:t>
            </a:r>
            <a:r>
              <a:rPr lang="en-US" altLang="zh-CN"/>
              <a:t>Java</a:t>
            </a:r>
            <a:r>
              <a:rPr lang="zh-CN" altLang="zh-CN"/>
              <a:t>运行时环境，是</a:t>
            </a:r>
            <a:r>
              <a:rPr lang="en-US" altLang="zh-CN"/>
              <a:t>Java</a:t>
            </a:r>
            <a:r>
              <a:rPr lang="zh-CN" altLang="zh-CN"/>
              <a:t>程序运行所依赖的平台，如果只是要运行</a:t>
            </a:r>
            <a:r>
              <a:rPr lang="en-US" altLang="zh-CN"/>
              <a:t>Java</a:t>
            </a:r>
            <a:r>
              <a:rPr lang="zh-CN" altLang="zh-CN"/>
              <a:t>程序，则只需安装</a:t>
            </a:r>
            <a:r>
              <a:rPr lang="en-US" altLang="zh-CN"/>
              <a:t>JRE</a:t>
            </a:r>
            <a:r>
              <a:rPr lang="zh-CN" altLang="zh-CN"/>
              <a:t>。</a:t>
            </a:r>
            <a:r>
              <a:rPr lang="en-US" altLang="zh-CN"/>
              <a:t>JRE</a:t>
            </a:r>
            <a:r>
              <a:rPr lang="zh-CN" altLang="zh-CN"/>
              <a:t>中包含了</a:t>
            </a:r>
            <a:r>
              <a:rPr lang="en-US" altLang="zh-CN"/>
              <a:t>Java</a:t>
            </a:r>
            <a:r>
              <a:rPr lang="zh-CN" altLang="zh-CN"/>
              <a:t>字节码解释器等运行</a:t>
            </a:r>
            <a:r>
              <a:rPr lang="en-US" altLang="zh-CN"/>
              <a:t>Java</a:t>
            </a:r>
            <a:r>
              <a:rPr lang="zh-CN" altLang="zh-CN"/>
              <a:t>程序的工具，以及</a:t>
            </a:r>
            <a:r>
              <a:rPr lang="en-US" altLang="zh-CN"/>
              <a:t>Java</a:t>
            </a:r>
            <a:r>
              <a:rPr lang="zh-CN" altLang="zh-CN"/>
              <a:t>程序运行时所依赖的库和</a:t>
            </a:r>
            <a:r>
              <a:rPr lang="en-US" altLang="zh-CN"/>
              <a:t>Java</a:t>
            </a:r>
            <a:r>
              <a:rPr lang="zh-CN" altLang="zh-CN"/>
              <a:t>虚拟机</a:t>
            </a:r>
            <a:r>
              <a:rPr lang="en-US" altLang="zh-CN"/>
              <a:t>JVM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的安装和配置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JDK &gt; JRE &gt; JVM</a:t>
            </a:r>
          </a:p>
          <a:p>
            <a:pPr lvl="1"/>
            <a:r>
              <a:rPr lang="en-US" altLang="zh-CN" smtClean="0"/>
              <a:t>JVM</a:t>
            </a:r>
            <a:r>
              <a:rPr lang="zh-CN" altLang="zh-CN"/>
              <a:t>：</a:t>
            </a:r>
            <a:r>
              <a:rPr lang="en-US" altLang="zh-CN"/>
              <a:t>Java Virtual Machine</a:t>
            </a:r>
            <a:r>
              <a:rPr lang="zh-CN" altLang="zh-CN"/>
              <a:t>，</a:t>
            </a:r>
            <a:r>
              <a:rPr lang="en-US" altLang="zh-CN"/>
              <a:t>Java</a:t>
            </a:r>
            <a:r>
              <a:rPr lang="zh-CN" altLang="zh-CN"/>
              <a:t>虚拟机，可以理解为一个在真实的主机系统上建立的一个虚拟主机系统，所有的</a:t>
            </a:r>
            <a:r>
              <a:rPr lang="en-US" altLang="zh-CN"/>
              <a:t>Java</a:t>
            </a:r>
            <a:r>
              <a:rPr lang="zh-CN" altLang="zh-CN"/>
              <a:t>程序都在这个虚拟主机系统上运行。对于不同的真实主机系统平台，需要安装不同版本的</a:t>
            </a:r>
            <a:r>
              <a:rPr lang="en-US" altLang="zh-CN"/>
              <a:t>Java</a:t>
            </a:r>
            <a:r>
              <a:rPr lang="zh-CN" altLang="zh-CN"/>
              <a:t>虚拟机。</a:t>
            </a:r>
            <a:r>
              <a:rPr lang="en-US" altLang="zh-CN"/>
              <a:t>JVM</a:t>
            </a:r>
            <a:r>
              <a:rPr lang="zh-CN" altLang="zh-CN"/>
              <a:t>屏蔽了底层系统平台的差异，实现了</a:t>
            </a:r>
            <a:r>
              <a:rPr lang="en-US" altLang="zh-CN"/>
              <a:t>Java</a:t>
            </a:r>
            <a:r>
              <a:rPr lang="zh-CN" altLang="zh-CN"/>
              <a:t>的跨平台特性：“一次编译，随处运行”</a:t>
            </a:r>
            <a:r>
              <a:rPr lang="zh-CN" altLang="zh-CN" smtClean="0"/>
              <a:t>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154</TotalTime>
  <Words>1593</Words>
  <Application>Microsoft Office PowerPoint</Application>
  <PresentationFormat>全屏显示(4:3)</PresentationFormat>
  <Paragraphs>124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Verdana</vt:lpstr>
      <vt:lpstr>Wingdings</vt:lpstr>
      <vt:lpstr>Default Design</vt:lpstr>
      <vt:lpstr>Image</vt:lpstr>
      <vt:lpstr>第1章  Java开发简介</vt:lpstr>
      <vt:lpstr>本章学习目标</vt:lpstr>
      <vt:lpstr>Java语言简介</vt:lpstr>
      <vt:lpstr>Java语言简介</vt:lpstr>
      <vt:lpstr>JDK的安装和配置</vt:lpstr>
      <vt:lpstr>JDK的安装和配置</vt:lpstr>
      <vt:lpstr>JDK的安装和配置</vt:lpstr>
      <vt:lpstr>JDK的安装和配置</vt:lpstr>
      <vt:lpstr>JDK的安装和配置</vt:lpstr>
      <vt:lpstr>Eclipse的安装和配置</vt:lpstr>
      <vt:lpstr>使用文本编辑器开发Java程序</vt:lpstr>
      <vt:lpstr>使用文本编辑器开发Java程序</vt:lpstr>
      <vt:lpstr>使用文本编辑器开发Java程序</vt:lpstr>
      <vt:lpstr>使用文本编辑器开发Java程序</vt:lpstr>
      <vt:lpstr>使用文本编辑器开发Java程序</vt:lpstr>
      <vt:lpstr>使用Eclipse开发Java程序</vt:lpstr>
      <vt:lpstr>使用Eclipse开发Java程序</vt:lpstr>
      <vt:lpstr>使用Eclipse开发Java程序</vt:lpstr>
      <vt:lpstr>使用Eclipse开发Java程序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27</cp:revision>
  <dcterms:created xsi:type="dcterms:W3CDTF">2015-08-30T13:23:12Z</dcterms:created>
  <dcterms:modified xsi:type="dcterms:W3CDTF">2015-08-31T06:25:00Z</dcterms:modified>
</cp:coreProperties>
</file>