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6" r:id="rId4"/>
    <p:sldId id="282" r:id="rId5"/>
    <p:sldId id="312" r:id="rId6"/>
    <p:sldId id="311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27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4800600" cy="8382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类和对象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标识符除了有命名规则要求之外，通常还要约定俗成地遵循一些命名规范，如：变量名和方法名要以小写字母开头、当由多个单词组成时，从第二个单词开始的每个单词首字母要大写；常量名要全部采用大写字母，由多个单词组成时，单词间要用字符“</a:t>
            </a:r>
            <a:r>
              <a:rPr lang="en-US" altLang="zh-CN" dirty="0"/>
              <a:t>_”</a:t>
            </a:r>
            <a:r>
              <a:rPr lang="zh-CN" altLang="en-US" dirty="0"/>
              <a:t>分隔。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8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标识符命名规范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68817"/>
              </p:ext>
            </p:extLst>
          </p:nvPr>
        </p:nvGraphicFramePr>
        <p:xfrm>
          <a:off x="538481" y="1988840"/>
          <a:ext cx="8229600" cy="2194560"/>
        </p:xfrm>
        <a:graphic>
          <a:graphicData uri="http://schemas.openxmlformats.org/drawingml/2006/table">
            <a:tbl>
              <a:tblPr/>
              <a:tblGrid>
                <a:gridCol w="1700235"/>
                <a:gridCol w="2455713"/>
                <a:gridCol w="4073652"/>
              </a:tblGrid>
              <a:tr h="114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25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Pascal</a:t>
                      </a: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StudentDemo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25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Camel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height</a:t>
                      </a: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avgValue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25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Camel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getAge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setUserName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全部小写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com.java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edu.zsc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常量名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全部大写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MAX_VALUE</a:t>
                      </a: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3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变量存储的数据类型分为基本数据类型和引用数据类型两种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zh-CN" dirty="0"/>
              <a:t>语言中的基本数据类型总共有</a:t>
            </a:r>
            <a:r>
              <a:rPr lang="en-US" altLang="zh-CN" dirty="0"/>
              <a:t>8</a:t>
            </a:r>
            <a:r>
              <a:rPr lang="zh-CN" altLang="zh-CN" dirty="0"/>
              <a:t>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5270"/>
              </p:ext>
            </p:extLst>
          </p:nvPr>
        </p:nvGraphicFramePr>
        <p:xfrm>
          <a:off x="457200" y="3051810"/>
          <a:ext cx="8229600" cy="2468880"/>
        </p:xfrm>
        <a:graphic>
          <a:graphicData uri="http://schemas.openxmlformats.org/drawingml/2006/table">
            <a:tbl>
              <a:tblPr firstRow="1" firstCol="1" bandRow="1"/>
              <a:tblGrid>
                <a:gridCol w="1619585"/>
                <a:gridCol w="1000719"/>
                <a:gridCol w="1158728"/>
                <a:gridCol w="3421868"/>
                <a:gridCol w="10287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关键字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存储空间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取值范围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byte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Byte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-128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，即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-2</a:t>
                      </a:r>
                      <a:r>
                        <a:rPr lang="en-US" sz="1800" kern="100" baseline="30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kern="100" baseline="30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short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Byte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-32768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32767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，即 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1800" kern="100" baseline="30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kern="100" baseline="30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Byte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-21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亿～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亿，即 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1800" kern="100" baseline="30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kern="100" baseline="30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 Byte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1800" kern="100" baseline="30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kern="100" baseline="300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单精度浮点型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Byte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1.4E-45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3.4E+38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双精度浮点型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 Byte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4.9E-324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1.8E+308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Byte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Unicode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的字符范围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‘\u0000’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布尔型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Byte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true/false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2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关于基本数据类型的</a:t>
            </a:r>
            <a:r>
              <a:rPr lang="zh-CN" altLang="zh-CN" dirty="0" smtClean="0"/>
              <a:t>使用：</a:t>
            </a:r>
            <a:endParaRPr lang="zh-CN" altLang="zh-CN" dirty="0"/>
          </a:p>
          <a:p>
            <a:pPr lvl="1"/>
            <a:r>
              <a:rPr lang="zh-CN" altLang="zh-CN" dirty="0"/>
              <a:t>各种基本数据类型有固定的存储空间大小和取值范围，不受底层具体操作系统的影响，以保证</a:t>
            </a:r>
            <a:r>
              <a:rPr lang="en-US" altLang="zh-CN" dirty="0"/>
              <a:t>Java</a:t>
            </a:r>
            <a:r>
              <a:rPr lang="zh-CN" altLang="zh-CN" dirty="0"/>
              <a:t>程序的可移植性。</a:t>
            </a:r>
          </a:p>
          <a:p>
            <a:pPr lvl="1"/>
            <a:r>
              <a:rPr lang="en-US" altLang="zh-CN" dirty="0"/>
              <a:t>char</a:t>
            </a:r>
            <a:r>
              <a:rPr lang="zh-CN" altLang="zh-CN" dirty="0"/>
              <a:t>类型表示“字符”，每个字符占两个字节，采用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en-US" altLang="zh-CN" dirty="0"/>
              <a:t>Unicode</a:t>
            </a:r>
            <a:r>
              <a:rPr lang="zh-CN" altLang="zh-CN" dirty="0"/>
              <a:t>编码。</a:t>
            </a:r>
          </a:p>
          <a:p>
            <a:pPr lvl="1"/>
            <a:r>
              <a:rPr lang="en-US" altLang="zh-CN" dirty="0" err="1"/>
              <a:t>boolean</a:t>
            </a:r>
            <a:r>
              <a:rPr lang="zh-CN" altLang="zh-CN" dirty="0"/>
              <a:t>类型数据只允许取值</a:t>
            </a:r>
            <a:r>
              <a:rPr lang="en-US" altLang="zh-CN" dirty="0"/>
              <a:t>true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zh-CN" dirty="0"/>
              <a:t>，不可以用</a:t>
            </a:r>
            <a:r>
              <a:rPr lang="en-US" altLang="zh-CN" dirty="0"/>
              <a:t>0</a:t>
            </a:r>
            <a:r>
              <a:rPr lang="zh-CN" altLang="zh-CN" dirty="0"/>
              <a:t>或非</a:t>
            </a:r>
            <a:r>
              <a:rPr lang="en-US" altLang="zh-CN" dirty="0"/>
              <a:t>0</a:t>
            </a:r>
            <a:r>
              <a:rPr lang="zh-CN" altLang="zh-CN" dirty="0"/>
              <a:t>的整数代替</a:t>
            </a:r>
            <a:r>
              <a:rPr lang="en-US" altLang="zh-CN" dirty="0"/>
              <a:t>true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5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关于基本数据类型的</a:t>
            </a:r>
            <a:r>
              <a:rPr lang="zh-CN" altLang="zh-CN" dirty="0" smtClean="0"/>
              <a:t>使用：</a:t>
            </a:r>
            <a:endParaRPr lang="zh-CN" altLang="zh-CN" dirty="0"/>
          </a:p>
          <a:p>
            <a:pPr lvl="1"/>
            <a:r>
              <a:rPr lang="zh-CN" altLang="zh-CN" dirty="0" smtClean="0"/>
              <a:t>整数</a:t>
            </a:r>
            <a:r>
              <a:rPr lang="zh-CN" altLang="zh-CN" dirty="0"/>
              <a:t>常量，如：</a:t>
            </a:r>
            <a:r>
              <a:rPr lang="en-US" altLang="zh-CN" dirty="0"/>
              <a:t>123</a:t>
            </a:r>
            <a:r>
              <a:rPr lang="zh-CN" altLang="zh-CN" dirty="0"/>
              <a:t>，默认的数据类型是整型</a:t>
            </a:r>
            <a:r>
              <a:rPr lang="en-US" altLang="zh-CN" dirty="0" err="1"/>
              <a:t>int</a:t>
            </a:r>
            <a:r>
              <a:rPr lang="zh-CN" altLang="zh-CN" dirty="0"/>
              <a:t>。定义一个长整型变量的语法是：</a:t>
            </a:r>
            <a:r>
              <a:rPr lang="en-US" altLang="zh-CN" dirty="0"/>
              <a:t>long </a:t>
            </a:r>
            <a:r>
              <a:rPr lang="en-US" altLang="zh-CN" dirty="0" err="1"/>
              <a:t>var</a:t>
            </a:r>
            <a:r>
              <a:rPr lang="en-US" altLang="zh-CN" dirty="0"/>
              <a:t> = 123L</a:t>
            </a:r>
            <a:r>
              <a:rPr lang="zh-CN" altLang="zh-CN" dirty="0"/>
              <a:t>，即需要在整数常量后加上‘</a:t>
            </a:r>
            <a:r>
              <a:rPr lang="en-US" altLang="zh-CN" dirty="0"/>
              <a:t>L</a:t>
            </a:r>
            <a:r>
              <a:rPr lang="zh-CN" altLang="zh-CN" dirty="0"/>
              <a:t>’或者‘</a:t>
            </a:r>
            <a:r>
              <a:rPr lang="en-US" altLang="zh-CN" dirty="0"/>
              <a:t>l</a:t>
            </a:r>
            <a:r>
              <a:rPr lang="zh-CN" altLang="zh-CN" dirty="0"/>
              <a:t>’。</a:t>
            </a:r>
          </a:p>
          <a:p>
            <a:pPr lvl="1"/>
            <a:r>
              <a:rPr lang="zh-CN" altLang="zh-CN" dirty="0"/>
              <a:t>浮点数常量，如：</a:t>
            </a:r>
            <a:r>
              <a:rPr lang="en-US" altLang="zh-CN" dirty="0"/>
              <a:t>1.2</a:t>
            </a:r>
            <a:r>
              <a:rPr lang="zh-CN" altLang="zh-CN" dirty="0"/>
              <a:t>，默认的数据类型是双精度浮点型</a:t>
            </a:r>
            <a:r>
              <a:rPr lang="en-US" altLang="zh-CN" dirty="0"/>
              <a:t>double</a:t>
            </a:r>
            <a:r>
              <a:rPr lang="zh-CN" altLang="zh-CN" dirty="0"/>
              <a:t>。定义一个单精度浮点型变量的语法是：</a:t>
            </a:r>
            <a:r>
              <a:rPr lang="en-US" altLang="zh-CN" dirty="0"/>
              <a:t>float </a:t>
            </a:r>
            <a:r>
              <a:rPr lang="en-US" altLang="zh-CN" dirty="0" err="1"/>
              <a:t>var</a:t>
            </a:r>
            <a:r>
              <a:rPr lang="en-US" altLang="zh-CN" dirty="0"/>
              <a:t> = 1.2F</a:t>
            </a:r>
            <a:r>
              <a:rPr lang="zh-CN" altLang="zh-CN" dirty="0"/>
              <a:t>，即需要在浮点数常量后加上‘</a:t>
            </a:r>
            <a:r>
              <a:rPr lang="en-US" altLang="zh-CN" dirty="0"/>
              <a:t>F</a:t>
            </a:r>
            <a:r>
              <a:rPr lang="zh-CN" altLang="zh-CN" dirty="0"/>
              <a:t>’或者‘</a:t>
            </a:r>
            <a:r>
              <a:rPr lang="en-US" altLang="zh-CN" dirty="0"/>
              <a:t>f</a:t>
            </a:r>
            <a:r>
              <a:rPr lang="zh-CN" altLang="zh-CN" dirty="0"/>
              <a:t>’。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1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有时，我们会将基本数据类型</a:t>
            </a:r>
            <a:r>
              <a:rPr lang="en-US" altLang="zh-CN" dirty="0"/>
              <a:t>A</a:t>
            </a:r>
            <a:r>
              <a:rPr lang="zh-CN" altLang="zh-CN" dirty="0"/>
              <a:t>的值赋给基本数据类型</a:t>
            </a:r>
            <a:r>
              <a:rPr lang="en-US" altLang="zh-CN" dirty="0"/>
              <a:t>B</a:t>
            </a:r>
            <a:r>
              <a:rPr lang="zh-CN" altLang="zh-CN" dirty="0"/>
              <a:t>的变量，这时候就会出现基本数据类型转换的现象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基本</a:t>
            </a:r>
            <a:r>
              <a:rPr lang="zh-CN" altLang="zh-CN" dirty="0"/>
              <a:t>数据类型的转换要遵循以下原则：</a:t>
            </a:r>
          </a:p>
          <a:p>
            <a:pPr lvl="1"/>
            <a:r>
              <a:rPr lang="en-US" altLang="zh-CN" dirty="0" err="1"/>
              <a:t>boolean</a:t>
            </a:r>
            <a:r>
              <a:rPr lang="zh-CN" altLang="zh-CN" dirty="0"/>
              <a:t>类型不可以与其他的数据类型进行转换。</a:t>
            </a:r>
          </a:p>
          <a:p>
            <a:pPr lvl="1"/>
            <a:r>
              <a:rPr lang="zh-CN" altLang="zh-CN" dirty="0"/>
              <a:t>当数据类型</a:t>
            </a:r>
            <a:r>
              <a:rPr lang="en-US" altLang="zh-CN" dirty="0"/>
              <a:t>B</a:t>
            </a:r>
            <a:r>
              <a:rPr lang="zh-CN" altLang="zh-CN" dirty="0"/>
              <a:t>的取值范围大于数据类型</a:t>
            </a:r>
            <a:r>
              <a:rPr lang="en-US" altLang="zh-CN" dirty="0"/>
              <a:t>A</a:t>
            </a:r>
            <a:r>
              <a:rPr lang="zh-CN" altLang="zh-CN" dirty="0"/>
              <a:t>的取值范围时，会进行自动类型转换，又称为隐式类型转换。比如，将一个</a:t>
            </a:r>
            <a:r>
              <a:rPr lang="en-US" altLang="zh-CN" dirty="0"/>
              <a:t>long</a:t>
            </a:r>
            <a:r>
              <a:rPr lang="zh-CN" altLang="zh-CN" dirty="0"/>
              <a:t>类型的值赋给一个</a:t>
            </a:r>
            <a:r>
              <a:rPr lang="en-US" altLang="zh-CN" dirty="0"/>
              <a:t>float</a:t>
            </a:r>
            <a:r>
              <a:rPr lang="zh-CN" altLang="zh-CN" dirty="0"/>
              <a:t>类型的变量：</a:t>
            </a:r>
            <a:r>
              <a:rPr lang="en-US" altLang="zh-CN" dirty="0"/>
              <a:t>long x = 10L;  float y = x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8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基本</a:t>
            </a:r>
            <a:r>
              <a:rPr lang="zh-CN" altLang="zh-CN" dirty="0"/>
              <a:t>数据类型的转换要遵循以下原则：</a:t>
            </a:r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数据类型</a:t>
            </a:r>
            <a:r>
              <a:rPr lang="en-US" altLang="zh-CN" dirty="0"/>
              <a:t>B</a:t>
            </a:r>
            <a:r>
              <a:rPr lang="zh-CN" altLang="zh-CN" dirty="0"/>
              <a:t>的取值范围小于数据类型</a:t>
            </a:r>
            <a:r>
              <a:rPr lang="en-US" altLang="zh-CN" dirty="0"/>
              <a:t>A</a:t>
            </a:r>
            <a:r>
              <a:rPr lang="zh-CN" altLang="zh-CN" dirty="0"/>
              <a:t>的取值范围时，需要进行强制类型转换，又称为显示类型转换。而且进行强制类型转换时，可能会出现数据溢出的情况、这种情况又称为精度丢失。比如，将一个</a:t>
            </a:r>
            <a:r>
              <a:rPr lang="en-US" altLang="zh-CN" dirty="0" err="1"/>
              <a:t>int</a:t>
            </a:r>
            <a:r>
              <a:rPr lang="zh-CN" altLang="zh-CN" dirty="0"/>
              <a:t>类型的值赋给一个</a:t>
            </a:r>
            <a:r>
              <a:rPr lang="en-US" altLang="zh-CN" dirty="0"/>
              <a:t>char</a:t>
            </a:r>
            <a:r>
              <a:rPr lang="zh-CN" altLang="zh-CN" dirty="0"/>
              <a:t>类型的变量：</a:t>
            </a:r>
            <a:r>
              <a:rPr lang="en-US" altLang="zh-CN" dirty="0" err="1"/>
              <a:t>int</a:t>
            </a:r>
            <a:r>
              <a:rPr lang="en-US" altLang="zh-CN" dirty="0"/>
              <a:t> x = 10;  char y = (char)x;</a:t>
            </a:r>
            <a:endParaRPr lang="zh-CN" altLang="zh-CN" dirty="0"/>
          </a:p>
          <a:p>
            <a:pPr lvl="1"/>
            <a:r>
              <a:rPr lang="en-US" altLang="zh-CN" dirty="0"/>
              <a:t>byte</a:t>
            </a:r>
            <a:r>
              <a:rPr lang="zh-CN" altLang="zh-CN" dirty="0"/>
              <a:t>、</a:t>
            </a:r>
            <a:r>
              <a:rPr lang="en-US" altLang="zh-CN" dirty="0"/>
              <a:t>short</a:t>
            </a:r>
            <a:r>
              <a:rPr lang="zh-CN" altLang="zh-CN" dirty="0"/>
              <a:t>、</a:t>
            </a:r>
            <a:r>
              <a:rPr lang="en-US" altLang="zh-CN" dirty="0"/>
              <a:t>char</a:t>
            </a:r>
            <a:r>
              <a:rPr lang="zh-CN" altLang="zh-CN" dirty="0"/>
              <a:t>之间不会相互转换，这三种类型在计算时，会首先转换为</a:t>
            </a:r>
            <a:r>
              <a:rPr lang="en-US" altLang="zh-CN" dirty="0" err="1"/>
              <a:t>int</a:t>
            </a:r>
            <a:r>
              <a:rPr lang="zh-CN" altLang="zh-CN" dirty="0"/>
              <a:t>类型，再进行计算。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9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基本</a:t>
            </a:r>
            <a:r>
              <a:rPr lang="zh-CN" altLang="zh-CN" dirty="0"/>
              <a:t>数据类型的</a:t>
            </a:r>
            <a:r>
              <a:rPr lang="zh-CN" altLang="zh-CN" dirty="0" smtClean="0"/>
              <a:t>转换</a:t>
            </a:r>
            <a:r>
              <a:rPr lang="zh-CN" altLang="en-US" dirty="0" smtClean="0"/>
              <a:t>的规律</a:t>
            </a:r>
            <a:endParaRPr lang="en-US" altLang="zh-CN" dirty="0" smtClean="0"/>
          </a:p>
          <a:p>
            <a:pPr lvl="1"/>
            <a:r>
              <a:rPr lang="zh-CN" altLang="zh-CN" dirty="0"/>
              <a:t>我们把数据类型取值范围小的变量比喻成一个小的杯子，把数据类型取值范围大的变量比喻成一个大的杯子，把数据比喻成杯子里的水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示例：</a:t>
            </a:r>
            <a:r>
              <a:rPr lang="en-US" altLang="zh-CN" dirty="0" smtClean="0"/>
              <a:t>TestBasicDataType.java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40968"/>
            <a:ext cx="486054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除了基本数据类型之外，</a:t>
            </a:r>
            <a:r>
              <a:rPr lang="en-US" altLang="zh-CN" dirty="0"/>
              <a:t>Java</a:t>
            </a:r>
            <a:r>
              <a:rPr lang="zh-CN" altLang="en-US" dirty="0"/>
              <a:t>语言中还有一种数据类型叫做</a:t>
            </a:r>
            <a:r>
              <a:rPr lang="zh-CN" altLang="en-US" dirty="0" smtClean="0"/>
              <a:t>引用数据类型</a:t>
            </a:r>
            <a:r>
              <a:rPr lang="zh-CN" altLang="zh-CN" dirty="0"/>
              <a:t>（</a:t>
            </a:r>
            <a:r>
              <a:rPr lang="en-US" altLang="zh-CN" dirty="0" smtClean="0"/>
              <a:t>Reference Data Type</a:t>
            </a:r>
            <a:r>
              <a:rPr lang="zh-CN" altLang="zh-CN" dirty="0" smtClean="0"/>
              <a:t>）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个变量中如果存储的是基本数据类型，就称为基本类型变量，如果存储的是引用数据类型，就称为引用类型变量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r>
              <a:rPr lang="zh-CN" altLang="en-US" dirty="0"/>
              <a:t>类型变量其实就是</a:t>
            </a:r>
            <a:r>
              <a:rPr lang="en-US" altLang="zh-CN" dirty="0"/>
              <a:t>C</a:t>
            </a:r>
            <a:r>
              <a:rPr lang="zh-CN" altLang="en-US" dirty="0"/>
              <a:t>语言中的指针（</a:t>
            </a:r>
            <a:r>
              <a:rPr lang="en-US" altLang="zh-CN" dirty="0"/>
              <a:t>Point</a:t>
            </a:r>
            <a:r>
              <a:rPr lang="zh-CN" altLang="en-US" dirty="0"/>
              <a:t>）类型变量，这种变量存储的是一个内存地址值。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0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语言中，一个引用类型变量存储的通常是一个对象在内存中的地址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引用</a:t>
            </a:r>
            <a:r>
              <a:rPr lang="zh-CN" altLang="zh-CN" dirty="0"/>
              <a:t>类型变量的默认值是</a:t>
            </a:r>
            <a:r>
              <a:rPr lang="en-US" altLang="zh-CN" dirty="0"/>
              <a:t>null</a:t>
            </a:r>
            <a:r>
              <a:rPr lang="zh-CN" altLang="zh-CN" dirty="0"/>
              <a:t>，表示这个引用类型变量没有指向具体的对象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有时</a:t>
            </a:r>
            <a:r>
              <a:rPr lang="zh-CN" altLang="zh-CN" dirty="0"/>
              <a:t>将引用类型变量简称为</a:t>
            </a:r>
            <a:r>
              <a:rPr lang="zh-CN" altLang="zh-CN" dirty="0" smtClean="0"/>
              <a:t>引用</a:t>
            </a:r>
            <a:r>
              <a:rPr lang="zh-CN" altLang="en-US" dirty="0"/>
              <a:t>，</a:t>
            </a:r>
            <a:r>
              <a:rPr lang="zh-CN" altLang="zh-CN" dirty="0" smtClean="0"/>
              <a:t>有时</a:t>
            </a:r>
            <a:r>
              <a:rPr lang="zh-CN" altLang="zh-CN" dirty="0"/>
              <a:t>将一个引用</a:t>
            </a:r>
            <a:r>
              <a:rPr lang="en-US" altLang="zh-CN" dirty="0"/>
              <a:t>ref</a:t>
            </a:r>
            <a:r>
              <a:rPr lang="zh-CN" altLang="zh-CN" dirty="0"/>
              <a:t>所指向的对象简称为对象</a:t>
            </a:r>
            <a:r>
              <a:rPr lang="en-US" altLang="zh-CN" dirty="0"/>
              <a:t>ref</a:t>
            </a:r>
            <a:r>
              <a:rPr lang="zh-CN" altLang="zh-CN" dirty="0"/>
              <a:t>，比如，引用</a:t>
            </a:r>
            <a:r>
              <a:rPr lang="en-US" altLang="zh-CN" dirty="0"/>
              <a:t>p</a:t>
            </a:r>
            <a:r>
              <a:rPr lang="zh-CN" altLang="zh-CN" dirty="0"/>
              <a:t>所指向的对象就简称为对象</a:t>
            </a:r>
            <a:r>
              <a:rPr lang="en-US" altLang="zh-CN" dirty="0"/>
              <a:t>p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9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3278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类的定义和对象的创建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变量和数据类型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成员方法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构造方法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变量按照被定义的位置分为局部变量和成员变量。</a:t>
            </a:r>
          </a:p>
          <a:p>
            <a:r>
              <a:rPr lang="zh-CN" altLang="en-US" dirty="0"/>
              <a:t>在方法内部定义的变量就是局部变量（</a:t>
            </a:r>
            <a:r>
              <a:rPr lang="en-US" altLang="zh-CN" dirty="0"/>
              <a:t>Local Variable</a:t>
            </a:r>
            <a:r>
              <a:rPr lang="zh-CN" altLang="en-US" dirty="0"/>
              <a:t>），而且方法的形参也是局部变量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个局部变量在使用前必须要设置初始值，而且这个局部变量的作用域就是定义该局部变量的代码块</a:t>
            </a:r>
            <a:r>
              <a:rPr lang="en-US" altLang="zh-CN" dirty="0"/>
              <a:t>{...}</a:t>
            </a:r>
            <a:r>
              <a:rPr lang="zh-CN" altLang="en-US" dirty="0"/>
              <a:t>，也就是说在一个代码块</a:t>
            </a:r>
            <a:r>
              <a:rPr lang="en-US" altLang="zh-CN" dirty="0"/>
              <a:t>{...}</a:t>
            </a:r>
            <a:r>
              <a:rPr lang="zh-CN" altLang="en-US" dirty="0"/>
              <a:t>的外部不能访问这个代码块</a:t>
            </a:r>
            <a:r>
              <a:rPr lang="en-US" altLang="zh-CN" dirty="0"/>
              <a:t>{...}</a:t>
            </a:r>
            <a:r>
              <a:rPr lang="zh-CN" altLang="en-US" dirty="0"/>
              <a:t>内部定义的局部变量。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0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在方法外部、类的内部定义的变量就是成员变量（</a:t>
            </a:r>
            <a:r>
              <a:rPr lang="en-US" altLang="zh-CN" dirty="0"/>
              <a:t>Member Variable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成员</a:t>
            </a:r>
            <a:r>
              <a:rPr lang="zh-CN" altLang="zh-CN" dirty="0"/>
              <a:t>变量在定义时可以不设置初始值，此时成员变量的初始值等于变量数据类型的默认值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个成员变量是存放在某个对象内部的，只要没有销毁该对象，这个成员变量就一直存在。成员变量的访问限制会在本章中的“访问权限”部分讲解。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0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思考题：</a:t>
            </a:r>
            <a:endParaRPr lang="en-US" altLang="zh-CN" dirty="0" smtClean="0"/>
          </a:p>
          <a:p>
            <a:r>
              <a:rPr lang="zh-CN" altLang="zh-CN" dirty="0"/>
              <a:t>下列哪些不是合法的</a:t>
            </a:r>
            <a:r>
              <a:rPr lang="en-US" altLang="zh-CN" dirty="0"/>
              <a:t>java</a:t>
            </a:r>
            <a:r>
              <a:rPr lang="zh-CN" altLang="zh-CN" dirty="0"/>
              <a:t>标识符：（</a:t>
            </a:r>
            <a:r>
              <a:rPr lang="en-US" altLang="zh-CN" dirty="0"/>
              <a:t>  </a:t>
            </a:r>
            <a:r>
              <a:rPr lang="zh-CN" altLang="zh-CN" dirty="0"/>
              <a:t>） 【多选】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）</a:t>
            </a:r>
            <a:r>
              <a:rPr lang="en-US" altLang="zh-CN" dirty="0"/>
              <a:t>a2    </a:t>
            </a:r>
            <a:r>
              <a:rPr lang="zh-CN" altLang="zh-CN" dirty="0"/>
              <a:t>（</a:t>
            </a:r>
            <a:r>
              <a:rPr lang="en-US" altLang="zh-CN" dirty="0"/>
              <a:t>B</a:t>
            </a:r>
            <a:r>
              <a:rPr lang="zh-CN" altLang="zh-CN" dirty="0"/>
              <a:t>）</a:t>
            </a:r>
            <a:r>
              <a:rPr lang="en-US" altLang="zh-CN" dirty="0"/>
              <a:t>$2   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C</a:t>
            </a:r>
            <a:r>
              <a:rPr lang="zh-CN" altLang="zh-CN" dirty="0"/>
              <a:t>）</a:t>
            </a:r>
            <a:r>
              <a:rPr lang="en-US" altLang="zh-CN" dirty="0"/>
              <a:t>_2   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（</a:t>
            </a:r>
            <a:r>
              <a:rPr lang="en-US" altLang="zh-CN" dirty="0"/>
              <a:t>D</a:t>
            </a:r>
            <a:r>
              <a:rPr lang="zh-CN" altLang="zh-CN" dirty="0"/>
              <a:t>）</a:t>
            </a:r>
            <a:r>
              <a:rPr lang="en-US" altLang="zh-CN" dirty="0"/>
              <a:t>2a    </a:t>
            </a:r>
            <a:r>
              <a:rPr lang="zh-CN" altLang="zh-CN" dirty="0"/>
              <a:t>（</a:t>
            </a:r>
            <a:r>
              <a:rPr lang="en-US" altLang="zh-CN" dirty="0"/>
              <a:t>E</a:t>
            </a:r>
            <a:r>
              <a:rPr lang="zh-CN" altLang="zh-CN" dirty="0"/>
              <a:t>）</a:t>
            </a:r>
            <a:r>
              <a:rPr lang="en-US" altLang="zh-CN" dirty="0"/>
              <a:t>class    </a:t>
            </a:r>
            <a:r>
              <a:rPr lang="zh-CN" altLang="zh-CN" dirty="0"/>
              <a:t>（</a:t>
            </a:r>
            <a:r>
              <a:rPr lang="en-US" altLang="zh-CN" dirty="0"/>
              <a:t>F</a:t>
            </a:r>
            <a:r>
              <a:rPr lang="zh-CN" altLang="zh-CN" dirty="0"/>
              <a:t>）</a:t>
            </a:r>
            <a:r>
              <a:rPr lang="en-US" altLang="zh-CN" dirty="0"/>
              <a:t>Hello  World</a:t>
            </a:r>
            <a:endParaRPr lang="en-US" altLang="zh-CN" dirty="0" smtClean="0"/>
          </a:p>
          <a:p>
            <a:r>
              <a:rPr lang="zh-CN" altLang="en-US" dirty="0" smtClean="0"/>
              <a:t>以下</a:t>
            </a:r>
            <a:r>
              <a:rPr lang="zh-CN" altLang="en-US" dirty="0"/>
              <a:t>哪个不是</a:t>
            </a:r>
            <a:r>
              <a:rPr lang="en-US" altLang="zh-CN" dirty="0"/>
              <a:t>Java</a:t>
            </a:r>
            <a:r>
              <a:rPr lang="zh-CN" altLang="en-US" dirty="0"/>
              <a:t>的基本数据类型：（  ）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 err="1"/>
              <a:t>boolean</a:t>
            </a: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char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String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smtClean="0"/>
              <a:t>float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1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已知</a:t>
            </a:r>
            <a:r>
              <a:rPr lang="en-US" altLang="zh-CN" dirty="0"/>
              <a:t>short </a:t>
            </a:r>
            <a:r>
              <a:rPr lang="en-US" altLang="zh-CN" dirty="0" err="1"/>
              <a:t>i</a:t>
            </a:r>
            <a:r>
              <a:rPr lang="en-US" altLang="zh-CN" dirty="0"/>
              <a:t> = 32;  long j = 64; </a:t>
            </a:r>
            <a:r>
              <a:rPr lang="zh-CN" altLang="zh-CN" dirty="0"/>
              <a:t>则下面赋值语句中不正确的一个是：（</a:t>
            </a:r>
            <a:r>
              <a:rPr lang="en-US" altLang="zh-CN" dirty="0"/>
              <a:t>  </a:t>
            </a:r>
            <a:r>
              <a:rPr lang="zh-CN" altLang="zh-CN" dirty="0"/>
              <a:t>）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）</a:t>
            </a:r>
            <a:r>
              <a:rPr lang="en-US" altLang="zh-CN" dirty="0"/>
              <a:t>j = </a:t>
            </a:r>
            <a:r>
              <a:rPr lang="en-US" altLang="zh-CN" dirty="0" err="1"/>
              <a:t>i</a:t>
            </a:r>
            <a:r>
              <a:rPr lang="en-US" altLang="zh-CN" dirty="0"/>
              <a:t>;    </a:t>
            </a:r>
            <a:r>
              <a:rPr lang="zh-CN" altLang="zh-CN" dirty="0"/>
              <a:t>（</a:t>
            </a:r>
            <a:r>
              <a:rPr lang="en-US" altLang="zh-CN" dirty="0"/>
              <a:t>B</a:t>
            </a:r>
            <a:r>
              <a:rPr lang="zh-CN" altLang="zh-CN" dirty="0"/>
              <a:t>）</a:t>
            </a:r>
            <a:r>
              <a:rPr lang="en-US" altLang="zh-CN" dirty="0" err="1"/>
              <a:t>i</a:t>
            </a:r>
            <a:r>
              <a:rPr lang="en-US" altLang="zh-CN" dirty="0"/>
              <a:t> = j;   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）</a:t>
            </a:r>
            <a:r>
              <a:rPr lang="en-US" altLang="zh-CN" dirty="0" err="1"/>
              <a:t>i</a:t>
            </a:r>
            <a:r>
              <a:rPr lang="en-US" altLang="zh-CN" dirty="0"/>
              <a:t> = (short)j;    </a:t>
            </a:r>
            <a:r>
              <a:rPr lang="zh-CN" altLang="zh-CN" dirty="0"/>
              <a:t>（</a:t>
            </a:r>
            <a:r>
              <a:rPr lang="en-US" altLang="zh-CN" dirty="0"/>
              <a:t>D</a:t>
            </a:r>
            <a:r>
              <a:rPr lang="zh-CN" altLang="zh-CN" dirty="0"/>
              <a:t>）</a:t>
            </a:r>
            <a:r>
              <a:rPr lang="en-US" altLang="zh-CN" dirty="0"/>
              <a:t>j = (long)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zh-CN" altLang="zh-CN" dirty="0"/>
              <a:t>以下变量定义中，哪个是正确的：（</a:t>
            </a:r>
            <a:r>
              <a:rPr lang="en-US" altLang="zh-CN" dirty="0"/>
              <a:t>  </a:t>
            </a:r>
            <a:r>
              <a:rPr lang="zh-CN" altLang="zh-CN" dirty="0"/>
              <a:t>）</a:t>
            </a:r>
          </a:p>
          <a:p>
            <a:pPr lvl="1"/>
            <a:r>
              <a:rPr lang="zh-CN" altLang="zh-CN" dirty="0" smtClean="0"/>
              <a:t>（</a:t>
            </a:r>
            <a:r>
              <a:rPr lang="en-US" altLang="zh-CN" dirty="0" smtClean="0"/>
              <a:t>A</a:t>
            </a:r>
            <a:r>
              <a:rPr lang="zh-CN" altLang="zh-CN" dirty="0"/>
              <a:t>）</a:t>
            </a:r>
            <a:r>
              <a:rPr lang="en-US" altLang="zh-CN" dirty="0"/>
              <a:t>float f = 1.3;        </a:t>
            </a:r>
            <a:r>
              <a:rPr lang="zh-CN" altLang="zh-CN" dirty="0"/>
              <a:t>（</a:t>
            </a:r>
            <a:r>
              <a:rPr lang="en-US" altLang="zh-CN" dirty="0"/>
              <a:t>B</a:t>
            </a:r>
            <a:r>
              <a:rPr lang="zh-CN" altLang="zh-CN" dirty="0"/>
              <a:t>）</a:t>
            </a:r>
            <a:r>
              <a:rPr lang="en-US" altLang="zh-CN" dirty="0"/>
              <a:t>char c = "a";    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）</a:t>
            </a:r>
            <a:r>
              <a:rPr lang="en-US" altLang="zh-CN" dirty="0" err="1"/>
              <a:t>boolean</a:t>
            </a:r>
            <a:r>
              <a:rPr lang="en-US" altLang="zh-CN" dirty="0"/>
              <a:t> b = true;    </a:t>
            </a:r>
            <a:r>
              <a:rPr lang="zh-CN" altLang="zh-CN" dirty="0"/>
              <a:t>（</a:t>
            </a:r>
            <a:r>
              <a:rPr lang="en-US" altLang="zh-CN" dirty="0"/>
              <a:t>D</a:t>
            </a:r>
            <a:r>
              <a:rPr lang="zh-CN" altLang="zh-CN" dirty="0"/>
              <a:t>）</a:t>
            </a:r>
            <a:r>
              <a:rPr lang="en-US" altLang="zh-CN" dirty="0"/>
              <a:t>byte b = 257;</a:t>
            </a:r>
            <a:endParaRPr lang="zh-CN" altLang="zh-CN" dirty="0"/>
          </a:p>
          <a:p>
            <a:r>
              <a:rPr lang="zh-CN" altLang="en-US" dirty="0" smtClean="0"/>
              <a:t>在代码</a:t>
            </a:r>
            <a:r>
              <a:rPr lang="en-US" altLang="zh-CN" dirty="0" smtClean="0"/>
              <a:t>Person.java</a:t>
            </a:r>
            <a:r>
              <a:rPr lang="zh-CN" altLang="en-US" dirty="0" smtClean="0"/>
              <a:t>中</a:t>
            </a:r>
            <a:r>
              <a:rPr lang="zh-CN" altLang="en-US" dirty="0"/>
              <a:t>，按变量数据类型和定义位置来划分，“</a:t>
            </a:r>
            <a:r>
              <a:rPr lang="en-US" altLang="zh-CN" dirty="0"/>
              <a:t>age”</a:t>
            </a:r>
            <a:r>
              <a:rPr lang="zh-CN" altLang="en-US" dirty="0"/>
              <a:t>、“</a:t>
            </a:r>
            <a:r>
              <a:rPr lang="en-US" altLang="zh-CN" dirty="0"/>
              <a:t>p1”</a:t>
            </a:r>
            <a:r>
              <a:rPr lang="zh-CN" altLang="en-US" dirty="0"/>
              <a:t>、“</a:t>
            </a:r>
            <a:r>
              <a:rPr lang="en-US" altLang="zh-CN" dirty="0"/>
              <a:t>p2”</a:t>
            </a:r>
            <a:r>
              <a:rPr lang="zh-CN" altLang="en-US" dirty="0"/>
              <a:t>、“</a:t>
            </a:r>
            <a:r>
              <a:rPr lang="en-US" altLang="zh-CN" dirty="0" err="1"/>
              <a:t>i</a:t>
            </a:r>
            <a:r>
              <a:rPr lang="en-US" altLang="zh-CN" dirty="0"/>
              <a:t>”</a:t>
            </a:r>
            <a:r>
              <a:rPr lang="zh-CN" altLang="en-US" dirty="0"/>
              <a:t>分别是什么类型的变量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4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3964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>
                <a:ea typeface="宋体" panose="02010600030101010101" pitchFamily="2" charset="-122"/>
              </a:rPr>
              <a:t>Java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程序运行时的内存分析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4562" y="21224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3825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指向对象自身的引用：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this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4562" y="30368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2845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静态修饰符：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static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4562" y="39290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3921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包机制：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package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和</a:t>
            </a:r>
            <a:r>
              <a:rPr lang="en-US" altLang="zh-CN" sz="2400" b="1" dirty="0" smtClean="0">
                <a:ea typeface="宋体" panose="02010600030101010101" pitchFamily="2" charset="-122"/>
              </a:rPr>
              <a:t>import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4562" y="48434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  <p:extLst>
      <p:ext uri="{BB962C8B-B14F-4D97-AF65-F5344CB8AC3E}">
        <p14:creationId xmlns:p14="http://schemas.microsoft.com/office/powerpoint/2010/main" val="1667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类的定义和对象的创建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）和对象（</a:t>
            </a:r>
            <a:r>
              <a:rPr lang="en-US" altLang="zh-CN" dirty="0"/>
              <a:t>object</a:t>
            </a:r>
            <a:r>
              <a:rPr lang="zh-CN" altLang="en-US" dirty="0"/>
              <a:t>）是面向对象程序设计方法中最核心的概念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r>
              <a:rPr lang="zh-CN" altLang="en-US" dirty="0"/>
              <a:t>是对某一类事物的共性描述，定义了一类事物共有的特征属性和功能行为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对象</a:t>
            </a:r>
            <a:r>
              <a:rPr lang="zh-CN" altLang="en-US" dirty="0"/>
              <a:t>是某类事物的个体存在，每个对象都是独一无二的，对象也称为类的实例（</a:t>
            </a:r>
            <a:r>
              <a:rPr lang="en-US" altLang="zh-CN" dirty="0"/>
              <a:t>instance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类是对象的模板，有了这个模板之后才能创建一个一个具体的对象。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类的定义和对象的创建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使用关键字“</a:t>
            </a:r>
            <a:r>
              <a:rPr lang="en-US" altLang="zh-CN" dirty="0"/>
              <a:t>class”</a:t>
            </a:r>
            <a:r>
              <a:rPr lang="zh-CN" altLang="en-US" dirty="0"/>
              <a:t>定义一个类，类的特征属性和功能行为需要定义在左右大括号内：</a:t>
            </a:r>
            <a:r>
              <a:rPr lang="en-US" altLang="zh-CN" dirty="0"/>
              <a:t>{ …… 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类的特征属性通常又称为类的成员变量（</a:t>
            </a:r>
            <a:r>
              <a:rPr lang="en-US" altLang="zh-CN" dirty="0"/>
              <a:t>member variable</a:t>
            </a:r>
            <a:r>
              <a:rPr lang="zh-CN" altLang="zh-CN" dirty="0"/>
              <a:t>）、实例变量、属性、字段（</a:t>
            </a:r>
            <a:r>
              <a:rPr lang="en-US" altLang="zh-CN" dirty="0"/>
              <a:t>field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类</a:t>
            </a:r>
            <a:r>
              <a:rPr lang="zh-CN" altLang="zh-CN" dirty="0"/>
              <a:t>的功能行为通常又称为类的成员方法（</a:t>
            </a:r>
            <a:r>
              <a:rPr lang="en-US" altLang="zh-CN" dirty="0"/>
              <a:t>member method</a:t>
            </a:r>
            <a:r>
              <a:rPr lang="zh-CN" altLang="zh-CN" dirty="0"/>
              <a:t>）、函数（</a:t>
            </a:r>
            <a:r>
              <a:rPr lang="en-US" altLang="zh-CN" dirty="0"/>
              <a:t>function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有时将成员变量简称为属性，将成员方法简称为方法。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类的定义和对象的创建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使用关键字“</a:t>
            </a:r>
            <a:r>
              <a:rPr lang="en-US" altLang="zh-CN" dirty="0"/>
              <a:t>new”</a:t>
            </a:r>
            <a:r>
              <a:rPr lang="zh-CN" altLang="en-US" dirty="0"/>
              <a:t>创建一个对象，创建了对象之后，可以通过“对象名</a:t>
            </a:r>
            <a:r>
              <a:rPr lang="en-US" altLang="zh-CN" dirty="0"/>
              <a:t>.</a:t>
            </a:r>
            <a:r>
              <a:rPr lang="zh-CN" altLang="en-US" dirty="0"/>
              <a:t>成员名”来访问对象的属性或者方法。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7200" y="2852936"/>
            <a:ext cx="82296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class 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{	// </a:t>
            </a:r>
            <a:r>
              <a:rPr lang="zh-CN" altLang="en-US" sz="2400" dirty="0" smtClean="0"/>
              <a:t>定义类</a:t>
            </a:r>
            <a:r>
              <a:rPr lang="en-US" altLang="zh-CN" sz="2400" dirty="0" smtClean="0"/>
              <a:t>A</a:t>
            </a:r>
            <a:endParaRPr lang="en-US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field;	// </a:t>
            </a:r>
            <a:r>
              <a:rPr lang="zh-CN" altLang="en-US" sz="2400" dirty="0" smtClean="0"/>
              <a:t>成员变量</a:t>
            </a:r>
            <a:endParaRPr lang="zh-CN" altLang="en-US" sz="2400" dirty="0"/>
          </a:p>
          <a:p>
            <a:r>
              <a:rPr lang="en-US" altLang="zh-CN" sz="2400" dirty="0" smtClean="0"/>
              <a:t>	void method() {	// </a:t>
            </a:r>
            <a:r>
              <a:rPr lang="zh-CN" altLang="en-US" sz="2400" dirty="0" smtClean="0"/>
              <a:t>成员方法</a:t>
            </a:r>
            <a:endParaRPr lang="en-US" altLang="zh-CN" sz="2400" dirty="0" smtClean="0"/>
          </a:p>
          <a:p>
            <a:r>
              <a:rPr lang="en-US" altLang="zh-CN" sz="2400" dirty="0"/>
              <a:t>	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(field);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 = new A();	// </a:t>
            </a:r>
            <a:r>
              <a:rPr lang="zh-CN" altLang="en-US" sz="2400" dirty="0" smtClean="0"/>
              <a:t>创建类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的对象</a:t>
            </a:r>
            <a:r>
              <a:rPr lang="en-US" altLang="zh-CN" sz="2400" dirty="0" smtClean="0"/>
              <a:t>a</a:t>
            </a:r>
          </a:p>
          <a:p>
            <a:r>
              <a:rPr lang="en-US" altLang="zh-CN" sz="2400" dirty="0" err="1" smtClean="0"/>
              <a:t>a.field</a:t>
            </a:r>
            <a:r>
              <a:rPr lang="en-US" altLang="zh-CN" sz="2400" dirty="0" smtClean="0"/>
              <a:t> = 10;	// </a:t>
            </a:r>
            <a:r>
              <a:rPr lang="zh-CN" altLang="en-US" sz="2400" dirty="0" smtClean="0"/>
              <a:t>访问对象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的属性</a:t>
            </a:r>
            <a:r>
              <a:rPr lang="en-US" altLang="zh-CN" sz="2400" dirty="0" smtClean="0"/>
              <a:t>field</a:t>
            </a:r>
          </a:p>
          <a:p>
            <a:r>
              <a:rPr lang="en-US" altLang="zh-CN" sz="2400" dirty="0" err="1" smtClean="0"/>
              <a:t>a.method</a:t>
            </a:r>
            <a:r>
              <a:rPr lang="en-US" altLang="zh-CN" sz="2400" dirty="0" smtClean="0"/>
              <a:t>();	// </a:t>
            </a:r>
            <a:r>
              <a:rPr lang="zh-CN" altLang="en-US" sz="2400" dirty="0" smtClean="0"/>
              <a:t>访问对象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的方法</a:t>
            </a:r>
            <a:r>
              <a:rPr lang="en-US" altLang="zh-CN" sz="2400" dirty="0" smtClean="0"/>
              <a:t>method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889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类的定义和对象的创建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zh-CN" dirty="0" smtClean="0"/>
              <a:t>表示</a:t>
            </a:r>
            <a:r>
              <a:rPr lang="zh-CN" altLang="zh-CN" dirty="0"/>
              <a:t>“人”的类：</a:t>
            </a:r>
            <a:r>
              <a:rPr lang="en-US" altLang="zh-CN" dirty="0"/>
              <a:t>Person</a:t>
            </a:r>
            <a:r>
              <a:rPr lang="zh-CN" altLang="zh-CN" dirty="0"/>
              <a:t>，在</a:t>
            </a:r>
            <a:r>
              <a:rPr lang="en-US" altLang="zh-CN" dirty="0"/>
              <a:t>Person</a:t>
            </a:r>
            <a:r>
              <a:rPr lang="zh-CN" altLang="zh-CN" dirty="0"/>
              <a:t>类里定义了一个属性：</a:t>
            </a:r>
            <a:r>
              <a:rPr lang="en-US" altLang="zh-CN" dirty="0"/>
              <a:t>age</a:t>
            </a:r>
            <a:r>
              <a:rPr lang="zh-CN" altLang="zh-CN" dirty="0"/>
              <a:t>，定义了一个方法：</a:t>
            </a:r>
            <a:r>
              <a:rPr lang="en-US" altLang="zh-CN" dirty="0" err="1"/>
              <a:t>printAge</a:t>
            </a:r>
            <a:r>
              <a:rPr lang="zh-CN" altLang="zh-CN" dirty="0"/>
              <a:t>，在</a:t>
            </a:r>
            <a:r>
              <a:rPr lang="en-US" altLang="zh-CN" dirty="0"/>
              <a:t>main</a:t>
            </a:r>
            <a:r>
              <a:rPr lang="zh-CN" altLang="zh-CN" dirty="0"/>
              <a:t>方法中创建</a:t>
            </a:r>
            <a:r>
              <a:rPr lang="zh-CN" altLang="zh-CN" dirty="0" smtClean="0"/>
              <a:t>了</a:t>
            </a:r>
            <a:r>
              <a:rPr lang="en-US" altLang="zh-CN" dirty="0" smtClean="0"/>
              <a:t>Person</a:t>
            </a:r>
            <a:r>
              <a:rPr lang="zh-CN" altLang="zh-CN" dirty="0"/>
              <a:t>对象，并设置</a:t>
            </a:r>
            <a:r>
              <a:rPr lang="zh-CN" altLang="zh-CN" dirty="0" smtClean="0"/>
              <a:t>了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对象</a:t>
            </a:r>
            <a:r>
              <a:rPr lang="zh-CN" altLang="zh-CN" dirty="0" smtClean="0"/>
              <a:t>的</a:t>
            </a:r>
            <a:r>
              <a:rPr lang="en-US" altLang="zh-CN" dirty="0"/>
              <a:t>age</a:t>
            </a:r>
            <a:r>
              <a:rPr lang="zh-CN" altLang="zh-CN" dirty="0"/>
              <a:t>属性，调用</a:t>
            </a:r>
            <a:r>
              <a:rPr lang="zh-CN" altLang="zh-CN" dirty="0" smtClean="0"/>
              <a:t>了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对象</a:t>
            </a:r>
            <a:r>
              <a:rPr lang="zh-CN" altLang="zh-CN" dirty="0" smtClean="0"/>
              <a:t>的</a:t>
            </a:r>
            <a:r>
              <a:rPr lang="en-US" altLang="zh-CN" dirty="0" err="1"/>
              <a:t>printAge</a:t>
            </a:r>
            <a:r>
              <a:rPr lang="zh-CN" altLang="zh-CN" dirty="0"/>
              <a:t>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示例：</a:t>
            </a:r>
            <a:r>
              <a:rPr lang="en-US" altLang="zh-CN" dirty="0" smtClean="0"/>
              <a:t>Person.java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2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从本质上讲，一个变量（</a:t>
            </a:r>
            <a:r>
              <a:rPr lang="en-US" altLang="zh-CN" dirty="0"/>
              <a:t>variable</a:t>
            </a:r>
            <a:r>
              <a:rPr lang="zh-CN" altLang="en-US" dirty="0"/>
              <a:t>）就是内存中的一块存储空间，可以用来存放程序运行时的数据，而且在在程序运行期间，变量中存放的数据可以改变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与变量相对的就是常量（</a:t>
            </a:r>
            <a:r>
              <a:rPr lang="en-US" altLang="zh-CN" dirty="0"/>
              <a:t>constant</a:t>
            </a:r>
            <a:r>
              <a:rPr lang="zh-CN" altLang="en-US" dirty="0"/>
              <a:t>），在程序运行期间，常量中存放的数据不能改变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一个变量的要素包括：这个变量的名称、这个变量存储的数据类型、这个变量的作用范围。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7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变量的名称叫做标识符（</a:t>
            </a:r>
            <a:r>
              <a:rPr lang="en-US" altLang="zh-CN" dirty="0"/>
              <a:t>identifier</a:t>
            </a:r>
            <a:r>
              <a:rPr lang="zh-CN" altLang="en-US" dirty="0"/>
              <a:t>）。在我们写代码的过程中，总是要给包、类、变量、方法起个名称，这个名称就是标识符，标识符要符合一定的规则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。</a:t>
            </a:r>
            <a:r>
              <a:rPr lang="en-US" altLang="zh-CN" dirty="0"/>
              <a:t>Java</a:t>
            </a:r>
            <a:r>
              <a:rPr lang="zh-CN" altLang="en-US" dirty="0"/>
              <a:t>语言的标识符命名规则如下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</a:t>
            </a:r>
            <a:r>
              <a:rPr lang="zh-CN" altLang="en-US" dirty="0"/>
              <a:t>可以由字母、数字、下划线（</a:t>
            </a:r>
            <a:r>
              <a:rPr lang="en-US" altLang="zh-CN" dirty="0"/>
              <a:t>_</a:t>
            </a:r>
            <a:r>
              <a:rPr lang="zh-CN" altLang="en-US" dirty="0"/>
              <a:t>）和美元符号（</a:t>
            </a:r>
            <a:r>
              <a:rPr lang="en-US" altLang="zh-CN" dirty="0"/>
              <a:t>$</a:t>
            </a:r>
            <a:r>
              <a:rPr lang="zh-CN" altLang="en-US" dirty="0"/>
              <a:t>）组成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</a:t>
            </a:r>
            <a:r>
              <a:rPr lang="zh-CN" altLang="en-US" dirty="0"/>
              <a:t>只能以字母、下划线或美元符号作为第一个字符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/>
              <a:t>语言保留某些词汇用作特殊用途，这些词汇就是关键字，关键字不能作为标识符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5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1263</TotalTime>
  <Words>1963</Words>
  <Application>Microsoft Office PowerPoint</Application>
  <PresentationFormat>全屏显示(4:3)</PresentationFormat>
  <Paragraphs>230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Arial</vt:lpstr>
      <vt:lpstr>Calibri</vt:lpstr>
      <vt:lpstr>Times New Roman</vt:lpstr>
      <vt:lpstr>Verdana</vt:lpstr>
      <vt:lpstr>Wingdings</vt:lpstr>
      <vt:lpstr>Default Design</vt:lpstr>
      <vt:lpstr>Image</vt:lpstr>
      <vt:lpstr>第2章  类和对象</vt:lpstr>
      <vt:lpstr>本章学习目标</vt:lpstr>
      <vt:lpstr>本章学习目标</vt:lpstr>
      <vt:lpstr>类的定义和对象的创建</vt:lpstr>
      <vt:lpstr>类的定义和对象的创建</vt:lpstr>
      <vt:lpstr>类的定义和对象的创建</vt:lpstr>
      <vt:lpstr>类的定义和对象的创建</vt:lpstr>
      <vt:lpstr>变量和数据类型</vt:lpstr>
      <vt:lpstr>变量和数据类型</vt:lpstr>
      <vt:lpstr>变量和数据类型</vt:lpstr>
      <vt:lpstr>变量和数据类型</vt:lpstr>
      <vt:lpstr>变量和数据类型</vt:lpstr>
      <vt:lpstr>变量和数据类型</vt:lpstr>
      <vt:lpstr>变量和数据类型</vt:lpstr>
      <vt:lpstr>变量和数据类型</vt:lpstr>
      <vt:lpstr>变量和数据类型</vt:lpstr>
      <vt:lpstr>变量和数据类型</vt:lpstr>
      <vt:lpstr>变量和数据类型</vt:lpstr>
      <vt:lpstr>变量和数据类型</vt:lpstr>
      <vt:lpstr>变量和数据类型</vt:lpstr>
      <vt:lpstr>变量和数据类型</vt:lpstr>
      <vt:lpstr>变量和数据类型</vt:lpstr>
      <vt:lpstr>变量和数据类型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pengzheng</cp:lastModifiedBy>
  <cp:revision>39</cp:revision>
  <dcterms:created xsi:type="dcterms:W3CDTF">2015-08-30T13:23:12Z</dcterms:created>
  <dcterms:modified xsi:type="dcterms:W3CDTF">2016-09-01T13:41:15Z</dcterms:modified>
</cp:coreProperties>
</file>