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306" r:id="rId4"/>
    <p:sldId id="282" r:id="rId5"/>
    <p:sldId id="312" r:id="rId6"/>
    <p:sldId id="330" r:id="rId7"/>
    <p:sldId id="331" r:id="rId8"/>
    <p:sldId id="328" r:id="rId9"/>
    <p:sldId id="333" r:id="rId10"/>
    <p:sldId id="334" r:id="rId11"/>
    <p:sldId id="335" r:id="rId12"/>
    <p:sldId id="336" r:id="rId13"/>
    <p:sldId id="337" r:id="rId14"/>
    <p:sldId id="338" r:id="rId15"/>
    <p:sldId id="27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3" d="100"/>
          <a:sy n="63" d="100"/>
        </p:scale>
        <p:origin x="48" y="60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第</a:t>
            </a:r>
            <a:r>
              <a:rPr lang="en-US" altLang="zh-CN" noProof="0" dirty="0" smtClean="0"/>
              <a:t>1</a:t>
            </a:r>
            <a:r>
              <a:rPr lang="zh-CN" altLang="en-US" noProof="0" dirty="0" smtClean="0"/>
              <a:t>章</a:t>
            </a:r>
            <a:r>
              <a:rPr lang="en-US" altLang="zh-CN" noProof="0" dirty="0" smtClean="0"/>
              <a:t/>
            </a:r>
            <a:br>
              <a:rPr lang="en-US" altLang="zh-CN" noProof="0" dirty="0" smtClean="0"/>
            </a:br>
            <a:r>
              <a:rPr lang="en-US" altLang="zh-CN" noProof="0" dirty="0" smtClean="0"/>
              <a:t>Java</a:t>
            </a:r>
            <a:r>
              <a:rPr lang="zh-CN" altLang="en-US" noProof="0" dirty="0" smtClean="0"/>
              <a:t>开发简介</a:t>
            </a:r>
            <a:endParaRPr lang="en-US" altLang="zh-CN" noProof="0" dirty="0" smtClean="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smtClean="0"/>
              <a:t>单击此处编辑母版副标题样式</a:t>
            </a:r>
            <a:endParaRPr lang="en-US" altLang="zh-CN" noProof="0" dirty="0" smtClean="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smtClean="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smtClean="0"/>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216"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217"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218"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smtClean="0"/>
              <a:t>Company Logo</a:t>
            </a:r>
            <a:endParaRPr lang="en-US" altLang="zh-CN"/>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smtClean="0"/>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4800600" cy="838200"/>
          </a:xfrm>
        </p:spPr>
        <p:txBody>
          <a:bodyPr/>
          <a:lstStyle/>
          <a:p>
            <a:r>
              <a:rPr lang="zh-CN" altLang="en-US" dirty="0" smtClean="0">
                <a:latin typeface="Arial" panose="020B0604020202020204" pitchFamily="34" charset="0"/>
                <a:ea typeface="宋体" panose="02010600030101010101" pitchFamily="2" charset="-122"/>
                <a:cs typeface="Arial" panose="020B0604020202020204" pitchFamily="34" charset="0"/>
              </a:rPr>
              <a:t>第</a:t>
            </a:r>
            <a:r>
              <a:rPr lang="en-US" altLang="zh-CN" dirty="0" smtClean="0">
                <a:latin typeface="Arial" panose="020B0604020202020204" pitchFamily="34" charset="0"/>
                <a:ea typeface="宋体" panose="02010600030101010101" pitchFamily="2" charset="-122"/>
                <a:cs typeface="Arial" panose="020B0604020202020204" pitchFamily="34" charset="0"/>
              </a:rPr>
              <a:t>2</a:t>
            </a:r>
            <a:r>
              <a:rPr lang="zh-CN" altLang="en-US" dirty="0" smtClean="0">
                <a:latin typeface="Arial" panose="020B0604020202020204" pitchFamily="34" charset="0"/>
                <a:ea typeface="宋体" panose="02010600030101010101" pitchFamily="2" charset="-122"/>
                <a:cs typeface="Arial" panose="020B0604020202020204" pitchFamily="34" charset="0"/>
              </a:rPr>
              <a:t>章</a:t>
            </a:r>
            <a:r>
              <a:rPr lang="en-US" altLang="zh-CN" dirty="0" smtClean="0">
                <a:latin typeface="Arial" panose="020B0604020202020204" pitchFamily="34" charset="0"/>
                <a:ea typeface="宋体" panose="02010600030101010101" pitchFamily="2" charset="-122"/>
                <a:cs typeface="Arial" panose="020B0604020202020204" pitchFamily="34" charset="0"/>
              </a:rPr>
              <a:t> </a:t>
            </a:r>
            <a:br>
              <a:rPr lang="en-US" altLang="zh-CN" dirty="0" smtClean="0">
                <a:latin typeface="Arial" panose="020B0604020202020204" pitchFamily="34" charset="0"/>
                <a:ea typeface="宋体" panose="02010600030101010101" pitchFamily="2" charset="-122"/>
                <a:cs typeface="Arial" panose="020B0604020202020204" pitchFamily="34" charset="0"/>
              </a:rPr>
            </a:br>
            <a:r>
              <a:rPr lang="zh-CN" altLang="en-US" dirty="0" smtClean="0">
                <a:latin typeface="Arial" panose="020B0604020202020204" pitchFamily="34" charset="0"/>
                <a:ea typeface="宋体" panose="02010600030101010101" pitchFamily="2" charset="-122"/>
                <a:cs typeface="Arial" panose="020B0604020202020204" pitchFamily="34" charset="0"/>
              </a:rPr>
              <a:t>类和对象</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smtClean="0">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变量和数据类型</a:t>
            </a:r>
            <a:endParaRPr lang="zh-CN" altLang="en-US" dirty="0"/>
          </a:p>
        </p:txBody>
      </p:sp>
      <p:sp>
        <p:nvSpPr>
          <p:cNvPr id="3" name="内容占位符 2"/>
          <p:cNvSpPr>
            <a:spLocks noGrp="1"/>
          </p:cNvSpPr>
          <p:nvPr>
            <p:ph idx="1"/>
          </p:nvPr>
        </p:nvSpPr>
        <p:spPr/>
        <p:txBody>
          <a:bodyPr/>
          <a:lstStyle/>
          <a:p>
            <a:r>
              <a:rPr lang="zh-CN" altLang="en-US" dirty="0"/>
              <a:t>如果</a:t>
            </a:r>
            <a:r>
              <a:rPr lang="zh-CN" altLang="en-US" dirty="0" smtClean="0"/>
              <a:t>在</a:t>
            </a:r>
            <a:r>
              <a:rPr lang="en-US" altLang="zh-CN" dirty="0" smtClean="0"/>
              <a:t>TestOverload.java</a:t>
            </a:r>
            <a:r>
              <a:rPr lang="zh-CN" altLang="en-US" dirty="0"/>
              <a:t>的</a:t>
            </a:r>
            <a:r>
              <a:rPr lang="en-US" altLang="zh-CN" dirty="0"/>
              <a:t>main</a:t>
            </a:r>
            <a:r>
              <a:rPr lang="zh-CN" altLang="en-US" dirty="0"/>
              <a:t>方法中添加以下语句，那么调用</a:t>
            </a:r>
            <a:r>
              <a:rPr lang="en-US" altLang="zh-CN" dirty="0"/>
              <a:t>max(f1, f2)</a:t>
            </a:r>
            <a:r>
              <a:rPr lang="zh-CN" altLang="en-US" dirty="0"/>
              <a:t>时，实际绑定的是方法</a:t>
            </a:r>
            <a:r>
              <a:rPr lang="en-US" altLang="zh-CN" dirty="0"/>
              <a:t>max(</a:t>
            </a:r>
            <a:r>
              <a:rPr lang="en-US" altLang="zh-CN" dirty="0" err="1"/>
              <a:t>int</a:t>
            </a:r>
            <a:r>
              <a:rPr lang="en-US" altLang="zh-CN" dirty="0"/>
              <a:t>, </a:t>
            </a:r>
            <a:r>
              <a:rPr lang="en-US" altLang="zh-CN" dirty="0" err="1"/>
              <a:t>int</a:t>
            </a:r>
            <a:r>
              <a:rPr lang="en-US" altLang="zh-CN" dirty="0"/>
              <a:t>)</a:t>
            </a:r>
            <a:r>
              <a:rPr lang="zh-CN" altLang="en-US" dirty="0"/>
              <a:t>、方法</a:t>
            </a:r>
            <a:r>
              <a:rPr lang="en-US" altLang="zh-CN" dirty="0"/>
              <a:t>max(double, double)</a:t>
            </a:r>
            <a:r>
              <a:rPr lang="zh-CN" altLang="en-US" dirty="0"/>
              <a:t>中的哪一个</a:t>
            </a:r>
            <a:r>
              <a:rPr lang="zh-CN" altLang="en-US" dirty="0" smtClean="0"/>
              <a:t>？</a:t>
            </a:r>
            <a:endParaRPr lang="en-US" altLang="zh-CN" dirty="0" smtClean="0"/>
          </a:p>
          <a:p>
            <a:pPr marL="0" indent="0">
              <a:buNone/>
            </a:pPr>
            <a:r>
              <a:rPr lang="en-US" altLang="zh-CN" dirty="0" smtClean="0"/>
              <a:t>float </a:t>
            </a:r>
            <a:r>
              <a:rPr lang="en-US" altLang="zh-CN" dirty="0"/>
              <a:t>f1 = 10.1F; </a:t>
            </a:r>
          </a:p>
          <a:p>
            <a:pPr marL="0" indent="0">
              <a:buNone/>
            </a:pPr>
            <a:r>
              <a:rPr lang="en-US" altLang="zh-CN" dirty="0"/>
              <a:t>float f2 = 10.2F; </a:t>
            </a:r>
          </a:p>
          <a:p>
            <a:pPr marL="0" indent="0">
              <a:buNone/>
            </a:pPr>
            <a:r>
              <a:rPr lang="en-US" altLang="zh-CN" dirty="0"/>
              <a:t>double d = max(f1, f2</a:t>
            </a:r>
            <a:r>
              <a:rPr lang="en-US" altLang="zh-CN" dirty="0" smtClean="0"/>
              <a:t>);</a:t>
            </a:r>
            <a:endParaRPr lang="en-US"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107531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a:t>所有的成员方法中，有一种特殊的方法称为构造方法（</a:t>
            </a:r>
            <a:r>
              <a:rPr lang="en-US" altLang="zh-CN" dirty="0"/>
              <a:t>Constructor</a:t>
            </a:r>
            <a:r>
              <a:rPr lang="zh-CN" altLang="en-US" dirty="0"/>
              <a:t>）</a:t>
            </a:r>
            <a:r>
              <a:rPr lang="zh-CN" altLang="en-US" dirty="0" smtClean="0"/>
              <a:t>。</a:t>
            </a:r>
            <a:endParaRPr lang="en-US" altLang="zh-CN" dirty="0" smtClean="0"/>
          </a:p>
          <a:p>
            <a:r>
              <a:rPr lang="zh-CN" altLang="en-US" dirty="0" smtClean="0"/>
              <a:t>构造</a:t>
            </a:r>
            <a:r>
              <a:rPr lang="zh-CN" altLang="en-US" dirty="0"/>
              <a:t>方法的作用是初始化</a:t>
            </a:r>
            <a:r>
              <a:rPr lang="zh-CN" altLang="en-US" dirty="0" smtClean="0"/>
              <a:t>对象</a:t>
            </a:r>
            <a:r>
              <a:rPr lang="zh-CN" altLang="en-US" dirty="0"/>
              <a:t>的</a:t>
            </a:r>
            <a:r>
              <a:rPr lang="zh-CN" altLang="en-US" dirty="0" smtClean="0"/>
              <a:t>属性</a:t>
            </a:r>
            <a:r>
              <a:rPr lang="zh-CN" altLang="en-US" dirty="0"/>
              <a:t>，也就是说，通常在构造方法中对成员变量进行赋值。</a:t>
            </a:r>
            <a:endParaRPr lang="en-US" altLang="zh-CN" dirty="0"/>
          </a:p>
          <a:p>
            <a:pPr lvl="0"/>
            <a:r>
              <a:rPr lang="zh-CN" altLang="zh-CN" dirty="0"/>
              <a:t>构造方法的方法名与类名是完全相同的。</a:t>
            </a:r>
          </a:p>
          <a:p>
            <a:pPr lvl="0"/>
            <a:r>
              <a:rPr lang="zh-CN" altLang="zh-CN" dirty="0"/>
              <a:t>构造方法是不能声明任何返回值类型，既不能用</a:t>
            </a:r>
            <a:r>
              <a:rPr lang="en-US" altLang="zh-CN" dirty="0" err="1"/>
              <a:t>int</a:t>
            </a:r>
            <a:r>
              <a:rPr lang="zh-CN" altLang="zh-CN" dirty="0"/>
              <a:t>、</a:t>
            </a:r>
            <a:r>
              <a:rPr lang="en-US" altLang="zh-CN" dirty="0"/>
              <a:t>Person</a:t>
            </a:r>
            <a:r>
              <a:rPr lang="zh-CN" altLang="zh-CN" dirty="0"/>
              <a:t>等数据类型，也不能用</a:t>
            </a:r>
            <a:r>
              <a:rPr lang="en-US" altLang="zh-CN" dirty="0"/>
              <a:t>void</a:t>
            </a:r>
            <a:r>
              <a:rPr lang="zh-CN" altLang="zh-CN" dirty="0"/>
              <a:t>。</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851914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方法</a:t>
            </a:r>
            <a:endParaRPr lang="zh-CN" altLang="en-US" dirty="0"/>
          </a:p>
        </p:txBody>
      </p:sp>
      <p:sp>
        <p:nvSpPr>
          <p:cNvPr id="3" name="内容占位符 2"/>
          <p:cNvSpPr>
            <a:spLocks noGrp="1"/>
          </p:cNvSpPr>
          <p:nvPr>
            <p:ph idx="1"/>
          </p:nvPr>
        </p:nvSpPr>
        <p:spPr/>
        <p:txBody>
          <a:bodyPr/>
          <a:lstStyle/>
          <a:p>
            <a:pPr lvl="0"/>
            <a:r>
              <a:rPr lang="zh-CN" altLang="zh-CN" dirty="0"/>
              <a:t>构造方法不能显式的返回一个值，即构造方法的方法体中不能有</a:t>
            </a:r>
            <a:r>
              <a:rPr lang="en-US" altLang="zh-CN" dirty="0"/>
              <a:t>return</a:t>
            </a:r>
            <a:r>
              <a:rPr lang="zh-CN" altLang="zh-CN" dirty="0"/>
              <a:t>语句。</a:t>
            </a:r>
          </a:p>
          <a:p>
            <a:r>
              <a:rPr lang="zh-CN" altLang="zh-CN" dirty="0"/>
              <a:t>当某个类的代码中没有定义构造方法时，编译器会给这个类添加一个默认构造，这个默认构造方法是没有参数的，方法体也是空的，即：类名</a:t>
            </a:r>
            <a:r>
              <a:rPr lang="en-US" altLang="zh-CN" dirty="0"/>
              <a:t>() { }</a:t>
            </a:r>
            <a:r>
              <a:rPr lang="zh-CN" altLang="zh-CN" dirty="0"/>
              <a:t>。但如果某个类的代码中定义了构造方法，则编译器就不再给这个类添加默认构造方法</a:t>
            </a:r>
            <a:r>
              <a:rPr lang="zh-CN" altLang="zh-CN" dirty="0" smtClean="0"/>
              <a:t>。</a:t>
            </a:r>
            <a:endParaRPr lang="en-US" altLang="zh-CN" dirty="0" smtClean="0"/>
          </a:p>
          <a:p>
            <a:endParaRPr lang="en-US" altLang="zh-CN" dirty="0"/>
          </a:p>
          <a:p>
            <a:r>
              <a:rPr lang="zh-CN" altLang="en-US" dirty="0" smtClean="0"/>
              <a:t>示例：</a:t>
            </a:r>
            <a:r>
              <a:rPr lang="en-US" altLang="zh-CN" dirty="0" smtClean="0"/>
              <a:t>TestConstructor.java</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052708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方法</a:t>
            </a:r>
            <a:endParaRPr lang="zh-CN" altLang="en-US" dirty="0"/>
          </a:p>
        </p:txBody>
      </p:sp>
      <p:sp>
        <p:nvSpPr>
          <p:cNvPr id="3" name="内容占位符 2"/>
          <p:cNvSpPr>
            <a:spLocks noGrp="1"/>
          </p:cNvSpPr>
          <p:nvPr>
            <p:ph idx="1"/>
          </p:nvPr>
        </p:nvSpPr>
        <p:spPr/>
        <p:txBody>
          <a:bodyPr/>
          <a:lstStyle/>
          <a:p>
            <a:pPr lvl="0"/>
            <a:r>
              <a:rPr lang="zh-CN" altLang="en-US" dirty="0" smtClean="0"/>
              <a:t>理解代码：</a:t>
            </a:r>
            <a:r>
              <a:rPr lang="en-US" altLang="zh-CN" dirty="0" smtClean="0"/>
              <a:t>Person p1 = new Person()</a:t>
            </a:r>
          </a:p>
          <a:p>
            <a:pPr lvl="1"/>
            <a:r>
              <a:rPr lang="zh-CN" altLang="zh-CN" dirty="0"/>
              <a:t>关键字“</a:t>
            </a:r>
            <a:r>
              <a:rPr lang="en-US" altLang="zh-CN" dirty="0"/>
              <a:t>new</a:t>
            </a:r>
            <a:r>
              <a:rPr lang="zh-CN" altLang="zh-CN" dirty="0"/>
              <a:t>”的作用的在内存中申请一块存储空间，用以存储一个</a:t>
            </a:r>
            <a:r>
              <a:rPr lang="en-US" altLang="zh-CN" dirty="0"/>
              <a:t>Person</a:t>
            </a:r>
            <a:r>
              <a:rPr lang="zh-CN" altLang="zh-CN" dirty="0"/>
              <a:t>对象的数据，简单来说就是在内存中创建了一个</a:t>
            </a:r>
            <a:r>
              <a:rPr lang="en-US" altLang="zh-CN" dirty="0"/>
              <a:t>Person</a:t>
            </a:r>
            <a:r>
              <a:rPr lang="zh-CN" altLang="zh-CN" dirty="0"/>
              <a:t>对象</a:t>
            </a:r>
            <a:r>
              <a:rPr lang="zh-CN" altLang="zh-CN" dirty="0" smtClean="0"/>
              <a:t>。</a:t>
            </a:r>
            <a:endParaRPr lang="en-US" altLang="zh-CN" dirty="0" smtClean="0"/>
          </a:p>
          <a:p>
            <a:pPr lvl="1"/>
            <a:r>
              <a:rPr lang="zh-CN" altLang="zh-CN" dirty="0"/>
              <a:t>“</a:t>
            </a:r>
            <a:r>
              <a:rPr lang="en-US" altLang="zh-CN" dirty="0"/>
              <a:t>Person()</a:t>
            </a:r>
            <a:r>
              <a:rPr lang="zh-CN" altLang="zh-CN" dirty="0"/>
              <a:t>”就是调用</a:t>
            </a:r>
            <a:r>
              <a:rPr lang="en-US" altLang="zh-CN" dirty="0"/>
              <a:t>Person</a:t>
            </a:r>
            <a:r>
              <a:rPr lang="zh-CN" altLang="zh-CN" dirty="0"/>
              <a:t>类的构造方法，初始化这个新创建的</a:t>
            </a:r>
            <a:r>
              <a:rPr lang="en-US" altLang="zh-CN" dirty="0"/>
              <a:t>Person</a:t>
            </a:r>
            <a:r>
              <a:rPr lang="zh-CN" altLang="zh-CN" dirty="0"/>
              <a:t>对象</a:t>
            </a:r>
            <a:r>
              <a:rPr lang="zh-CN" altLang="zh-CN" dirty="0" smtClean="0"/>
              <a:t>。</a:t>
            </a:r>
            <a:endParaRPr lang="en-US" altLang="zh-CN" dirty="0" smtClean="0"/>
          </a:p>
          <a:p>
            <a:pPr lvl="1"/>
            <a:r>
              <a:rPr lang="zh-CN" altLang="zh-CN" dirty="0"/>
              <a:t>语句“</a:t>
            </a:r>
            <a:r>
              <a:rPr lang="en-US" altLang="zh-CN" dirty="0"/>
              <a:t>new Person()</a:t>
            </a:r>
            <a:r>
              <a:rPr lang="zh-CN" altLang="zh-CN" dirty="0"/>
              <a:t>”执行的结果是返回了这个新建</a:t>
            </a:r>
            <a:r>
              <a:rPr lang="en-US" altLang="zh-CN" dirty="0"/>
              <a:t>Person</a:t>
            </a:r>
            <a:r>
              <a:rPr lang="zh-CN" altLang="zh-CN" dirty="0"/>
              <a:t>对象在内存中的地址值</a:t>
            </a:r>
            <a:r>
              <a:rPr lang="zh-CN" altLang="zh-CN" dirty="0" smtClean="0"/>
              <a:t>。</a:t>
            </a:r>
            <a:endParaRPr lang="en-US" altLang="zh-CN" dirty="0" smtClean="0"/>
          </a:p>
          <a:p>
            <a:pPr lvl="1"/>
            <a:r>
              <a:rPr lang="zh-CN" altLang="zh-CN" dirty="0"/>
              <a:t>通过“</a:t>
            </a:r>
            <a:r>
              <a:rPr lang="en-US" altLang="zh-CN" dirty="0"/>
              <a:t>=</a:t>
            </a:r>
            <a:r>
              <a:rPr lang="zh-CN" altLang="zh-CN" dirty="0"/>
              <a:t>”，这个地址值赋给了一个引用类型的变量“</a:t>
            </a:r>
            <a:r>
              <a:rPr lang="en-US" altLang="zh-CN" dirty="0" smtClean="0"/>
              <a:t>p1</a:t>
            </a:r>
            <a:r>
              <a:rPr lang="zh-CN" altLang="zh-CN" dirty="0" smtClean="0"/>
              <a:t>”</a:t>
            </a:r>
            <a:r>
              <a:rPr lang="zh-CN" altLang="zh-CN" dirty="0"/>
              <a:t>，而且这个引用“</a:t>
            </a:r>
            <a:r>
              <a:rPr lang="en-US" altLang="zh-CN" dirty="0" smtClean="0"/>
              <a:t>p1</a:t>
            </a:r>
            <a:r>
              <a:rPr lang="zh-CN" altLang="zh-CN" dirty="0" smtClean="0"/>
              <a:t>”</a:t>
            </a:r>
            <a:r>
              <a:rPr lang="zh-CN" altLang="zh-CN" dirty="0"/>
              <a:t>被声明为只能引用（指向）</a:t>
            </a:r>
            <a:r>
              <a:rPr lang="en-US" altLang="zh-CN" dirty="0"/>
              <a:t>Person</a:t>
            </a:r>
            <a:r>
              <a:rPr lang="zh-CN" altLang="zh-CN" dirty="0"/>
              <a:t>类型的对象。</a:t>
            </a:r>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166766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方法</a:t>
            </a:r>
            <a:endParaRPr lang="zh-CN" altLang="en-US" dirty="0"/>
          </a:p>
        </p:txBody>
      </p:sp>
      <p:sp>
        <p:nvSpPr>
          <p:cNvPr id="3" name="内容占位符 2"/>
          <p:cNvSpPr>
            <a:spLocks noGrp="1"/>
          </p:cNvSpPr>
          <p:nvPr>
            <p:ph idx="1"/>
          </p:nvPr>
        </p:nvSpPr>
        <p:spPr/>
        <p:txBody>
          <a:bodyPr/>
          <a:lstStyle/>
          <a:p>
            <a:pPr lvl="0"/>
            <a:r>
              <a:rPr lang="zh-CN" altLang="en-US" dirty="0"/>
              <a:t>如果某个类的代码中定义了构造方法，则编译器就不再给这个类添加无参的空构造方法。</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786082" y="2852936"/>
            <a:ext cx="5400600" cy="3024336"/>
          </a:xfrm>
          <a:prstGeom prst="rect">
            <a:avLst/>
          </a:prstGeom>
        </p:spPr>
      </p:pic>
    </p:spTree>
    <p:extLst>
      <p:ext uri="{BB962C8B-B14F-4D97-AF65-F5344CB8AC3E}">
        <p14:creationId xmlns:p14="http://schemas.microsoft.com/office/powerpoint/2010/main" val="4100248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smtClean="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类的定义和对象的创建</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ea typeface="宋体" panose="02010600030101010101" pitchFamily="2" charset="-122"/>
              </a:rPr>
              <a:t>变量和数据类型</a:t>
            </a:r>
            <a:endParaRPr lang="en-US" altLang="zh-CN" sz="2400" b="1" dirty="0">
              <a:ea typeface="宋体" panose="02010600030101010101" pitchFamily="2" charset="-122"/>
            </a:endParaRPr>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成员方法</a:t>
            </a:r>
            <a:endParaRPr lang="en-US" altLang="zh-CN" sz="2400" b="1" dirty="0">
              <a:solidFill>
                <a:srgbClr val="FF0000"/>
              </a:solidFill>
              <a:ea typeface="宋体" panose="02010600030101010101" pitchFamily="2" charset="-122"/>
            </a:endParaRPr>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solidFill>
                  <a:srgbClr val="FF0000"/>
                </a:solidFill>
                <a:ea typeface="宋体" panose="02010600030101010101" pitchFamily="2" charset="-122"/>
              </a:rPr>
              <a:t>构造方法</a:t>
            </a:r>
            <a:endParaRPr lang="en-US" altLang="zh-CN" sz="2400" b="1" dirty="0">
              <a:solidFill>
                <a:srgbClr val="FF0000"/>
              </a:solidFill>
              <a:ea typeface="宋体" panose="02010600030101010101" pitchFamily="2" charset="-122"/>
            </a:endParaRPr>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smtClean="0"/>
              <a:t>计算机学院 彭政</a:t>
            </a:r>
            <a:endParaRPr lang="en-US" altLang="zh-CN"/>
          </a:p>
        </p:txBody>
      </p:sp>
      <p:sp>
        <p:nvSpPr>
          <p:cNvPr id="37" name="日期占位符 5"/>
          <p:cNvSpPr>
            <a:spLocks noGrp="1"/>
          </p:cNvSpPr>
          <p:nvPr>
            <p:ph type="dt" sz="half" idx="12"/>
          </p:nvPr>
        </p:nvSpPr>
        <p:spPr/>
        <p:txBody>
          <a:bodyPr/>
          <a:lstStyle/>
          <a:p>
            <a:r>
              <a:rPr lang="zh-CN" altLang="en-US" smtClean="0"/>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smtClean="0">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3964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smtClean="0">
                <a:ea typeface="宋体" panose="02010600030101010101" pitchFamily="2" charset="-122"/>
              </a:rPr>
              <a:t>Java</a:t>
            </a:r>
            <a:r>
              <a:rPr lang="zh-CN" altLang="en-US" sz="2400" b="1" dirty="0" smtClean="0">
                <a:ea typeface="宋体" panose="02010600030101010101" pitchFamily="2" charset="-122"/>
              </a:rPr>
              <a:t>程序运行时的内存分析</a:t>
            </a:r>
            <a:endParaRPr lang="en-US" altLang="zh-CN" sz="2400" b="1" dirty="0">
              <a:ea typeface="宋体" panose="02010600030101010101" pitchFamily="2" charset="-122"/>
            </a:endParaRPr>
          </a:p>
        </p:txBody>
      </p:sp>
      <p:sp>
        <p:nvSpPr>
          <p:cNvPr id="64525" name="Text Box 13"/>
          <p:cNvSpPr txBox="1">
            <a:spLocks noChangeArrowheads="1"/>
          </p:cNvSpPr>
          <p:nvPr/>
        </p:nvSpPr>
        <p:spPr bwMode="gray">
          <a:xfrm>
            <a:off x="2024562" y="21224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5</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7" name="Text Box 15"/>
          <p:cNvSpPr txBox="1">
            <a:spLocks noChangeArrowheads="1"/>
          </p:cNvSpPr>
          <p:nvPr/>
        </p:nvSpPr>
        <p:spPr bwMode="auto">
          <a:xfrm>
            <a:off x="2987824" y="3014663"/>
            <a:ext cx="38250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指向对象自身的引用：</a:t>
            </a:r>
            <a:r>
              <a:rPr lang="en-US" altLang="zh-CN" sz="2400" b="1" dirty="0" smtClean="0">
                <a:ea typeface="宋体" panose="02010600030101010101" pitchFamily="2" charset="-122"/>
              </a:rPr>
              <a:t>this</a:t>
            </a:r>
            <a:endParaRPr lang="en-US" altLang="zh-CN" sz="2400" b="1" dirty="0">
              <a:ea typeface="宋体" panose="02010600030101010101" pitchFamily="2" charset="-122"/>
            </a:endParaRPr>
          </a:p>
        </p:txBody>
      </p:sp>
      <p:sp>
        <p:nvSpPr>
          <p:cNvPr id="64528" name="Text Box 16"/>
          <p:cNvSpPr txBox="1">
            <a:spLocks noChangeArrowheads="1"/>
          </p:cNvSpPr>
          <p:nvPr/>
        </p:nvSpPr>
        <p:spPr bwMode="gray">
          <a:xfrm>
            <a:off x="2024562" y="303688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6</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8" name="Text Box 26"/>
          <p:cNvSpPr txBox="1">
            <a:spLocks noChangeArrowheads="1"/>
          </p:cNvSpPr>
          <p:nvPr/>
        </p:nvSpPr>
        <p:spPr bwMode="auto">
          <a:xfrm>
            <a:off x="2987824" y="3906838"/>
            <a:ext cx="28456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静态修饰符：</a:t>
            </a:r>
            <a:r>
              <a:rPr lang="en-US" altLang="zh-CN" sz="2400" b="1" dirty="0" smtClean="0">
                <a:ea typeface="宋体" panose="02010600030101010101" pitchFamily="2" charset="-122"/>
              </a:rPr>
              <a:t>static</a:t>
            </a:r>
            <a:endParaRPr lang="en-US" altLang="zh-CN" sz="2400" b="1" dirty="0">
              <a:ea typeface="宋体" panose="02010600030101010101" pitchFamily="2" charset="-122"/>
            </a:endParaRPr>
          </a:p>
        </p:txBody>
      </p:sp>
      <p:sp>
        <p:nvSpPr>
          <p:cNvPr id="64539" name="Text Box 27"/>
          <p:cNvSpPr txBox="1">
            <a:spLocks noChangeArrowheads="1"/>
          </p:cNvSpPr>
          <p:nvPr/>
        </p:nvSpPr>
        <p:spPr bwMode="gray">
          <a:xfrm>
            <a:off x="2024562" y="39290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7</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1" name="Text Box 29"/>
          <p:cNvSpPr txBox="1">
            <a:spLocks noChangeArrowheads="1"/>
          </p:cNvSpPr>
          <p:nvPr/>
        </p:nvSpPr>
        <p:spPr bwMode="auto">
          <a:xfrm>
            <a:off x="2987824" y="4821238"/>
            <a:ext cx="3921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smtClean="0">
                <a:ea typeface="宋体" panose="02010600030101010101" pitchFamily="2" charset="-122"/>
              </a:rPr>
              <a:t>包机制：</a:t>
            </a:r>
            <a:r>
              <a:rPr lang="en-US" altLang="zh-CN" sz="2400" b="1" dirty="0" smtClean="0">
                <a:ea typeface="宋体" panose="02010600030101010101" pitchFamily="2" charset="-122"/>
              </a:rPr>
              <a:t>package</a:t>
            </a:r>
            <a:r>
              <a:rPr lang="zh-CN" altLang="en-US" sz="2400" b="1" dirty="0" smtClean="0">
                <a:ea typeface="宋体" panose="02010600030101010101" pitchFamily="2" charset="-122"/>
              </a:rPr>
              <a:t>和</a:t>
            </a:r>
            <a:r>
              <a:rPr lang="en-US" altLang="zh-CN" sz="2400" b="1" dirty="0" smtClean="0">
                <a:ea typeface="宋体" panose="02010600030101010101" pitchFamily="2" charset="-122"/>
              </a:rPr>
              <a:t>import</a:t>
            </a:r>
            <a:endParaRPr lang="en-US" altLang="zh-CN" sz="2400" b="1" dirty="0">
              <a:ea typeface="宋体" panose="02010600030101010101" pitchFamily="2" charset="-122"/>
            </a:endParaRPr>
          </a:p>
        </p:txBody>
      </p:sp>
      <p:sp>
        <p:nvSpPr>
          <p:cNvPr id="64542" name="Text Box 30"/>
          <p:cNvSpPr txBox="1">
            <a:spLocks noChangeArrowheads="1"/>
          </p:cNvSpPr>
          <p:nvPr/>
        </p:nvSpPr>
        <p:spPr bwMode="gray">
          <a:xfrm>
            <a:off x="2024562" y="484346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a:solidFill>
                  <a:schemeClr val="bg1"/>
                </a:solidFill>
                <a:ea typeface="宋体" panose="02010600030101010101" pitchFamily="2" charset="-122"/>
              </a:rPr>
              <a:t>8</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Tree>
    <p:extLst>
      <p:ext uri="{BB962C8B-B14F-4D97-AF65-F5344CB8AC3E}">
        <p14:creationId xmlns:p14="http://schemas.microsoft.com/office/powerpoint/2010/main" val="16679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成员方法</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a:t>语言中的成员方法</a:t>
            </a:r>
            <a:r>
              <a:rPr lang="zh-CN" altLang="zh-CN" dirty="0" smtClean="0"/>
              <a:t>（简称</a:t>
            </a:r>
            <a:r>
              <a:rPr lang="zh-CN" altLang="zh-CN" dirty="0"/>
              <a:t>为方法）类似于</a:t>
            </a:r>
            <a:r>
              <a:rPr lang="en-US" altLang="zh-CN" dirty="0"/>
              <a:t>C</a:t>
            </a:r>
            <a:r>
              <a:rPr lang="zh-CN" altLang="zh-CN" dirty="0"/>
              <a:t>语言中的函数，一个方法就是一段用来实现某个常用功能的代码块</a:t>
            </a:r>
            <a:r>
              <a:rPr lang="zh-CN" altLang="zh-CN" dirty="0" smtClean="0"/>
              <a:t>。</a:t>
            </a:r>
            <a:endParaRPr lang="en-US" altLang="zh-CN" dirty="0" smtClean="0"/>
          </a:p>
          <a:p>
            <a:r>
              <a:rPr lang="zh-CN" altLang="zh-CN" dirty="0"/>
              <a:t>方法定义的语法格式</a:t>
            </a:r>
            <a:r>
              <a:rPr lang="zh-CN" altLang="zh-CN" dirty="0" smtClean="0"/>
              <a:t>：</a:t>
            </a:r>
            <a:endParaRPr lang="en-US" altLang="zh-CN" dirty="0" smtClean="0"/>
          </a:p>
          <a:p>
            <a:pPr marL="0" indent="0">
              <a:buNone/>
            </a:pPr>
            <a:endParaRPr lang="zh-CN" altLang="zh-CN" dirty="0"/>
          </a:p>
          <a:p>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
        <p:nvSpPr>
          <p:cNvPr id="6" name="文本框 5"/>
          <p:cNvSpPr txBox="1"/>
          <p:nvPr/>
        </p:nvSpPr>
        <p:spPr>
          <a:xfrm>
            <a:off x="533400" y="3429000"/>
            <a:ext cx="8153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indent="0">
              <a:buNone/>
            </a:pPr>
            <a:r>
              <a:rPr lang="en-US" altLang="zh-CN" sz="2400" dirty="0"/>
              <a:t>[</a:t>
            </a:r>
            <a:r>
              <a:rPr lang="zh-CN" altLang="zh-CN" sz="2400" dirty="0"/>
              <a:t>修饰符</a:t>
            </a:r>
            <a:r>
              <a:rPr lang="en-US" altLang="zh-CN" sz="2400" dirty="0"/>
              <a:t>...] </a:t>
            </a:r>
            <a:r>
              <a:rPr lang="zh-CN" altLang="zh-CN" sz="2400" dirty="0"/>
              <a:t>返回值类型 方法名</a:t>
            </a:r>
            <a:r>
              <a:rPr lang="en-US" altLang="zh-CN" sz="2400" dirty="0"/>
              <a:t> ([</a:t>
            </a:r>
            <a:r>
              <a:rPr lang="zh-CN" altLang="zh-CN" sz="2400" dirty="0"/>
              <a:t>形参列表</a:t>
            </a:r>
            <a:r>
              <a:rPr lang="en-US" altLang="zh-CN" sz="2400" dirty="0"/>
              <a:t>]) {</a:t>
            </a:r>
            <a:endParaRPr lang="zh-CN" altLang="zh-CN" sz="2400" dirty="0"/>
          </a:p>
          <a:p>
            <a:pPr marL="0" indent="0">
              <a:buNone/>
            </a:pPr>
            <a:r>
              <a:rPr lang="en-US" altLang="zh-CN" sz="2400" dirty="0" smtClean="0"/>
              <a:t>	</a:t>
            </a:r>
            <a:r>
              <a:rPr lang="zh-CN" altLang="zh-CN" sz="2400" dirty="0" smtClean="0"/>
              <a:t>方法</a:t>
            </a:r>
            <a:r>
              <a:rPr lang="zh-CN" altLang="zh-CN" sz="2400" dirty="0"/>
              <a:t>体</a:t>
            </a:r>
          </a:p>
          <a:p>
            <a:pPr marL="0" indent="0">
              <a:buNone/>
            </a:pPr>
            <a:r>
              <a:rPr lang="en-US" altLang="zh-CN" sz="2400" dirty="0"/>
              <a:t>}</a:t>
            </a:r>
            <a:endParaRPr lang="zh-CN" altLang="zh-CN" sz="2400" dirty="0"/>
          </a:p>
          <a:p>
            <a:endParaRPr lang="zh-CN" altLang="en-US" dirty="0"/>
          </a:p>
        </p:txBody>
      </p:sp>
    </p:spTree>
    <p:extLst>
      <p:ext uri="{BB962C8B-B14F-4D97-AF65-F5344CB8AC3E}">
        <p14:creationId xmlns:p14="http://schemas.microsoft.com/office/powerpoint/2010/main" val="317107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成员方法</a:t>
            </a:r>
            <a:endParaRPr lang="zh-CN" altLang="en-US" dirty="0"/>
          </a:p>
        </p:txBody>
      </p:sp>
      <p:sp>
        <p:nvSpPr>
          <p:cNvPr id="3" name="内容占位符 2"/>
          <p:cNvSpPr>
            <a:spLocks noGrp="1"/>
          </p:cNvSpPr>
          <p:nvPr>
            <p:ph idx="1"/>
          </p:nvPr>
        </p:nvSpPr>
        <p:spPr/>
        <p:txBody>
          <a:bodyPr/>
          <a:lstStyle/>
          <a:p>
            <a:r>
              <a:rPr lang="zh-CN" altLang="zh-CN" dirty="0"/>
              <a:t>返回值类型可以是任何合法的</a:t>
            </a:r>
            <a:r>
              <a:rPr lang="en-US" altLang="zh-CN" dirty="0"/>
              <a:t>Java</a:t>
            </a:r>
            <a:r>
              <a:rPr lang="zh-CN" altLang="zh-CN" dirty="0"/>
              <a:t>数据类型，比如：</a:t>
            </a:r>
            <a:r>
              <a:rPr lang="en-US" altLang="zh-CN" dirty="0" err="1"/>
              <a:t>int</a:t>
            </a:r>
            <a:r>
              <a:rPr lang="zh-CN" altLang="zh-CN" dirty="0"/>
              <a:t>、</a:t>
            </a:r>
            <a:r>
              <a:rPr lang="en-US" altLang="zh-CN" dirty="0" err="1"/>
              <a:t>boolean</a:t>
            </a:r>
            <a:r>
              <a:rPr lang="zh-CN" altLang="zh-CN" dirty="0"/>
              <a:t>、</a:t>
            </a:r>
            <a:r>
              <a:rPr lang="en-US" altLang="zh-CN" dirty="0"/>
              <a:t>Person</a:t>
            </a:r>
            <a:r>
              <a:rPr lang="zh-CN" altLang="zh-CN" dirty="0"/>
              <a:t>，如果一个方法没有返回值，则返回值类型就是</a:t>
            </a:r>
            <a:r>
              <a:rPr lang="en-US" altLang="zh-CN" dirty="0"/>
              <a:t>void</a:t>
            </a:r>
            <a:r>
              <a:rPr lang="zh-CN" altLang="zh-CN" dirty="0"/>
              <a:t>。</a:t>
            </a:r>
          </a:p>
          <a:p>
            <a:r>
              <a:rPr lang="zh-CN" altLang="zh-CN" dirty="0"/>
              <a:t>形参列表定义的是该方法被调用时，用以获取外部输入值的变量和变量的数据类型。形参是方法的局部变量，形参的作用域就是方法体。与形参对应的是实参，实参就是调用方法时，实际输入给方法形参的数值。</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2606028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成员方法</a:t>
            </a:r>
            <a:endParaRPr lang="zh-CN" altLang="en-US" dirty="0"/>
          </a:p>
        </p:txBody>
      </p:sp>
      <p:sp>
        <p:nvSpPr>
          <p:cNvPr id="3" name="内容占位符 2"/>
          <p:cNvSpPr>
            <a:spLocks noGrp="1"/>
          </p:cNvSpPr>
          <p:nvPr>
            <p:ph idx="1"/>
          </p:nvPr>
        </p:nvSpPr>
        <p:spPr/>
        <p:txBody>
          <a:bodyPr/>
          <a:lstStyle/>
          <a:p>
            <a:r>
              <a:rPr lang="zh-CN" altLang="zh-CN" dirty="0"/>
              <a:t>在一个类的内部可以定义多个方法名相同的方法，但是要求每个同名方法都有自己唯一的形参列表</a:t>
            </a:r>
            <a:r>
              <a:rPr lang="zh-CN" altLang="zh-CN" dirty="0" smtClean="0"/>
              <a:t>。</a:t>
            </a:r>
            <a:r>
              <a:rPr lang="zh-CN" altLang="zh-CN" dirty="0"/>
              <a:t>这种语法机制叫做方法重载（</a:t>
            </a:r>
            <a:r>
              <a:rPr lang="en-US" altLang="zh-CN" dirty="0"/>
              <a:t>Overload</a:t>
            </a:r>
            <a:r>
              <a:rPr lang="zh-CN" altLang="zh-CN" dirty="0"/>
              <a:t>）。</a:t>
            </a:r>
            <a:endParaRPr lang="en-US" altLang="zh-CN" dirty="0" smtClean="0"/>
          </a:p>
          <a:p>
            <a:r>
              <a:rPr lang="zh-CN" altLang="zh-CN" dirty="0" smtClean="0"/>
              <a:t>不同</a:t>
            </a:r>
            <a:r>
              <a:rPr lang="zh-CN" altLang="zh-CN" dirty="0"/>
              <a:t>的形参列表是指形参个数不同，或者是</a:t>
            </a:r>
            <a:r>
              <a:rPr lang="zh-CN" altLang="zh-CN" dirty="0" smtClean="0"/>
              <a:t>形参</a:t>
            </a:r>
            <a:r>
              <a:rPr lang="zh-CN" altLang="en-US" dirty="0" smtClean="0"/>
              <a:t>的数据</a:t>
            </a:r>
            <a:r>
              <a:rPr lang="zh-CN" altLang="zh-CN" dirty="0" smtClean="0"/>
              <a:t>类型</a:t>
            </a:r>
            <a:r>
              <a:rPr lang="zh-CN" altLang="zh-CN" dirty="0"/>
              <a:t>不同</a:t>
            </a:r>
            <a:r>
              <a:rPr lang="zh-CN" altLang="zh-CN" dirty="0" smtClean="0"/>
              <a:t>。调用</a:t>
            </a:r>
            <a:r>
              <a:rPr lang="zh-CN" altLang="zh-CN" dirty="0"/>
              <a:t>同名方法时，会根据输入的实参列表来确定具体的方法</a:t>
            </a:r>
            <a:r>
              <a:rPr lang="zh-CN" altLang="zh-CN" dirty="0" smtClean="0"/>
              <a:t>。</a:t>
            </a:r>
            <a:endParaRPr lang="en-US" altLang="zh-CN" dirty="0" smtClean="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4128942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成员方法</a:t>
            </a:r>
            <a:endParaRPr lang="zh-CN" altLang="en-US" dirty="0"/>
          </a:p>
        </p:txBody>
      </p:sp>
      <p:sp>
        <p:nvSpPr>
          <p:cNvPr id="3" name="内容占位符 2"/>
          <p:cNvSpPr>
            <a:spLocks noGrp="1"/>
          </p:cNvSpPr>
          <p:nvPr>
            <p:ph idx="1"/>
          </p:nvPr>
        </p:nvSpPr>
        <p:spPr/>
        <p:txBody>
          <a:bodyPr/>
          <a:lstStyle/>
          <a:p>
            <a:r>
              <a:rPr lang="zh-CN" altLang="zh-CN" dirty="0" smtClean="0"/>
              <a:t>方法</a:t>
            </a:r>
            <a:r>
              <a:rPr lang="zh-CN" altLang="zh-CN" dirty="0"/>
              <a:t>签名（</a:t>
            </a:r>
            <a:r>
              <a:rPr lang="en-US" altLang="zh-CN" dirty="0"/>
              <a:t>Method Signature</a:t>
            </a:r>
            <a:r>
              <a:rPr lang="zh-CN" altLang="zh-CN" dirty="0"/>
              <a:t>）是由方法名和形参列表组成的字符串。方法重载的含义是指多个方法的方法名相同，但是方法签名不同</a:t>
            </a:r>
            <a:r>
              <a:rPr lang="zh-CN" altLang="zh-CN" dirty="0" smtClean="0"/>
              <a:t>。</a:t>
            </a:r>
            <a:endParaRPr lang="en-US" altLang="zh-CN" dirty="0" smtClean="0"/>
          </a:p>
          <a:p>
            <a:r>
              <a:rPr lang="zh-CN" altLang="zh-CN" dirty="0"/>
              <a:t>方法签名中不包含方法的返回值类型，所以两个同名方法是否重载和这两个方法的返回值类型是否相同无关</a:t>
            </a:r>
            <a:r>
              <a:rPr lang="zh-CN" altLang="zh-CN" dirty="0" smtClean="0"/>
              <a:t>。</a:t>
            </a:r>
            <a:endParaRPr lang="en-US" altLang="zh-CN" dirty="0" smtClean="0"/>
          </a:p>
          <a:p>
            <a:endParaRPr lang="en-US" altLang="zh-CN" dirty="0"/>
          </a:p>
          <a:p>
            <a:r>
              <a:rPr lang="zh-CN" altLang="en-US" dirty="0" smtClean="0"/>
              <a:t>示例：</a:t>
            </a:r>
            <a:r>
              <a:rPr lang="en-US" altLang="zh-CN" dirty="0" smtClean="0"/>
              <a:t>TestOverload.java</a:t>
            </a:r>
            <a:endParaRPr lang="zh-CN" altLang="en-US"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340247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变量和数据类型</a:t>
            </a:r>
            <a:endParaRPr lang="zh-CN" altLang="en-US" dirty="0"/>
          </a:p>
        </p:txBody>
      </p:sp>
      <p:sp>
        <p:nvSpPr>
          <p:cNvPr id="3" name="内容占位符 2"/>
          <p:cNvSpPr>
            <a:spLocks noGrp="1"/>
          </p:cNvSpPr>
          <p:nvPr>
            <p:ph idx="1"/>
          </p:nvPr>
        </p:nvSpPr>
        <p:spPr/>
        <p:txBody>
          <a:bodyPr/>
          <a:lstStyle/>
          <a:p>
            <a:r>
              <a:rPr lang="zh-CN" altLang="en-US" dirty="0" smtClean="0"/>
              <a:t>思考题：</a:t>
            </a:r>
            <a:endParaRPr lang="en-US" altLang="zh-CN" dirty="0" smtClean="0"/>
          </a:p>
          <a:p>
            <a:r>
              <a:rPr lang="zh-CN" altLang="zh-CN" dirty="0"/>
              <a:t>下列选项中，哪些方法可以与方法</a:t>
            </a:r>
            <a:r>
              <a:rPr lang="en-US" altLang="zh-CN" dirty="0"/>
              <a:t>void </a:t>
            </a:r>
            <a:r>
              <a:rPr lang="en-US" altLang="zh-CN" dirty="0" err="1"/>
              <a:t>setAge</a:t>
            </a:r>
            <a:r>
              <a:rPr lang="en-US" altLang="zh-CN" dirty="0"/>
              <a: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day)</a:t>
            </a:r>
            <a:r>
              <a:rPr lang="zh-CN" altLang="zh-CN" dirty="0"/>
              <a:t>定义在同一个类中（</a:t>
            </a:r>
            <a:r>
              <a:rPr lang="en-US" altLang="zh-CN" dirty="0"/>
              <a:t>  </a:t>
            </a:r>
            <a:r>
              <a:rPr lang="zh-CN" altLang="zh-CN" dirty="0"/>
              <a:t>）</a:t>
            </a:r>
            <a:r>
              <a:rPr lang="zh-CN" altLang="zh-CN" dirty="0" smtClean="0"/>
              <a:t>【多选题】</a:t>
            </a:r>
            <a:endParaRPr lang="en-US" altLang="zh-CN" dirty="0" smtClean="0"/>
          </a:p>
          <a:p>
            <a:pPr lvl="1"/>
            <a:r>
              <a:rPr lang="zh-CN" altLang="zh-CN" dirty="0"/>
              <a:t>（</a:t>
            </a:r>
            <a:r>
              <a:rPr lang="en-US" altLang="zh-CN" dirty="0"/>
              <a:t>A</a:t>
            </a:r>
            <a:r>
              <a:rPr lang="zh-CN" altLang="zh-CN" dirty="0"/>
              <a:t>）</a:t>
            </a:r>
            <a:r>
              <a:rPr lang="en-US" altLang="zh-CN" dirty="0"/>
              <a:t>void </a:t>
            </a:r>
            <a:r>
              <a:rPr lang="en-US" altLang="zh-CN" dirty="0" err="1"/>
              <a:t>setAge</a:t>
            </a:r>
            <a:r>
              <a:rPr lang="en-US" altLang="zh-CN" dirty="0"/>
              <a:t>() { }         </a:t>
            </a:r>
            <a:endParaRPr lang="en-US" altLang="zh-CN" dirty="0" smtClean="0"/>
          </a:p>
          <a:p>
            <a:pPr lvl="1"/>
            <a:r>
              <a:rPr lang="zh-CN" altLang="zh-CN" dirty="0" smtClean="0"/>
              <a:t>（</a:t>
            </a:r>
            <a:r>
              <a:rPr lang="en-US" altLang="zh-CN" dirty="0"/>
              <a:t>B</a:t>
            </a:r>
            <a:r>
              <a:rPr lang="zh-CN" altLang="zh-CN" dirty="0" smtClean="0"/>
              <a:t>）</a:t>
            </a:r>
            <a:r>
              <a:rPr lang="en-US" altLang="zh-CN" dirty="0" smtClean="0"/>
              <a:t>void </a:t>
            </a:r>
            <a:r>
              <a:rPr lang="en-US" altLang="zh-CN" dirty="0" err="1"/>
              <a:t>setAge</a:t>
            </a:r>
            <a:r>
              <a:rPr lang="en-US" altLang="zh-CN" dirty="0"/>
              <a:t>(</a:t>
            </a:r>
            <a:r>
              <a:rPr lang="en-US" altLang="zh-CN" dirty="0" err="1"/>
              <a:t>int</a:t>
            </a:r>
            <a:r>
              <a:rPr lang="en-US" altLang="zh-CN" dirty="0"/>
              <a:t> </a:t>
            </a:r>
            <a:r>
              <a:rPr lang="en-US" altLang="zh-CN" dirty="0" smtClean="0"/>
              <a:t>y, </a:t>
            </a:r>
            <a:r>
              <a:rPr lang="en-US" altLang="zh-CN" dirty="0" err="1"/>
              <a:t>int</a:t>
            </a:r>
            <a:r>
              <a:rPr lang="en-US" altLang="zh-CN" dirty="0"/>
              <a:t> </a:t>
            </a:r>
            <a:r>
              <a:rPr lang="en-US" altLang="zh-CN" dirty="0" smtClean="0"/>
              <a:t>m, </a:t>
            </a:r>
            <a:r>
              <a:rPr lang="en-US" altLang="zh-CN" dirty="0" err="1"/>
              <a:t>int</a:t>
            </a:r>
            <a:r>
              <a:rPr lang="en-US" altLang="zh-CN" dirty="0"/>
              <a:t> </a:t>
            </a:r>
            <a:r>
              <a:rPr lang="en-US" altLang="zh-CN" dirty="0" smtClean="0"/>
              <a:t>d) </a:t>
            </a:r>
            <a:r>
              <a:rPr lang="en-US" altLang="zh-CN" dirty="0"/>
              <a:t>{ }    </a:t>
            </a:r>
            <a:endParaRPr lang="en-US" altLang="zh-CN" dirty="0" smtClean="0"/>
          </a:p>
          <a:p>
            <a:pPr lvl="1"/>
            <a:r>
              <a:rPr lang="zh-CN" altLang="zh-CN" dirty="0" smtClean="0"/>
              <a:t>（</a:t>
            </a:r>
            <a:r>
              <a:rPr lang="en-US" altLang="zh-CN" dirty="0"/>
              <a:t>C</a:t>
            </a:r>
            <a:r>
              <a:rPr lang="zh-CN" altLang="zh-CN" dirty="0"/>
              <a:t>）</a:t>
            </a:r>
            <a:r>
              <a:rPr lang="en-US" altLang="zh-CN" dirty="0" err="1"/>
              <a:t>int</a:t>
            </a:r>
            <a:r>
              <a:rPr lang="en-US" altLang="zh-CN" dirty="0"/>
              <a:t> </a:t>
            </a:r>
            <a:r>
              <a:rPr lang="en-US" altLang="zh-CN" dirty="0" err="1"/>
              <a:t>setAge</a:t>
            </a:r>
            <a:r>
              <a:rPr lang="en-US" altLang="zh-CN" dirty="0"/>
              <a:t>(Date d) { }     </a:t>
            </a:r>
            <a:endParaRPr lang="en-US" altLang="zh-CN" dirty="0" smtClean="0"/>
          </a:p>
          <a:p>
            <a:pPr lvl="1"/>
            <a:r>
              <a:rPr lang="zh-CN" altLang="zh-CN" dirty="0" smtClean="0"/>
              <a:t>（</a:t>
            </a:r>
            <a:r>
              <a:rPr lang="en-US" altLang="zh-CN" dirty="0"/>
              <a:t>D</a:t>
            </a:r>
            <a:r>
              <a:rPr lang="zh-CN" altLang="zh-CN" dirty="0"/>
              <a:t>）</a:t>
            </a:r>
            <a:r>
              <a:rPr lang="en-US" altLang="zh-CN" dirty="0"/>
              <a:t>void </a:t>
            </a:r>
            <a:r>
              <a:rPr lang="en-US" altLang="zh-CN" dirty="0" err="1"/>
              <a:t>setage</a:t>
            </a:r>
            <a:r>
              <a:rPr lang="en-US" altLang="zh-CN" dirty="0"/>
              <a:t>(</a:t>
            </a:r>
            <a:r>
              <a:rPr lang="en-US" altLang="zh-CN" dirty="0" err="1"/>
              <a:t>int</a:t>
            </a:r>
            <a:r>
              <a:rPr lang="en-US" altLang="zh-CN" dirty="0"/>
              <a:t> </a:t>
            </a:r>
            <a:r>
              <a:rPr lang="en-US" altLang="zh-CN" dirty="0" smtClean="0"/>
              <a:t>y, </a:t>
            </a:r>
            <a:r>
              <a:rPr lang="en-US" altLang="zh-CN" dirty="0" err="1"/>
              <a:t>int</a:t>
            </a:r>
            <a:r>
              <a:rPr lang="en-US" altLang="zh-CN" dirty="0"/>
              <a:t> </a:t>
            </a:r>
            <a:r>
              <a:rPr lang="en-US" altLang="zh-CN" dirty="0" smtClean="0"/>
              <a:t>m, </a:t>
            </a:r>
            <a:r>
              <a:rPr lang="en-US" altLang="zh-CN" dirty="0" err="1"/>
              <a:t>int</a:t>
            </a:r>
            <a:r>
              <a:rPr lang="en-US" altLang="zh-CN" dirty="0"/>
              <a:t> </a:t>
            </a:r>
            <a:r>
              <a:rPr lang="en-US" altLang="zh-CN" dirty="0" smtClean="0"/>
              <a:t>d) </a:t>
            </a:r>
            <a:r>
              <a:rPr lang="en-US" altLang="zh-CN" dirty="0"/>
              <a:t>{ </a:t>
            </a:r>
            <a:r>
              <a:rPr lang="en-US" altLang="zh-CN" dirty="0" smtClean="0"/>
              <a:t>}</a:t>
            </a:r>
          </a:p>
          <a:p>
            <a:pPr lvl="1"/>
            <a:r>
              <a:rPr lang="zh-CN" altLang="zh-CN" dirty="0" smtClean="0"/>
              <a:t>（</a:t>
            </a:r>
            <a:r>
              <a:rPr lang="en-US" altLang="zh-CN" dirty="0" smtClean="0"/>
              <a:t>E</a:t>
            </a:r>
            <a:r>
              <a:rPr lang="zh-CN" altLang="zh-CN" dirty="0"/>
              <a:t>）</a:t>
            </a:r>
            <a:r>
              <a:rPr lang="en-US" altLang="zh-CN" dirty="0"/>
              <a:t>void </a:t>
            </a:r>
            <a:r>
              <a:rPr lang="en-US" altLang="zh-CN" dirty="0" err="1"/>
              <a:t>setAge</a:t>
            </a:r>
            <a:r>
              <a:rPr lang="en-US" altLang="zh-CN" dirty="0"/>
              <a:t>(</a:t>
            </a:r>
            <a:r>
              <a:rPr lang="en-US" altLang="zh-CN" dirty="0" err="1"/>
              <a:t>int</a:t>
            </a:r>
            <a:r>
              <a:rPr lang="en-US" altLang="zh-CN" dirty="0"/>
              <a:t> age) { }    </a:t>
            </a:r>
            <a:endParaRPr lang="en-US" altLang="zh-CN" dirty="0" smtClean="0"/>
          </a:p>
          <a:p>
            <a:pPr lvl="1"/>
            <a:r>
              <a:rPr lang="zh-CN" altLang="zh-CN" dirty="0" smtClean="0"/>
              <a:t>（</a:t>
            </a:r>
            <a:r>
              <a:rPr lang="en-US" altLang="zh-CN" dirty="0"/>
              <a:t>F</a:t>
            </a:r>
            <a:r>
              <a:rPr lang="zh-CN" altLang="zh-CN" dirty="0" smtClean="0"/>
              <a:t>）</a:t>
            </a:r>
            <a:r>
              <a:rPr lang="en-US" altLang="zh-CN" dirty="0" err="1" smtClean="0"/>
              <a:t>int</a:t>
            </a:r>
            <a:r>
              <a:rPr lang="en-US" altLang="zh-CN" dirty="0" smtClean="0"/>
              <a:t> </a:t>
            </a:r>
            <a:r>
              <a:rPr lang="en-US" altLang="zh-CN" dirty="0" err="1"/>
              <a:t>setAge</a:t>
            </a:r>
            <a:r>
              <a:rPr lang="en-US" altLang="zh-CN" dirty="0"/>
              <a:t>(</a:t>
            </a:r>
            <a:r>
              <a:rPr lang="en-US" altLang="zh-CN" dirty="0" err="1"/>
              <a:t>int</a:t>
            </a:r>
            <a:r>
              <a:rPr lang="en-US" altLang="zh-CN" dirty="0"/>
              <a:t> y, </a:t>
            </a:r>
            <a:r>
              <a:rPr lang="en-US" altLang="zh-CN" dirty="0" err="1"/>
              <a:t>int</a:t>
            </a:r>
            <a:r>
              <a:rPr lang="en-US" altLang="zh-CN" dirty="0"/>
              <a:t> m, </a:t>
            </a:r>
            <a:r>
              <a:rPr lang="en-US" altLang="zh-CN" dirty="0" err="1"/>
              <a:t>int</a:t>
            </a:r>
            <a:r>
              <a:rPr lang="en-US" altLang="zh-CN" dirty="0"/>
              <a:t> d){ </a:t>
            </a:r>
            <a:r>
              <a:rPr lang="en-US" altLang="zh-CN" dirty="0" smtClean="0"/>
              <a:t>}</a:t>
            </a:r>
            <a:endParaRPr lang="zh-CN" altLang="zh-CN"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485139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变量和数据类型</a:t>
            </a:r>
            <a:endParaRPr lang="zh-CN" altLang="en-US" dirty="0"/>
          </a:p>
        </p:txBody>
      </p:sp>
      <p:sp>
        <p:nvSpPr>
          <p:cNvPr id="3" name="内容占位符 2"/>
          <p:cNvSpPr>
            <a:spLocks noGrp="1"/>
          </p:cNvSpPr>
          <p:nvPr>
            <p:ph idx="1"/>
          </p:nvPr>
        </p:nvSpPr>
        <p:spPr/>
        <p:txBody>
          <a:bodyPr/>
          <a:lstStyle/>
          <a:p>
            <a:r>
              <a:rPr lang="zh-CN" altLang="zh-CN" dirty="0"/>
              <a:t>已知</a:t>
            </a:r>
            <a:r>
              <a:rPr lang="en-US" altLang="zh-CN" dirty="0"/>
              <a:t>Test</a:t>
            </a:r>
            <a:r>
              <a:rPr lang="zh-CN" altLang="zh-CN" dirty="0"/>
              <a:t>类的定义如下所示，</a:t>
            </a:r>
          </a:p>
          <a:p>
            <a:pPr marL="0" indent="0">
              <a:buNone/>
            </a:pPr>
            <a:r>
              <a:rPr lang="en-US" altLang="zh-CN" sz="2800" dirty="0"/>
              <a:t>public class Test {</a:t>
            </a:r>
            <a:endParaRPr lang="zh-CN" altLang="zh-CN" sz="2800" dirty="0"/>
          </a:p>
          <a:p>
            <a:pPr marL="0" indent="0">
              <a:buNone/>
            </a:pPr>
            <a:r>
              <a:rPr lang="en-US" altLang="zh-CN" sz="2800" dirty="0"/>
              <a:t>	public float </a:t>
            </a:r>
            <a:r>
              <a:rPr lang="en-US" altLang="zh-CN" sz="2800" dirty="0" err="1"/>
              <a:t>aMethod</a:t>
            </a:r>
            <a:r>
              <a:rPr lang="en-US" altLang="zh-CN" sz="2800" dirty="0"/>
              <a:t> (float a, float b){   } </a:t>
            </a:r>
            <a:endParaRPr lang="zh-CN" altLang="zh-CN" sz="2800" dirty="0"/>
          </a:p>
          <a:p>
            <a:pPr marL="0" indent="0">
              <a:buNone/>
            </a:pPr>
            <a:r>
              <a:rPr lang="en-US" altLang="zh-CN" sz="2800" dirty="0" smtClean="0"/>
              <a:t>}</a:t>
            </a:r>
          </a:p>
          <a:p>
            <a:pPr marL="0" indent="0">
              <a:buNone/>
            </a:pPr>
            <a:r>
              <a:rPr lang="zh-CN" altLang="zh-CN" sz="2800" dirty="0" smtClean="0"/>
              <a:t>那么</a:t>
            </a:r>
            <a:r>
              <a:rPr lang="zh-CN" altLang="zh-CN" sz="2800" dirty="0"/>
              <a:t>，以下哪个方法不能定义在</a:t>
            </a:r>
            <a:r>
              <a:rPr lang="en-US" altLang="zh-CN" sz="2800" dirty="0"/>
              <a:t>Test</a:t>
            </a:r>
            <a:r>
              <a:rPr lang="zh-CN" altLang="zh-CN" sz="2800" dirty="0"/>
              <a:t>类中：（</a:t>
            </a:r>
            <a:r>
              <a:rPr lang="en-US" altLang="zh-CN" sz="2800" dirty="0"/>
              <a:t>  </a:t>
            </a:r>
            <a:r>
              <a:rPr lang="zh-CN" altLang="zh-CN" sz="2800" dirty="0"/>
              <a:t>）</a:t>
            </a:r>
          </a:p>
          <a:p>
            <a:pPr lvl="1"/>
            <a:r>
              <a:rPr lang="zh-CN" altLang="zh-CN" sz="2400" dirty="0"/>
              <a:t>（</a:t>
            </a:r>
            <a:r>
              <a:rPr lang="en-US" altLang="zh-CN" sz="2400" dirty="0"/>
              <a:t>A</a:t>
            </a:r>
            <a:r>
              <a:rPr lang="zh-CN" altLang="zh-CN" sz="2400" dirty="0"/>
              <a:t>）</a:t>
            </a:r>
            <a:r>
              <a:rPr lang="en-US" altLang="zh-CN" sz="2400" dirty="0"/>
              <a:t>public float </a:t>
            </a:r>
            <a:r>
              <a:rPr lang="en-US" altLang="zh-CN" sz="2400" dirty="0" err="1"/>
              <a:t>aMethod</a:t>
            </a:r>
            <a:r>
              <a:rPr lang="en-US" altLang="zh-CN" sz="2400" dirty="0"/>
              <a:t> (float a, float b, float c) {   }</a:t>
            </a:r>
            <a:endParaRPr lang="zh-CN" altLang="zh-CN" sz="2400" dirty="0"/>
          </a:p>
          <a:p>
            <a:pPr lvl="1"/>
            <a:r>
              <a:rPr lang="zh-CN" altLang="zh-CN" sz="2400" dirty="0"/>
              <a:t>（</a:t>
            </a:r>
            <a:r>
              <a:rPr lang="en-US" altLang="zh-CN" sz="2400" dirty="0"/>
              <a:t>B</a:t>
            </a:r>
            <a:r>
              <a:rPr lang="zh-CN" altLang="zh-CN" sz="2400" dirty="0"/>
              <a:t>）</a:t>
            </a:r>
            <a:r>
              <a:rPr lang="en-US" altLang="zh-CN" sz="2400" dirty="0"/>
              <a:t>public float </a:t>
            </a:r>
            <a:r>
              <a:rPr lang="en-US" altLang="zh-CN" sz="2400" dirty="0" err="1"/>
              <a:t>aMethod</a:t>
            </a:r>
            <a:r>
              <a:rPr lang="en-US" altLang="zh-CN" sz="2400" dirty="0"/>
              <a:t> (float </a:t>
            </a:r>
            <a:r>
              <a:rPr lang="en-US" altLang="zh-CN" sz="2400" dirty="0" err="1"/>
              <a:t>c,float</a:t>
            </a:r>
            <a:r>
              <a:rPr lang="en-US" altLang="zh-CN" sz="2400" dirty="0"/>
              <a:t> d) {   }</a:t>
            </a:r>
            <a:endParaRPr lang="zh-CN" altLang="zh-CN" sz="2400" dirty="0"/>
          </a:p>
          <a:p>
            <a:pPr lvl="1"/>
            <a:r>
              <a:rPr lang="zh-CN" altLang="zh-CN" sz="2400" dirty="0"/>
              <a:t>（</a:t>
            </a:r>
            <a:r>
              <a:rPr lang="en-US" altLang="zh-CN" sz="2400" dirty="0"/>
              <a:t>C</a:t>
            </a:r>
            <a:r>
              <a:rPr lang="zh-CN" altLang="zh-CN" sz="2400" dirty="0"/>
              <a:t>）</a:t>
            </a:r>
            <a:r>
              <a:rPr lang="en-US" altLang="zh-CN" sz="2400" dirty="0"/>
              <a:t>public </a:t>
            </a:r>
            <a:r>
              <a:rPr lang="en-US" altLang="zh-CN" sz="2400" dirty="0" err="1"/>
              <a:t>int</a:t>
            </a:r>
            <a:r>
              <a:rPr lang="en-US" altLang="zh-CN" sz="2400" dirty="0"/>
              <a:t> </a:t>
            </a:r>
            <a:r>
              <a:rPr lang="en-US" altLang="zh-CN" sz="2400" dirty="0" err="1"/>
              <a:t>aMethod</a:t>
            </a:r>
            <a:r>
              <a:rPr lang="en-US" altLang="zh-CN" sz="2400" dirty="0"/>
              <a:t> (</a:t>
            </a:r>
            <a:r>
              <a:rPr lang="en-US" altLang="zh-CN" sz="2400" dirty="0" err="1"/>
              <a:t>int</a:t>
            </a:r>
            <a:r>
              <a:rPr lang="en-US" altLang="zh-CN" sz="2400" dirty="0"/>
              <a:t> a, </a:t>
            </a:r>
            <a:r>
              <a:rPr lang="en-US" altLang="zh-CN" sz="2400" dirty="0" err="1"/>
              <a:t>int</a:t>
            </a:r>
            <a:r>
              <a:rPr lang="en-US" altLang="zh-CN" sz="2400" dirty="0"/>
              <a:t> b) {   }</a:t>
            </a:r>
            <a:endParaRPr lang="zh-CN" altLang="zh-CN" sz="2400" dirty="0"/>
          </a:p>
          <a:p>
            <a:pPr lvl="1"/>
            <a:r>
              <a:rPr lang="zh-CN" altLang="zh-CN" sz="2400" dirty="0"/>
              <a:t>（</a:t>
            </a:r>
            <a:r>
              <a:rPr lang="en-US" altLang="zh-CN" sz="2400" dirty="0"/>
              <a:t>D</a:t>
            </a:r>
            <a:r>
              <a:rPr lang="zh-CN" altLang="zh-CN" sz="2400" dirty="0"/>
              <a:t>）</a:t>
            </a:r>
            <a:r>
              <a:rPr lang="en-US" altLang="zh-CN" sz="2400" dirty="0"/>
              <a:t>private float </a:t>
            </a:r>
            <a:r>
              <a:rPr lang="en-US" altLang="zh-CN" sz="2400" dirty="0" err="1"/>
              <a:t>aMethod</a:t>
            </a:r>
            <a:r>
              <a:rPr lang="en-US" altLang="zh-CN" sz="2400" dirty="0"/>
              <a:t> (</a:t>
            </a:r>
            <a:r>
              <a:rPr lang="en-US" altLang="zh-CN" sz="2400" dirty="0" err="1"/>
              <a:t>int</a:t>
            </a:r>
            <a:r>
              <a:rPr lang="en-US" altLang="zh-CN" sz="2400" dirty="0"/>
              <a:t> a, </a:t>
            </a:r>
            <a:r>
              <a:rPr lang="en-US" altLang="zh-CN" sz="2400" dirty="0" err="1"/>
              <a:t>int</a:t>
            </a:r>
            <a:r>
              <a:rPr lang="en-US" altLang="zh-CN" sz="2400" dirty="0"/>
              <a:t> b, </a:t>
            </a:r>
            <a:r>
              <a:rPr lang="en-US" altLang="zh-CN" sz="2400" dirty="0" err="1"/>
              <a:t>int</a:t>
            </a:r>
            <a:r>
              <a:rPr lang="en-US" altLang="zh-CN" sz="2400" dirty="0"/>
              <a:t> c) {   </a:t>
            </a:r>
            <a:r>
              <a:rPr lang="en-US" altLang="zh-CN" sz="2400" dirty="0" smtClean="0"/>
              <a:t>}</a:t>
            </a:r>
            <a:endParaRPr lang="zh-CN" altLang="zh-CN" sz="2400" dirty="0"/>
          </a:p>
        </p:txBody>
      </p:sp>
      <p:sp>
        <p:nvSpPr>
          <p:cNvPr id="4" name="页脚占位符 3"/>
          <p:cNvSpPr>
            <a:spLocks noGrp="1"/>
          </p:cNvSpPr>
          <p:nvPr>
            <p:ph type="ftr" sz="quarter" idx="10"/>
          </p:nvPr>
        </p:nvSpPr>
        <p:spPr/>
        <p:txBody>
          <a:bodyPr/>
          <a:lstStyle/>
          <a:p>
            <a:r>
              <a:rPr lang="zh-CN" altLang="en-US" smtClean="0"/>
              <a:t>计算机学院 彭政</a:t>
            </a:r>
            <a:endParaRPr lang="en-US" altLang="zh-CN"/>
          </a:p>
        </p:txBody>
      </p:sp>
      <p:sp>
        <p:nvSpPr>
          <p:cNvPr id="5" name="日期占位符 4"/>
          <p:cNvSpPr>
            <a:spLocks noGrp="1"/>
          </p:cNvSpPr>
          <p:nvPr>
            <p:ph type="dt" sz="half" idx="12"/>
          </p:nvPr>
        </p:nvSpPr>
        <p:spPr/>
        <p:txBody>
          <a:bodyPr/>
          <a:lstStyle/>
          <a:p>
            <a:r>
              <a:rPr lang="zh-CN" altLang="en-US" smtClean="0"/>
              <a:t>电子科技大学中山学院</a:t>
            </a:r>
            <a:endParaRPr lang="en-US" altLang="zh-CN"/>
          </a:p>
        </p:txBody>
      </p:sp>
    </p:spTree>
    <p:extLst>
      <p:ext uri="{BB962C8B-B14F-4D97-AF65-F5344CB8AC3E}">
        <p14:creationId xmlns:p14="http://schemas.microsoft.com/office/powerpoint/2010/main" val="1116752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1315</TotalTime>
  <Words>987</Words>
  <Application>Microsoft Office PowerPoint</Application>
  <PresentationFormat>全屏显示(4:3)</PresentationFormat>
  <Paragraphs>107</Paragraphs>
  <Slides>15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宋体</vt:lpstr>
      <vt:lpstr>Arial</vt:lpstr>
      <vt:lpstr>Verdana</vt:lpstr>
      <vt:lpstr>Wingdings</vt:lpstr>
      <vt:lpstr>Default Design</vt:lpstr>
      <vt:lpstr>Image</vt:lpstr>
      <vt:lpstr>第2章  类和对象</vt:lpstr>
      <vt:lpstr>本章学习目标</vt:lpstr>
      <vt:lpstr>本章学习目标</vt:lpstr>
      <vt:lpstr>成员方法</vt:lpstr>
      <vt:lpstr>成员方法</vt:lpstr>
      <vt:lpstr>成员方法</vt:lpstr>
      <vt:lpstr>成员方法</vt:lpstr>
      <vt:lpstr>变量和数据类型</vt:lpstr>
      <vt:lpstr>变量和数据类型</vt:lpstr>
      <vt:lpstr>变量和数据类型</vt:lpstr>
      <vt:lpstr>构造方法</vt:lpstr>
      <vt:lpstr>构造方法</vt:lpstr>
      <vt:lpstr>构造方法</vt:lpstr>
      <vt:lpstr>构造方法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pengzheng</cp:lastModifiedBy>
  <cp:revision>45</cp:revision>
  <dcterms:created xsi:type="dcterms:W3CDTF">2015-08-30T13:23:12Z</dcterms:created>
  <dcterms:modified xsi:type="dcterms:W3CDTF">2015-09-10T03:40:54Z</dcterms:modified>
</cp:coreProperties>
</file>