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306" r:id="rId4"/>
    <p:sldId id="282" r:id="rId5"/>
    <p:sldId id="312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278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3" d="100"/>
          <a:sy n="63" d="100"/>
        </p:scale>
        <p:origin x="48" y="60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Rectangle 77"/>
          <p:cNvSpPr>
            <a:spLocks noChangeArrowheads="1"/>
          </p:cNvSpPr>
          <p:nvPr userDrawn="1"/>
        </p:nvSpPr>
        <p:spPr bwMode="gray">
          <a:xfrm>
            <a:off x="0" y="3429000"/>
            <a:ext cx="9144000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i="0" baseline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457200" y="990600"/>
            <a:ext cx="5562600" cy="2209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400" b="1" i="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 smtClean="0"/>
              <a:t>第</a:t>
            </a:r>
            <a:r>
              <a:rPr lang="en-US" altLang="zh-CN" noProof="0" dirty="0" smtClean="0"/>
              <a:t>1</a:t>
            </a:r>
            <a:r>
              <a:rPr lang="zh-CN" altLang="en-US" noProof="0" dirty="0" smtClean="0"/>
              <a:t>章</a:t>
            </a:r>
            <a:r>
              <a:rPr lang="en-US" altLang="zh-CN" noProof="0" dirty="0" smtClean="0"/>
              <a:t/>
            </a:r>
            <a:br>
              <a:rPr lang="en-US" altLang="zh-CN" noProof="0" dirty="0" smtClean="0"/>
            </a:br>
            <a:r>
              <a:rPr lang="en-US" altLang="zh-CN" noProof="0" dirty="0" smtClean="0"/>
              <a:t>Java</a:t>
            </a:r>
            <a:r>
              <a:rPr lang="zh-CN" altLang="en-US" noProof="0" dirty="0" smtClean="0"/>
              <a:t>开发简介</a:t>
            </a:r>
            <a:endParaRPr lang="en-US" altLang="zh-CN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0" y="3429000"/>
            <a:ext cx="9144000" cy="436563"/>
          </a:xfr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3136" name="Text Box 64"/>
          <p:cNvSpPr txBox="1">
            <a:spLocks noChangeArrowheads="1"/>
          </p:cNvSpPr>
          <p:nvPr userDrawn="1"/>
        </p:nvSpPr>
        <p:spPr bwMode="auto">
          <a:xfrm>
            <a:off x="6588224" y="6172200"/>
            <a:ext cx="24033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i="0" baseline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Java</a:t>
            </a:r>
            <a:r>
              <a:rPr lang="zh-CN" altLang="en-US" sz="2400" b="1" i="0" baseline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开发基础</a:t>
            </a:r>
            <a:endParaRPr lang="en-US" altLang="zh-CN" sz="2400" b="1" i="0" baseline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6F64817-6BD7-46A6-8D7B-8F4AD32AE9F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578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heme" Target="../theme/them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png"/><Relationship Id="rId4" Type="http://schemas.openxmlformats.org/officeDocument/2006/relationships/vmlDrawing" Target="../drawings/vmlDrawing1.vml"/><Relationship Id="rId9" Type="http://schemas.openxmlformats.org/officeDocument/2006/relationships/oleObject" Target="../embeddings/oleObject3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1" name="Object 77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087341333"/>
              </p:ext>
            </p:extLst>
          </p:nvPr>
        </p:nvGraphicFramePr>
        <p:xfrm>
          <a:off x="0" y="6564313"/>
          <a:ext cx="914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" name="Image" r:id="rId5" imgW="6273016" imgH="304547" progId="Photoshop.Image.6">
                  <p:embed/>
                </p:oleObj>
              </mc:Choice>
              <mc:Fallback>
                <p:oleObj name="Image" r:id="rId5" imgW="6273016" imgH="304547" progId="Photoshop.Image.6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6564313"/>
                        <a:ext cx="914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2" name="Rectangle 78"/>
          <p:cNvSpPr>
            <a:spLocks noChangeArrowheads="1"/>
          </p:cNvSpPr>
          <p:nvPr userDrawn="1"/>
        </p:nvSpPr>
        <p:spPr bwMode="ltGray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i="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03" name="Object 79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578225578"/>
              </p:ext>
            </p:extLst>
          </p:nvPr>
        </p:nvGraphicFramePr>
        <p:xfrm>
          <a:off x="7261225" y="-9525"/>
          <a:ext cx="9779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" name="Image" r:id="rId7" imgW="1904762" imgH="2006349" progId="Photoshop.Image.7">
                  <p:embed/>
                </p:oleObj>
              </mc:Choice>
              <mc:Fallback>
                <p:oleObj name="Image" r:id="rId7" imgW="1904762" imgH="2006349" progId="Photoshop.Image.7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7261225" y="-9525"/>
                        <a:ext cx="9779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4" name="Object 80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447456329"/>
              </p:ext>
            </p:extLst>
          </p:nvPr>
        </p:nvGraphicFramePr>
        <p:xfrm>
          <a:off x="8243888" y="-9525"/>
          <a:ext cx="90011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" name="Image" r:id="rId9" imgW="1523272" imgH="1676190" progId="Photoshop.Image.7">
                  <p:embed/>
                </p:oleObj>
              </mc:Choice>
              <mc:Fallback>
                <p:oleObj name="Image" r:id="rId9" imgW="1523272" imgH="1676190" progId="Photoshop.Image.7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43888" y="-9525"/>
                        <a:ext cx="900112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172200" y="6592565"/>
            <a:ext cx="27432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 smtClean="0"/>
              <a:t>Company Logo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429000" y="6592565"/>
            <a:ext cx="21336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C57FFE8-B3C3-4344-A1D1-7A0A01D1904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533400" y="228600"/>
            <a:ext cx="6629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04800" y="6596459"/>
            <a:ext cx="27432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 smtClean="0"/>
              <a:t>www.themegallery.com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 kern="1200" baseline="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 b="1" i="0" kern="1200" baseline="0">
          <a:solidFill>
            <a:schemeClr val="accent4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 i="0" kern="1200" baseline="0">
          <a:solidFill>
            <a:schemeClr val="accent4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676400"/>
            <a:ext cx="4800600" cy="838200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第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章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b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类和对象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电子科技大学中山学院 计算机学院 彭政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程序运行时的内存分析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	</a:t>
            </a:r>
            <a:r>
              <a:rPr lang="zh-CN" altLang="en-US" dirty="0"/>
              <a:t>在方法区中找到</a:t>
            </a:r>
            <a:r>
              <a:rPr lang="en-US" altLang="zh-CN" dirty="0"/>
              <a:t>Person</a:t>
            </a:r>
            <a:r>
              <a:rPr lang="zh-CN" altLang="en-US" dirty="0"/>
              <a:t>类型信息中的</a:t>
            </a:r>
            <a:r>
              <a:rPr lang="en-US" altLang="zh-CN" dirty="0"/>
              <a:t>main()</a:t>
            </a:r>
            <a:r>
              <a:rPr lang="zh-CN" altLang="en-US" dirty="0"/>
              <a:t>方法，开始执行</a:t>
            </a:r>
            <a:r>
              <a:rPr lang="en-US" altLang="zh-CN" dirty="0"/>
              <a:t>main()</a:t>
            </a:r>
            <a:r>
              <a:rPr lang="zh-CN" altLang="en-US" dirty="0"/>
              <a:t>方法的代码。在栈</a:t>
            </a:r>
            <a:r>
              <a:rPr lang="en-US" altLang="zh-CN" dirty="0"/>
              <a:t>Stack</a:t>
            </a:r>
            <a:r>
              <a:rPr lang="zh-CN" altLang="en-US" dirty="0"/>
              <a:t>中会为</a:t>
            </a:r>
            <a:r>
              <a:rPr lang="en-US" altLang="zh-CN" dirty="0"/>
              <a:t>main</a:t>
            </a:r>
            <a:r>
              <a:rPr lang="zh-CN" altLang="en-US" dirty="0"/>
              <a:t>方法分配一块内存：“</a:t>
            </a:r>
            <a:r>
              <a:rPr lang="en-US" altLang="zh-CN" dirty="0"/>
              <a:t>main()</a:t>
            </a:r>
            <a:r>
              <a:rPr lang="zh-CN" altLang="en-US" dirty="0"/>
              <a:t>方法栈帧</a:t>
            </a:r>
            <a:r>
              <a:rPr lang="zh-CN" altLang="en-US" dirty="0" smtClean="0"/>
              <a:t>”。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97077" y="3356992"/>
          <a:ext cx="2663825" cy="2447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3825"/>
              </a:tblGrid>
              <a:tr h="244792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4" marR="91424" marT="45714" marB="45714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349827" y="3356992"/>
          <a:ext cx="2663825" cy="2447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3825"/>
              </a:tblGrid>
              <a:tr h="244792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24" marR="91424" marT="45714" marB="45714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223202" y="3356992"/>
          <a:ext cx="2665413" cy="2447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5413"/>
              </a:tblGrid>
              <a:tr h="244792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8" marR="91478" marT="45714" marB="45714"/>
                </a:tc>
              </a:tr>
            </a:tbl>
          </a:graphicData>
        </a:graphic>
      </p:graphicFrame>
      <p:sp>
        <p:nvSpPr>
          <p:cNvPr id="12" name="文本框 4"/>
          <p:cNvSpPr txBox="1">
            <a:spLocks noChangeArrowheads="1"/>
          </p:cNvSpPr>
          <p:nvPr/>
        </p:nvSpPr>
        <p:spPr bwMode="auto">
          <a:xfrm>
            <a:off x="1189240" y="5876353"/>
            <a:ext cx="1139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栈 </a:t>
            </a:r>
            <a:r>
              <a:rPr lang="en-US" altLang="zh-CN"/>
              <a:t>Stack</a:t>
            </a:r>
            <a:endParaRPr lang="zh-CN" altLang="en-US"/>
          </a:p>
        </p:txBody>
      </p:sp>
      <p:sp>
        <p:nvSpPr>
          <p:cNvPr id="13" name="文本框 5"/>
          <p:cNvSpPr txBox="1">
            <a:spLocks noChangeArrowheads="1"/>
          </p:cNvSpPr>
          <p:nvPr/>
        </p:nvSpPr>
        <p:spPr bwMode="auto">
          <a:xfrm>
            <a:off x="4140402" y="5876353"/>
            <a:ext cx="1090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堆 </a:t>
            </a:r>
            <a:r>
              <a:rPr lang="en-US" altLang="zh-CN"/>
              <a:t>Heap</a:t>
            </a:r>
            <a:endParaRPr lang="zh-CN" altLang="en-US"/>
          </a:p>
        </p:txBody>
      </p:sp>
      <p:sp>
        <p:nvSpPr>
          <p:cNvPr id="14" name="文本框 6"/>
          <p:cNvSpPr txBox="1">
            <a:spLocks noChangeArrowheads="1"/>
          </p:cNvSpPr>
          <p:nvPr/>
        </p:nvSpPr>
        <p:spPr bwMode="auto">
          <a:xfrm>
            <a:off x="6407352" y="5887467"/>
            <a:ext cx="2424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方法区 </a:t>
            </a:r>
            <a:r>
              <a:rPr lang="en-US" altLang="zh-CN"/>
              <a:t>Method Area</a:t>
            </a:r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6342264" y="3500461"/>
          <a:ext cx="248920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9200"/>
              </a:tblGrid>
              <a:tr h="1842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 smtClean="0"/>
                        <a:t>Person</a:t>
                      </a:r>
                      <a:r>
                        <a:rPr lang="zh-CN" altLang="en-US" dirty="0" smtClean="0"/>
                        <a:t>类型信息</a:t>
                      </a:r>
                      <a:endParaRPr lang="zh-CN" altLang="en-US" dirty="0" smtClean="0"/>
                    </a:p>
                  </a:txBody>
                  <a:tcPr marL="91414" marR="91414"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age : 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 = </a:t>
                      </a:r>
                      <a:r>
                        <a:rPr lang="en-US" altLang="zh-CN" sz="1600" dirty="0" smtClean="0"/>
                        <a:t>10</a:t>
                      </a:r>
                      <a:endParaRPr lang="en-US" altLang="zh-CN" sz="1600" dirty="0" smtClean="0"/>
                    </a:p>
                  </a:txBody>
                  <a:tcPr marL="91414" marR="91414"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main(</a:t>
                      </a:r>
                      <a:r>
                        <a:rPr lang="en-US" altLang="zh-CN" sz="1600" dirty="0" err="1" smtClean="0"/>
                        <a:t>args</a:t>
                      </a:r>
                      <a:r>
                        <a:rPr lang="en-US" altLang="zh-CN" sz="1600" dirty="0" smtClean="0"/>
                        <a:t> : String[])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Person(a : </a:t>
                      </a:r>
                      <a:r>
                        <a:rPr lang="en-US" altLang="zh-CN" sz="1600" baseline="0" dirty="0" err="1" smtClean="0"/>
                        <a:t>int</a:t>
                      </a:r>
                      <a:r>
                        <a:rPr lang="en-US" altLang="zh-CN" sz="1600" baseline="0" dirty="0" smtClean="0"/>
                        <a:t>)</a:t>
                      </a:r>
                      <a:endParaRPr lang="zh-CN" altLang="en-US" sz="1600" dirty="0" smtClean="0"/>
                    </a:p>
                  </a:txBody>
                  <a:tcPr marL="91414" marR="91414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804634"/>
              </p:ext>
            </p:extLst>
          </p:nvPr>
        </p:nvGraphicFramePr>
        <p:xfrm>
          <a:off x="533400" y="5223321"/>
          <a:ext cx="2368550" cy="365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8550"/>
              </a:tblGrid>
              <a:tr h="3659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main()</a:t>
                      </a:r>
                      <a:r>
                        <a:rPr lang="zh-CN" altLang="en-US" sz="1800" dirty="0" smtClean="0"/>
                        <a:t>方法</a:t>
                      </a:r>
                      <a:r>
                        <a:rPr lang="zh-CN" altLang="zh-CN" sz="1800" dirty="0" smtClean="0"/>
                        <a:t>栈帧</a:t>
                      </a:r>
                      <a:endParaRPr lang="zh-CN" altLang="en-US" sz="1800" dirty="0" smtClean="0"/>
                    </a:p>
                  </a:txBody>
                  <a:tcPr marL="91466" marR="91466" marT="45740" marB="457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94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程序运行时的内存分析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	</a:t>
            </a:r>
            <a:r>
              <a:rPr lang="zh-CN" altLang="en-US" dirty="0"/>
              <a:t>执行第</a:t>
            </a:r>
            <a:r>
              <a:rPr lang="en-US" altLang="zh-CN" dirty="0"/>
              <a:t>1</a:t>
            </a:r>
            <a:r>
              <a:rPr lang="zh-CN" altLang="en-US" dirty="0"/>
              <a:t>行代码“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20”</a:t>
            </a:r>
            <a:r>
              <a:rPr lang="zh-CN" altLang="en-US" dirty="0"/>
              <a:t>，定义一个整型变量</a:t>
            </a:r>
            <a:r>
              <a:rPr lang="en-US" altLang="zh-CN" dirty="0" err="1"/>
              <a:t>i</a:t>
            </a:r>
            <a:r>
              <a:rPr lang="zh-CN" altLang="en-US" dirty="0"/>
              <a:t>，并给</a:t>
            </a:r>
            <a:r>
              <a:rPr lang="en-US" altLang="zh-CN" dirty="0" err="1"/>
              <a:t>i</a:t>
            </a:r>
            <a:r>
              <a:rPr lang="zh-CN" altLang="en-US" dirty="0"/>
              <a:t>赋值。因为变量</a:t>
            </a:r>
            <a:r>
              <a:rPr lang="en-US" altLang="zh-CN" dirty="0" err="1"/>
              <a:t>i</a:t>
            </a:r>
            <a:r>
              <a:rPr lang="zh-CN" altLang="en-US" dirty="0"/>
              <a:t>是在</a:t>
            </a:r>
            <a:r>
              <a:rPr lang="en-US" altLang="zh-CN" dirty="0"/>
              <a:t>main()</a:t>
            </a:r>
            <a:r>
              <a:rPr lang="zh-CN" altLang="en-US" dirty="0"/>
              <a:t>方法中定义的局部变量，所以变量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存放</a:t>
            </a:r>
            <a:r>
              <a:rPr lang="zh-CN" altLang="en-US" dirty="0"/>
              <a:t>在栈</a:t>
            </a:r>
            <a:r>
              <a:rPr lang="en-US" altLang="zh-CN" dirty="0"/>
              <a:t>Stack</a:t>
            </a:r>
            <a:r>
              <a:rPr lang="zh-CN" altLang="en-US" dirty="0"/>
              <a:t>的“</a:t>
            </a:r>
            <a:r>
              <a:rPr lang="en-US" altLang="zh-CN" dirty="0"/>
              <a:t>main()</a:t>
            </a:r>
            <a:r>
              <a:rPr lang="zh-CN" altLang="en-US" dirty="0"/>
              <a:t>方法栈帧”</a:t>
            </a:r>
            <a:r>
              <a:rPr lang="zh-CN" altLang="en-US" dirty="0" smtClean="0"/>
              <a:t>中。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803519"/>
              </p:ext>
            </p:extLst>
          </p:nvPr>
        </p:nvGraphicFramePr>
        <p:xfrm>
          <a:off x="452698" y="3356992"/>
          <a:ext cx="2663825" cy="2447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3825"/>
              </a:tblGrid>
              <a:tr h="244792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24" marR="91424" marT="45714" marB="45714"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193001"/>
              </p:ext>
            </p:extLst>
          </p:nvPr>
        </p:nvGraphicFramePr>
        <p:xfrm>
          <a:off x="3405448" y="3356992"/>
          <a:ext cx="2663825" cy="2447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3825"/>
              </a:tblGrid>
              <a:tr h="244792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24" marR="91424" marT="45714" marB="45714"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520749"/>
              </p:ext>
            </p:extLst>
          </p:nvPr>
        </p:nvGraphicFramePr>
        <p:xfrm>
          <a:off x="6278823" y="3356992"/>
          <a:ext cx="2665413" cy="2447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5413"/>
              </a:tblGrid>
              <a:tr h="244792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8" marR="91478" marT="45714" marB="45714"/>
                </a:tc>
              </a:tr>
            </a:tbl>
          </a:graphicData>
        </a:graphic>
      </p:graphicFrame>
      <p:sp>
        <p:nvSpPr>
          <p:cNvPr id="19" name="文本框 4"/>
          <p:cNvSpPr txBox="1">
            <a:spLocks noChangeArrowheads="1"/>
          </p:cNvSpPr>
          <p:nvPr/>
        </p:nvSpPr>
        <p:spPr bwMode="auto">
          <a:xfrm>
            <a:off x="1244861" y="5876353"/>
            <a:ext cx="1139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栈 </a:t>
            </a:r>
            <a:r>
              <a:rPr lang="en-US" altLang="zh-CN"/>
              <a:t>Stack</a:t>
            </a:r>
            <a:endParaRPr lang="zh-CN" altLang="en-US"/>
          </a:p>
        </p:txBody>
      </p:sp>
      <p:sp>
        <p:nvSpPr>
          <p:cNvPr id="20" name="文本框 5"/>
          <p:cNvSpPr txBox="1">
            <a:spLocks noChangeArrowheads="1"/>
          </p:cNvSpPr>
          <p:nvPr/>
        </p:nvSpPr>
        <p:spPr bwMode="auto">
          <a:xfrm>
            <a:off x="4196023" y="5876353"/>
            <a:ext cx="1090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堆 </a:t>
            </a:r>
            <a:r>
              <a:rPr lang="en-US" altLang="zh-CN"/>
              <a:t>Heap</a:t>
            </a:r>
            <a:endParaRPr lang="zh-CN" altLang="en-US"/>
          </a:p>
        </p:txBody>
      </p:sp>
      <p:sp>
        <p:nvSpPr>
          <p:cNvPr id="21" name="文本框 6"/>
          <p:cNvSpPr txBox="1">
            <a:spLocks noChangeArrowheads="1"/>
          </p:cNvSpPr>
          <p:nvPr/>
        </p:nvSpPr>
        <p:spPr bwMode="auto">
          <a:xfrm>
            <a:off x="6462973" y="5887467"/>
            <a:ext cx="2424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方法区 </a:t>
            </a:r>
            <a:r>
              <a:rPr lang="en-US" altLang="zh-CN"/>
              <a:t>Method Area</a:t>
            </a:r>
            <a:endParaRPr lang="zh-CN" altLang="en-US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30780"/>
              </p:ext>
            </p:extLst>
          </p:nvPr>
        </p:nvGraphicFramePr>
        <p:xfrm>
          <a:off x="630497" y="4934966"/>
          <a:ext cx="2368550" cy="731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8550"/>
              </a:tblGrid>
              <a:tr h="3659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/>
                        <a:t>i</a:t>
                      </a:r>
                      <a:r>
                        <a:rPr lang="en-US" altLang="zh-CN" sz="1800" dirty="0" smtClean="0"/>
                        <a:t> : </a:t>
                      </a:r>
                      <a:r>
                        <a:rPr lang="en-US" altLang="zh-CN" sz="1800" dirty="0" err="1" smtClean="0"/>
                        <a:t>int</a:t>
                      </a:r>
                      <a:r>
                        <a:rPr lang="en-US" altLang="zh-CN" sz="1800" dirty="0" smtClean="0"/>
                        <a:t> = 20</a:t>
                      </a:r>
                      <a:endParaRPr lang="zh-CN" altLang="en-US" sz="1800" dirty="0" smtClean="0"/>
                    </a:p>
                  </a:txBody>
                  <a:tcPr marL="91466" marR="91466" marT="45740" marB="45740"/>
                </a:tc>
              </a:tr>
              <a:tr h="3659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main()</a:t>
                      </a:r>
                      <a:r>
                        <a:rPr lang="zh-CN" altLang="en-US" sz="1800" dirty="0" smtClean="0"/>
                        <a:t>方法</a:t>
                      </a:r>
                      <a:r>
                        <a:rPr lang="zh-CN" altLang="zh-CN" sz="1800" dirty="0" smtClean="0"/>
                        <a:t>栈帧</a:t>
                      </a:r>
                      <a:endParaRPr lang="zh-CN" altLang="en-US" sz="1800" dirty="0" smtClean="0"/>
                    </a:p>
                  </a:txBody>
                  <a:tcPr marL="91466" marR="91466" marT="45740" marB="45740"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601152"/>
              </p:ext>
            </p:extLst>
          </p:nvPr>
        </p:nvGraphicFramePr>
        <p:xfrm>
          <a:off x="6397885" y="3500461"/>
          <a:ext cx="248920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9200"/>
              </a:tblGrid>
              <a:tr h="1842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 smtClean="0"/>
                        <a:t>Person</a:t>
                      </a:r>
                      <a:r>
                        <a:rPr lang="zh-CN" altLang="en-US" dirty="0" smtClean="0"/>
                        <a:t>类型信息</a:t>
                      </a:r>
                      <a:endParaRPr lang="zh-CN" altLang="en-US" dirty="0" smtClean="0"/>
                    </a:p>
                  </a:txBody>
                  <a:tcPr marL="91414" marR="91414"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age : 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 = </a:t>
                      </a:r>
                      <a:r>
                        <a:rPr lang="en-US" altLang="zh-CN" sz="1600" dirty="0" smtClean="0"/>
                        <a:t>10</a:t>
                      </a:r>
                      <a:endParaRPr lang="en-US" altLang="zh-CN" sz="1600" dirty="0" smtClean="0"/>
                    </a:p>
                  </a:txBody>
                  <a:tcPr marL="91414" marR="91414"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main(</a:t>
                      </a:r>
                      <a:r>
                        <a:rPr lang="en-US" altLang="zh-CN" sz="1600" dirty="0" err="1" smtClean="0"/>
                        <a:t>args</a:t>
                      </a:r>
                      <a:r>
                        <a:rPr lang="en-US" altLang="zh-CN" sz="1600" dirty="0" smtClean="0"/>
                        <a:t> : String[])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Person(a : </a:t>
                      </a:r>
                      <a:r>
                        <a:rPr lang="en-US" altLang="zh-CN" sz="1600" baseline="0" dirty="0" err="1" smtClean="0"/>
                        <a:t>int</a:t>
                      </a:r>
                      <a:r>
                        <a:rPr lang="en-US" altLang="zh-CN" sz="1600" baseline="0" dirty="0" smtClean="0"/>
                        <a:t>)</a:t>
                      </a:r>
                      <a:endParaRPr lang="zh-CN" altLang="en-US" sz="1600" dirty="0" smtClean="0"/>
                    </a:p>
                  </a:txBody>
                  <a:tcPr marL="91414" marR="9141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10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程序运行时的内存分析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	</a:t>
            </a:r>
            <a:r>
              <a:rPr lang="zh-CN" altLang="en-US" dirty="0"/>
              <a:t>执行第</a:t>
            </a:r>
            <a:r>
              <a:rPr lang="en-US" altLang="zh-CN" dirty="0"/>
              <a:t>2</a:t>
            </a:r>
            <a:r>
              <a:rPr lang="zh-CN" altLang="en-US" dirty="0"/>
              <a:t>行代码“</a:t>
            </a:r>
            <a:r>
              <a:rPr lang="en-US" altLang="zh-CN" dirty="0"/>
              <a:t>Person p1 = new Person(</a:t>
            </a:r>
            <a:r>
              <a:rPr lang="en-US" altLang="zh-CN" dirty="0" err="1"/>
              <a:t>i</a:t>
            </a:r>
            <a:r>
              <a:rPr lang="en-US" altLang="zh-CN" dirty="0"/>
              <a:t>)”</a:t>
            </a:r>
            <a:r>
              <a:rPr lang="zh-CN" altLang="en-US" dirty="0"/>
              <a:t>，是在内存中创建了一个新的</a:t>
            </a:r>
            <a:r>
              <a:rPr lang="en-US" altLang="zh-CN" dirty="0"/>
              <a:t>Person</a:t>
            </a:r>
            <a:r>
              <a:rPr lang="zh-CN" altLang="en-US" dirty="0"/>
              <a:t>对象，并且调用构造方法</a:t>
            </a:r>
            <a:r>
              <a:rPr lang="en-US" altLang="zh-CN" dirty="0"/>
              <a:t>Person(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zh-CN" altLang="en-US" dirty="0"/>
              <a:t>初始化了这个对象的属性，定义了一个引用类型的变量“</a:t>
            </a:r>
            <a:r>
              <a:rPr lang="en-US" altLang="zh-CN" dirty="0"/>
              <a:t>p1”</a:t>
            </a:r>
            <a:r>
              <a:rPr lang="zh-CN" altLang="en-US" dirty="0"/>
              <a:t>，并在</a:t>
            </a:r>
            <a:r>
              <a:rPr lang="en-US" altLang="zh-CN" dirty="0"/>
              <a:t>p1</a:t>
            </a:r>
            <a:r>
              <a:rPr lang="zh-CN" altLang="en-US" dirty="0"/>
              <a:t>内存放了新建</a:t>
            </a:r>
            <a:r>
              <a:rPr lang="en-US" altLang="zh-CN" dirty="0"/>
              <a:t>Person</a:t>
            </a:r>
            <a:r>
              <a:rPr lang="zh-CN" altLang="en-US" dirty="0"/>
              <a:t>对象在内存中的地址。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804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程序运行时的内存分析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4-1 </a:t>
            </a:r>
            <a:r>
              <a:rPr lang="zh-CN" altLang="en-US" dirty="0" smtClean="0"/>
              <a:t>首先</a:t>
            </a:r>
            <a:r>
              <a:rPr lang="zh-CN" altLang="en-US" dirty="0"/>
              <a:t>执行的是“</a:t>
            </a:r>
            <a:r>
              <a:rPr lang="en-US" altLang="zh-CN" dirty="0"/>
              <a:t>=”</a:t>
            </a:r>
            <a:r>
              <a:rPr lang="zh-CN" altLang="en-US" dirty="0"/>
              <a:t>右边的内容“</a:t>
            </a:r>
            <a:r>
              <a:rPr lang="en-US" altLang="zh-CN" dirty="0"/>
              <a:t>new Person(</a:t>
            </a:r>
            <a:r>
              <a:rPr lang="en-US" altLang="zh-CN" dirty="0" err="1"/>
              <a:t>i</a:t>
            </a:r>
            <a:r>
              <a:rPr lang="en-US" altLang="zh-CN" dirty="0"/>
              <a:t>)”</a:t>
            </a:r>
            <a:r>
              <a:rPr lang="zh-CN" altLang="en-US" dirty="0"/>
              <a:t>，通过关键字“</a:t>
            </a:r>
            <a:r>
              <a:rPr lang="en-US" altLang="zh-CN" dirty="0"/>
              <a:t>new”</a:t>
            </a:r>
            <a:r>
              <a:rPr lang="zh-CN" altLang="en-US" dirty="0"/>
              <a:t>在堆中申请了一块内存，存放新建</a:t>
            </a:r>
            <a:r>
              <a:rPr lang="en-US" altLang="zh-CN" dirty="0"/>
              <a:t>Person</a:t>
            </a:r>
            <a:r>
              <a:rPr lang="zh-CN" altLang="en-US" dirty="0"/>
              <a:t>对象的数据，包含：对象的属性和类型信息引用。对象属性</a:t>
            </a:r>
            <a:r>
              <a:rPr lang="en-US" altLang="zh-CN" dirty="0"/>
              <a:t>age</a:t>
            </a:r>
            <a:r>
              <a:rPr lang="zh-CN" altLang="en-US" dirty="0"/>
              <a:t>的值等于</a:t>
            </a:r>
            <a:r>
              <a:rPr lang="en-US" altLang="zh-CN" dirty="0"/>
              <a:t>Person</a:t>
            </a:r>
            <a:r>
              <a:rPr lang="zh-CN" altLang="en-US" dirty="0"/>
              <a:t>类型信息中保存的成员变量信息：</a:t>
            </a:r>
            <a:r>
              <a:rPr lang="en-US" altLang="zh-CN" dirty="0"/>
              <a:t>age</a:t>
            </a:r>
            <a:r>
              <a:rPr lang="zh-CN" altLang="en-US" dirty="0"/>
              <a:t>的初始值。图中的</a:t>
            </a:r>
            <a:r>
              <a:rPr lang="en-US" altLang="zh-CN" dirty="0"/>
              <a:t>Person</a:t>
            </a:r>
            <a:r>
              <a:rPr lang="zh-CN" altLang="en-US" dirty="0"/>
              <a:t>类型信息引用的值用“</a:t>
            </a:r>
            <a:r>
              <a:rPr lang="en-US" altLang="zh-CN" dirty="0"/>
              <a:t>x”</a:t>
            </a:r>
            <a:r>
              <a:rPr lang="zh-CN" altLang="en-US" dirty="0"/>
              <a:t>表示一个具体的内存地址。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685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程序运行时的内存分析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4-1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983726"/>
              </p:ext>
            </p:extLst>
          </p:nvPr>
        </p:nvGraphicFramePr>
        <p:xfrm>
          <a:off x="0" y="2348880"/>
          <a:ext cx="2663825" cy="2447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3825"/>
              </a:tblGrid>
              <a:tr h="244792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24" marR="91424" marT="45714" marB="45714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590239"/>
              </p:ext>
            </p:extLst>
          </p:nvPr>
        </p:nvGraphicFramePr>
        <p:xfrm>
          <a:off x="2952750" y="2348880"/>
          <a:ext cx="2663825" cy="2447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3825"/>
              </a:tblGrid>
              <a:tr h="244792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4" marR="91424" marT="45714" marB="45714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802449"/>
              </p:ext>
            </p:extLst>
          </p:nvPr>
        </p:nvGraphicFramePr>
        <p:xfrm>
          <a:off x="5826125" y="2348880"/>
          <a:ext cx="2665413" cy="2447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5413"/>
              </a:tblGrid>
              <a:tr h="244792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8" marR="91478" marT="45714" marB="45714"/>
                </a:tc>
              </a:tr>
            </a:tbl>
          </a:graphicData>
        </a:graphic>
      </p:graphicFrame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792163" y="4868241"/>
            <a:ext cx="1139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栈 </a:t>
            </a:r>
            <a:r>
              <a:rPr lang="en-US" altLang="zh-CN"/>
              <a:t>Stack</a:t>
            </a:r>
            <a:endParaRPr lang="zh-CN" altLang="en-US"/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3743325" y="4868241"/>
            <a:ext cx="1090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堆 </a:t>
            </a:r>
            <a:r>
              <a:rPr lang="en-US" altLang="zh-CN"/>
              <a:t>Heap</a:t>
            </a:r>
            <a:endParaRPr lang="zh-CN" altLang="en-US"/>
          </a:p>
        </p:txBody>
      </p:sp>
      <p:sp>
        <p:nvSpPr>
          <p:cNvPr id="11" name="文本框 6"/>
          <p:cNvSpPr txBox="1">
            <a:spLocks noChangeArrowheads="1"/>
          </p:cNvSpPr>
          <p:nvPr/>
        </p:nvSpPr>
        <p:spPr bwMode="auto">
          <a:xfrm>
            <a:off x="6010275" y="4879355"/>
            <a:ext cx="2424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方法区 </a:t>
            </a:r>
            <a:r>
              <a:rPr lang="en-US" altLang="zh-CN"/>
              <a:t>Method Area</a:t>
            </a:r>
            <a:endParaRPr lang="zh-CN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012059"/>
              </p:ext>
            </p:extLst>
          </p:nvPr>
        </p:nvGraphicFramePr>
        <p:xfrm>
          <a:off x="177799" y="3926854"/>
          <a:ext cx="2368550" cy="731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8550"/>
              </a:tblGrid>
              <a:tr h="3659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smtClean="0"/>
                        <a:t>i : int = 20</a:t>
                      </a:r>
                      <a:endParaRPr lang="zh-CN" altLang="en-US" sz="1800" smtClean="0"/>
                    </a:p>
                  </a:txBody>
                  <a:tcPr marL="91466" marR="91466" marT="45740" marB="45740"/>
                </a:tc>
              </a:tr>
              <a:tr h="3659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smtClean="0"/>
                        <a:t>main()</a:t>
                      </a:r>
                      <a:r>
                        <a:rPr lang="zh-CN" altLang="en-US" sz="1800" smtClean="0"/>
                        <a:t>方法</a:t>
                      </a:r>
                      <a:r>
                        <a:rPr lang="zh-CN" altLang="zh-CN" sz="1800" smtClean="0"/>
                        <a:t>栈帧</a:t>
                      </a:r>
                      <a:endParaRPr lang="zh-CN" altLang="en-US" sz="1800" smtClean="0"/>
                    </a:p>
                  </a:txBody>
                  <a:tcPr marL="91466" marR="91466" marT="45740" marB="45740"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794063"/>
              </p:ext>
            </p:extLst>
          </p:nvPr>
        </p:nvGraphicFramePr>
        <p:xfrm>
          <a:off x="3024187" y="2491754"/>
          <a:ext cx="2519362" cy="731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62"/>
              </a:tblGrid>
              <a:tr h="3659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Person</a:t>
                      </a:r>
                      <a:r>
                        <a:rPr lang="zh-CN" altLang="en-US" sz="1600" dirty="0" smtClean="0"/>
                        <a:t>类型信息引用</a:t>
                      </a:r>
                      <a:r>
                        <a:rPr lang="zh-CN" altLang="en-US" sz="1600" dirty="0" smtClean="0"/>
                        <a:t>：</a:t>
                      </a:r>
                      <a:r>
                        <a:rPr lang="en-US" altLang="zh-CN" sz="1600" dirty="0" smtClean="0"/>
                        <a:t>x</a:t>
                      </a:r>
                      <a:endParaRPr lang="zh-CN" altLang="en-US" sz="1600" dirty="0" smtClean="0"/>
                    </a:p>
                  </a:txBody>
                  <a:tcPr marL="91407" marR="91407" marT="45740" marB="45740"/>
                </a:tc>
              </a:tr>
              <a:tr h="3659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age : </a:t>
                      </a:r>
                      <a:r>
                        <a:rPr lang="en-US" altLang="zh-CN" sz="1800" dirty="0" err="1" smtClean="0"/>
                        <a:t>int</a:t>
                      </a:r>
                      <a:r>
                        <a:rPr lang="en-US" altLang="zh-CN" sz="1800" dirty="0" smtClean="0"/>
                        <a:t> = </a:t>
                      </a:r>
                      <a:r>
                        <a:rPr lang="en-US" altLang="zh-CN" sz="1800" dirty="0" smtClean="0"/>
                        <a:t>10</a:t>
                      </a:r>
                      <a:endParaRPr lang="zh-CN" altLang="en-US" sz="1800" dirty="0" smtClean="0"/>
                    </a:p>
                  </a:txBody>
                  <a:tcPr marL="91407" marR="91407" marT="45740" marB="45740"/>
                </a:tc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 bwMode="auto">
          <a:xfrm>
            <a:off x="5472112" y="2636217"/>
            <a:ext cx="538162" cy="144463"/>
          </a:xfrm>
          <a:prstGeom prst="straightConnector1">
            <a:avLst/>
          </a:prstGeom>
          <a:ln>
            <a:prstDash val="sysDash"/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464100"/>
              </p:ext>
            </p:extLst>
          </p:nvPr>
        </p:nvGraphicFramePr>
        <p:xfrm>
          <a:off x="5945187" y="2492349"/>
          <a:ext cx="248920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9200"/>
              </a:tblGrid>
              <a:tr h="1842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 smtClean="0"/>
                        <a:t>Person</a:t>
                      </a:r>
                      <a:r>
                        <a:rPr lang="zh-CN" altLang="en-US" dirty="0" smtClean="0"/>
                        <a:t>类型信息</a:t>
                      </a:r>
                      <a:endParaRPr lang="zh-CN" altLang="en-US" dirty="0" smtClean="0"/>
                    </a:p>
                  </a:txBody>
                  <a:tcPr marL="91414" marR="91414"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age : 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 = </a:t>
                      </a:r>
                      <a:r>
                        <a:rPr lang="en-US" altLang="zh-CN" sz="1600" dirty="0" smtClean="0"/>
                        <a:t>10</a:t>
                      </a:r>
                      <a:endParaRPr lang="en-US" altLang="zh-CN" sz="1600" dirty="0" smtClean="0"/>
                    </a:p>
                  </a:txBody>
                  <a:tcPr marL="91414" marR="91414"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main(</a:t>
                      </a:r>
                      <a:r>
                        <a:rPr lang="en-US" altLang="zh-CN" sz="1600" dirty="0" err="1" smtClean="0"/>
                        <a:t>args</a:t>
                      </a:r>
                      <a:r>
                        <a:rPr lang="en-US" altLang="zh-CN" sz="1600" dirty="0" smtClean="0"/>
                        <a:t> : String[])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Person(a : </a:t>
                      </a:r>
                      <a:r>
                        <a:rPr lang="en-US" altLang="zh-CN" sz="1600" baseline="0" dirty="0" err="1" smtClean="0"/>
                        <a:t>int</a:t>
                      </a:r>
                      <a:r>
                        <a:rPr lang="en-US" altLang="zh-CN" sz="1600" baseline="0" dirty="0" smtClean="0"/>
                        <a:t>)</a:t>
                      </a:r>
                      <a:endParaRPr lang="zh-CN" altLang="en-US" sz="1600" dirty="0" smtClean="0"/>
                    </a:p>
                  </a:txBody>
                  <a:tcPr marL="91414" marR="9141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00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程序运行时的内存分析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4-2 </a:t>
            </a:r>
            <a:r>
              <a:rPr lang="zh-CN" altLang="en-US" dirty="0" smtClean="0"/>
              <a:t>然后</a:t>
            </a:r>
            <a:r>
              <a:rPr lang="zh-CN" altLang="en-US" dirty="0"/>
              <a:t>通过代码“</a:t>
            </a:r>
            <a:r>
              <a:rPr lang="en-US" altLang="zh-CN" dirty="0"/>
              <a:t>Person(</a:t>
            </a:r>
            <a:r>
              <a:rPr lang="en-US" altLang="zh-CN" dirty="0" err="1"/>
              <a:t>i</a:t>
            </a:r>
            <a:r>
              <a:rPr lang="en-US" altLang="zh-CN" dirty="0"/>
              <a:t>)”</a:t>
            </a:r>
            <a:r>
              <a:rPr lang="zh-CN" altLang="en-US" dirty="0"/>
              <a:t>调用</a:t>
            </a:r>
            <a:r>
              <a:rPr lang="en-US" altLang="zh-CN" dirty="0"/>
              <a:t>Person</a:t>
            </a:r>
            <a:r>
              <a:rPr lang="zh-CN" altLang="en-US" dirty="0"/>
              <a:t>类的构造方法“</a:t>
            </a:r>
            <a:r>
              <a:rPr lang="en-US" altLang="zh-CN" dirty="0" err="1"/>
              <a:t>Preson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)”</a:t>
            </a:r>
            <a:r>
              <a:rPr lang="zh-CN" altLang="en-US" dirty="0"/>
              <a:t>，以对新建</a:t>
            </a:r>
            <a:r>
              <a:rPr lang="en-US" altLang="zh-CN" dirty="0"/>
              <a:t>Person</a:t>
            </a:r>
            <a:r>
              <a:rPr lang="zh-CN" altLang="en-US" dirty="0"/>
              <a:t>对象初始化。这时代码的执行流会跳转到</a:t>
            </a:r>
            <a:r>
              <a:rPr lang="en-US" altLang="zh-CN" dirty="0"/>
              <a:t>Person(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zh-CN" altLang="en-US" dirty="0"/>
              <a:t>方法中，所以会在栈</a:t>
            </a:r>
            <a:r>
              <a:rPr lang="en-US" altLang="zh-CN" dirty="0"/>
              <a:t>Stack</a:t>
            </a:r>
            <a:r>
              <a:rPr lang="zh-CN" altLang="en-US" dirty="0"/>
              <a:t>中创建</a:t>
            </a:r>
            <a:r>
              <a:rPr lang="en-US" altLang="zh-CN" dirty="0"/>
              <a:t>Person(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zh-CN" altLang="en-US" dirty="0"/>
              <a:t>的方法栈帧。有参方法的调用有一个值传递的过程，在这个例子中，会把</a:t>
            </a:r>
            <a:r>
              <a:rPr lang="en-US" altLang="zh-CN" dirty="0"/>
              <a:t>main()</a:t>
            </a:r>
            <a:r>
              <a:rPr lang="zh-CN" altLang="en-US" dirty="0"/>
              <a:t>方法中的“局部变量</a:t>
            </a:r>
            <a:r>
              <a:rPr lang="en-US" altLang="zh-CN" dirty="0" err="1"/>
              <a:t>i</a:t>
            </a:r>
            <a:r>
              <a:rPr lang="zh-CN" altLang="en-US" dirty="0"/>
              <a:t>的值”传递（赋值）给</a:t>
            </a:r>
            <a:r>
              <a:rPr lang="en-US" altLang="zh-CN" dirty="0"/>
              <a:t>Person(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zh-CN" altLang="en-US" dirty="0"/>
              <a:t>方法中的形参</a:t>
            </a:r>
            <a:r>
              <a:rPr lang="en-US" altLang="zh-CN" dirty="0"/>
              <a:t>a</a:t>
            </a:r>
            <a:r>
              <a:rPr lang="zh-CN" altLang="en-US" dirty="0"/>
              <a:t>，所以变量</a:t>
            </a:r>
            <a:r>
              <a:rPr lang="en-US" altLang="zh-CN" dirty="0"/>
              <a:t>a</a:t>
            </a:r>
            <a:r>
              <a:rPr lang="zh-CN" altLang="en-US" dirty="0"/>
              <a:t>中存放的值会等于变量</a:t>
            </a:r>
            <a:r>
              <a:rPr lang="en-US" altLang="zh-CN" dirty="0" err="1"/>
              <a:t>i</a:t>
            </a:r>
            <a:r>
              <a:rPr lang="zh-CN" altLang="en-US" dirty="0"/>
              <a:t>中存放的值</a:t>
            </a:r>
            <a:r>
              <a:rPr lang="en-US" altLang="zh-CN" dirty="0"/>
              <a:t>20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848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程序运行时的内存分析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4-2 </a:t>
            </a:r>
            <a:r>
              <a:rPr lang="zh-CN" altLang="zh-CN" dirty="0" smtClean="0"/>
              <a:t>一</a:t>
            </a:r>
            <a:r>
              <a:rPr lang="zh-CN" altLang="zh-CN" dirty="0"/>
              <a:t>个方法的形参是这个方法中定义的局部变量，局部变量是存放在方法栈帧中，所以变量</a:t>
            </a:r>
            <a:r>
              <a:rPr lang="en-US" altLang="zh-CN" dirty="0"/>
              <a:t>a</a:t>
            </a:r>
            <a:r>
              <a:rPr lang="zh-CN" altLang="zh-CN" dirty="0"/>
              <a:t>会存放在栈</a:t>
            </a:r>
            <a:r>
              <a:rPr lang="en-US" altLang="zh-CN" dirty="0"/>
              <a:t>Stack</a:t>
            </a:r>
            <a:r>
              <a:rPr lang="zh-CN" altLang="zh-CN" dirty="0"/>
              <a:t>的“</a:t>
            </a:r>
            <a:r>
              <a:rPr lang="en-US" altLang="zh-CN" dirty="0"/>
              <a:t>Person(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zh-CN" altLang="zh-CN" dirty="0"/>
              <a:t>方法栈帧”中。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098634"/>
              </p:ext>
            </p:extLst>
          </p:nvPr>
        </p:nvGraphicFramePr>
        <p:xfrm>
          <a:off x="193084" y="3284984"/>
          <a:ext cx="2663825" cy="2447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3825"/>
              </a:tblGrid>
              <a:tr h="244792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24" marR="91424" marT="45714" marB="45714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63639"/>
              </p:ext>
            </p:extLst>
          </p:nvPr>
        </p:nvGraphicFramePr>
        <p:xfrm>
          <a:off x="3145834" y="3284984"/>
          <a:ext cx="2663825" cy="2447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3825"/>
              </a:tblGrid>
              <a:tr h="244792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24" marR="91424" marT="45714" marB="45714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850942"/>
              </p:ext>
            </p:extLst>
          </p:nvPr>
        </p:nvGraphicFramePr>
        <p:xfrm>
          <a:off x="6019209" y="3284984"/>
          <a:ext cx="2665413" cy="2447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5413"/>
              </a:tblGrid>
              <a:tr h="244792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8" marR="91478" marT="45714" marB="45714"/>
                </a:tc>
              </a:tr>
            </a:tbl>
          </a:graphicData>
        </a:graphic>
      </p:graphicFrame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985247" y="5804345"/>
            <a:ext cx="1139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栈 </a:t>
            </a:r>
            <a:r>
              <a:rPr lang="en-US" altLang="zh-CN"/>
              <a:t>Stack</a:t>
            </a:r>
            <a:endParaRPr lang="zh-CN" altLang="en-US"/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3936409" y="5804345"/>
            <a:ext cx="1090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堆 </a:t>
            </a:r>
            <a:r>
              <a:rPr lang="en-US" altLang="zh-CN"/>
              <a:t>Heap</a:t>
            </a:r>
            <a:endParaRPr lang="zh-CN" altLang="en-US"/>
          </a:p>
        </p:txBody>
      </p:sp>
      <p:sp>
        <p:nvSpPr>
          <p:cNvPr id="11" name="文本框 6"/>
          <p:cNvSpPr txBox="1">
            <a:spLocks noChangeArrowheads="1"/>
          </p:cNvSpPr>
          <p:nvPr/>
        </p:nvSpPr>
        <p:spPr bwMode="auto">
          <a:xfrm>
            <a:off x="6203359" y="5815459"/>
            <a:ext cx="2424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方法区 </a:t>
            </a:r>
            <a:r>
              <a:rPr lang="en-US" altLang="zh-CN"/>
              <a:t>Method Area</a:t>
            </a:r>
            <a:endParaRPr lang="zh-CN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075150"/>
              </p:ext>
            </p:extLst>
          </p:nvPr>
        </p:nvGraphicFramePr>
        <p:xfrm>
          <a:off x="370883" y="4862958"/>
          <a:ext cx="2368550" cy="731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8550"/>
              </a:tblGrid>
              <a:tr h="3659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smtClean="0"/>
                        <a:t>i : int = 20</a:t>
                      </a:r>
                      <a:endParaRPr lang="zh-CN" altLang="en-US" sz="1800" smtClean="0"/>
                    </a:p>
                  </a:txBody>
                  <a:tcPr marL="91466" marR="91466" marT="45740" marB="45740"/>
                </a:tc>
              </a:tr>
              <a:tr h="3659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smtClean="0"/>
                        <a:t>main()</a:t>
                      </a:r>
                      <a:r>
                        <a:rPr lang="zh-CN" altLang="en-US" sz="1800" smtClean="0"/>
                        <a:t>方法</a:t>
                      </a:r>
                      <a:r>
                        <a:rPr lang="zh-CN" altLang="zh-CN" sz="1800" smtClean="0"/>
                        <a:t>栈帧</a:t>
                      </a:r>
                      <a:endParaRPr lang="zh-CN" altLang="en-US" sz="1800" smtClean="0"/>
                    </a:p>
                  </a:txBody>
                  <a:tcPr marL="91466" marR="91466" marT="45740" marB="45740"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696171"/>
              </p:ext>
            </p:extLst>
          </p:nvPr>
        </p:nvGraphicFramePr>
        <p:xfrm>
          <a:off x="3217271" y="3427858"/>
          <a:ext cx="2519362" cy="731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62"/>
              </a:tblGrid>
              <a:tr h="3659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Person</a:t>
                      </a:r>
                      <a:r>
                        <a:rPr lang="zh-CN" altLang="en-US" sz="1600" dirty="0" smtClean="0"/>
                        <a:t>类型信息引用</a:t>
                      </a:r>
                      <a:r>
                        <a:rPr lang="zh-CN" altLang="en-US" sz="1600" dirty="0" smtClean="0"/>
                        <a:t>：</a:t>
                      </a:r>
                      <a:r>
                        <a:rPr lang="en-US" altLang="zh-CN" sz="1600" dirty="0" smtClean="0"/>
                        <a:t>x</a:t>
                      </a:r>
                      <a:endParaRPr lang="zh-CN" altLang="en-US" sz="1600" dirty="0" smtClean="0"/>
                    </a:p>
                  </a:txBody>
                  <a:tcPr marL="91407" marR="91407" marT="45740" marB="45740"/>
                </a:tc>
              </a:tr>
              <a:tr h="3659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smtClean="0"/>
                        <a:t>age : int = 10</a:t>
                      </a:r>
                      <a:endParaRPr lang="zh-CN" altLang="en-US" sz="1800" smtClean="0"/>
                    </a:p>
                  </a:txBody>
                  <a:tcPr marL="91407" marR="91407" marT="45740" marB="45740"/>
                </a:tc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 bwMode="auto">
          <a:xfrm>
            <a:off x="5665196" y="3572321"/>
            <a:ext cx="538162" cy="144463"/>
          </a:xfrm>
          <a:prstGeom prst="straightConnector1">
            <a:avLst/>
          </a:prstGeom>
          <a:ln>
            <a:prstDash val="sysDash"/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292245"/>
              </p:ext>
            </p:extLst>
          </p:nvPr>
        </p:nvGraphicFramePr>
        <p:xfrm>
          <a:off x="304209" y="3988245"/>
          <a:ext cx="2481263" cy="731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1263"/>
              </a:tblGrid>
              <a:tr h="3659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smtClean="0"/>
                        <a:t>a : int = 20</a:t>
                      </a:r>
                      <a:endParaRPr lang="zh-CN" altLang="en-US" sz="1800" smtClean="0"/>
                    </a:p>
                  </a:txBody>
                  <a:tcPr marL="91447" marR="91447" marT="45740" marB="45740"/>
                </a:tc>
              </a:tr>
              <a:tr h="3659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smtClean="0"/>
                        <a:t>Person(int)</a:t>
                      </a:r>
                      <a:r>
                        <a:rPr lang="zh-CN" altLang="en-US" sz="1800" smtClean="0"/>
                        <a:t>方法</a:t>
                      </a:r>
                      <a:r>
                        <a:rPr lang="zh-CN" altLang="zh-CN" sz="1800" smtClean="0"/>
                        <a:t>栈帧</a:t>
                      </a:r>
                      <a:endParaRPr lang="zh-CN" altLang="en-US" sz="1800" smtClean="0"/>
                    </a:p>
                  </a:txBody>
                  <a:tcPr marL="91447" marR="91447" marT="45740" marB="45740"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505834"/>
              </p:ext>
            </p:extLst>
          </p:nvPr>
        </p:nvGraphicFramePr>
        <p:xfrm>
          <a:off x="6114480" y="3428453"/>
          <a:ext cx="248920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9200"/>
              </a:tblGrid>
              <a:tr h="1842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 smtClean="0"/>
                        <a:t>Person</a:t>
                      </a:r>
                      <a:r>
                        <a:rPr lang="zh-CN" altLang="en-US" dirty="0" smtClean="0"/>
                        <a:t>类型信息</a:t>
                      </a:r>
                    </a:p>
                  </a:txBody>
                  <a:tcPr marL="91414" marR="91414"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age : 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 = 10</a:t>
                      </a:r>
                    </a:p>
                  </a:txBody>
                  <a:tcPr marL="91414" marR="91414"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main(</a:t>
                      </a:r>
                      <a:r>
                        <a:rPr lang="en-US" altLang="zh-CN" sz="1600" dirty="0" err="1" smtClean="0"/>
                        <a:t>args</a:t>
                      </a:r>
                      <a:r>
                        <a:rPr lang="en-US" altLang="zh-CN" sz="1600" dirty="0" smtClean="0"/>
                        <a:t> : String[])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Person(a : </a:t>
                      </a:r>
                      <a:r>
                        <a:rPr lang="en-US" altLang="zh-CN" sz="1600" baseline="0" dirty="0" err="1" smtClean="0"/>
                        <a:t>int</a:t>
                      </a:r>
                      <a:r>
                        <a:rPr lang="en-US" altLang="zh-CN" sz="1600" baseline="0" dirty="0" smtClean="0"/>
                        <a:t>)</a:t>
                      </a:r>
                      <a:endParaRPr lang="zh-CN" altLang="en-US" sz="1600" dirty="0" smtClean="0"/>
                    </a:p>
                  </a:txBody>
                  <a:tcPr marL="91414" marR="9141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21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程序运行时的内存分析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4-3 </a:t>
            </a:r>
            <a:r>
              <a:rPr lang="zh-CN" altLang="en-US" dirty="0" smtClean="0"/>
              <a:t>执行</a:t>
            </a:r>
            <a:r>
              <a:rPr lang="zh-CN" altLang="en-US" dirty="0"/>
              <a:t>构造方法“</a:t>
            </a:r>
            <a:r>
              <a:rPr lang="en-US" altLang="zh-CN" dirty="0" err="1"/>
              <a:t>Preson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)”</a:t>
            </a:r>
            <a:r>
              <a:rPr lang="zh-CN" altLang="en-US" dirty="0"/>
              <a:t>中的代码“</a:t>
            </a:r>
            <a:r>
              <a:rPr lang="en-US" altLang="zh-CN" dirty="0"/>
              <a:t>age = a”</a:t>
            </a:r>
            <a:r>
              <a:rPr lang="zh-CN" altLang="en-US" dirty="0"/>
              <a:t>，将新建</a:t>
            </a:r>
            <a:r>
              <a:rPr lang="en-US" altLang="zh-CN" dirty="0"/>
              <a:t>Person</a:t>
            </a:r>
            <a:r>
              <a:rPr lang="zh-CN" altLang="en-US" dirty="0"/>
              <a:t>对象中的</a:t>
            </a:r>
            <a:r>
              <a:rPr lang="en-US" altLang="zh-CN" dirty="0"/>
              <a:t>age</a:t>
            </a:r>
            <a:r>
              <a:rPr lang="zh-CN" altLang="en-US" dirty="0"/>
              <a:t>属性值改为形参变量</a:t>
            </a:r>
            <a:r>
              <a:rPr lang="en-US" altLang="zh-CN" dirty="0"/>
              <a:t>a</a:t>
            </a:r>
            <a:r>
              <a:rPr lang="zh-CN" altLang="en-US" dirty="0"/>
              <a:t>的值。构造方法“</a:t>
            </a:r>
            <a:r>
              <a:rPr lang="en-US" altLang="zh-CN" dirty="0" err="1"/>
              <a:t>Preson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)”</a:t>
            </a:r>
            <a:r>
              <a:rPr lang="zh-CN" altLang="en-US" dirty="0"/>
              <a:t>中的代码执行完之后，会撤销栈</a:t>
            </a:r>
            <a:r>
              <a:rPr lang="en-US" altLang="zh-CN" dirty="0"/>
              <a:t>Stack</a:t>
            </a:r>
            <a:r>
              <a:rPr lang="zh-CN" altLang="en-US" dirty="0"/>
              <a:t>中的“</a:t>
            </a:r>
            <a:r>
              <a:rPr lang="en-US" altLang="zh-CN" dirty="0"/>
              <a:t>Person(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zh-CN" altLang="en-US" dirty="0"/>
              <a:t>方法栈帧”。</a:t>
            </a:r>
            <a:endParaRPr lang="en-US" altLang="zh-CN" dirty="0" smtClean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864905"/>
              </p:ext>
            </p:extLst>
          </p:nvPr>
        </p:nvGraphicFramePr>
        <p:xfrm>
          <a:off x="328934" y="3717032"/>
          <a:ext cx="2663825" cy="2447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3825"/>
              </a:tblGrid>
              <a:tr h="244792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24" marR="91424" marT="45714" marB="45714"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68051"/>
              </p:ext>
            </p:extLst>
          </p:nvPr>
        </p:nvGraphicFramePr>
        <p:xfrm>
          <a:off x="3281684" y="3717032"/>
          <a:ext cx="2663825" cy="2447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3825"/>
              </a:tblGrid>
              <a:tr h="244792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24" marR="91424" marT="45714" marB="45714"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283208"/>
              </p:ext>
            </p:extLst>
          </p:nvPr>
        </p:nvGraphicFramePr>
        <p:xfrm>
          <a:off x="6155059" y="3717032"/>
          <a:ext cx="2665413" cy="2447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5413"/>
              </a:tblGrid>
              <a:tr h="244792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8" marR="91478" marT="45714" marB="45714"/>
                </a:tc>
              </a:tr>
            </a:tbl>
          </a:graphicData>
        </a:graphic>
      </p:graphicFrame>
      <p:sp>
        <p:nvSpPr>
          <p:cNvPr id="20" name="文本框 4"/>
          <p:cNvSpPr txBox="1">
            <a:spLocks noChangeArrowheads="1"/>
          </p:cNvSpPr>
          <p:nvPr/>
        </p:nvSpPr>
        <p:spPr bwMode="auto">
          <a:xfrm>
            <a:off x="1121097" y="6236393"/>
            <a:ext cx="1139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栈 </a:t>
            </a:r>
            <a:r>
              <a:rPr lang="en-US" altLang="zh-CN"/>
              <a:t>Stack</a:t>
            </a:r>
            <a:endParaRPr lang="zh-CN" altLang="en-US"/>
          </a:p>
        </p:txBody>
      </p: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072259" y="6236393"/>
            <a:ext cx="1090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堆 </a:t>
            </a:r>
            <a:r>
              <a:rPr lang="en-US" altLang="zh-CN"/>
              <a:t>Heap</a:t>
            </a:r>
            <a:endParaRPr lang="zh-CN" altLang="en-US"/>
          </a:p>
        </p:txBody>
      </p:sp>
      <p:sp>
        <p:nvSpPr>
          <p:cNvPr id="22" name="文本框 6"/>
          <p:cNvSpPr txBox="1">
            <a:spLocks noChangeArrowheads="1"/>
          </p:cNvSpPr>
          <p:nvPr/>
        </p:nvSpPr>
        <p:spPr bwMode="auto">
          <a:xfrm>
            <a:off x="6339209" y="6247507"/>
            <a:ext cx="2424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方法区 </a:t>
            </a:r>
            <a:r>
              <a:rPr lang="en-US" altLang="zh-CN"/>
              <a:t>Method Area</a:t>
            </a:r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970943"/>
              </p:ext>
            </p:extLst>
          </p:nvPr>
        </p:nvGraphicFramePr>
        <p:xfrm>
          <a:off x="506733" y="5295006"/>
          <a:ext cx="2368550" cy="731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8550"/>
              </a:tblGrid>
              <a:tr h="3659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smtClean="0"/>
                        <a:t>i : int = 20</a:t>
                      </a:r>
                      <a:endParaRPr lang="zh-CN" altLang="en-US" sz="1800" smtClean="0"/>
                    </a:p>
                  </a:txBody>
                  <a:tcPr marL="91466" marR="91466" marT="45740" marB="45740"/>
                </a:tc>
              </a:tr>
              <a:tr h="3659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smtClean="0"/>
                        <a:t>main()</a:t>
                      </a:r>
                      <a:r>
                        <a:rPr lang="zh-CN" altLang="en-US" sz="1800" smtClean="0"/>
                        <a:t>方法</a:t>
                      </a:r>
                      <a:r>
                        <a:rPr lang="zh-CN" altLang="zh-CN" sz="1800" smtClean="0"/>
                        <a:t>栈帧</a:t>
                      </a:r>
                      <a:endParaRPr lang="zh-CN" altLang="en-US" sz="1800" smtClean="0"/>
                    </a:p>
                  </a:txBody>
                  <a:tcPr marL="91466" marR="91466" marT="45740" marB="45740"/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81289"/>
              </p:ext>
            </p:extLst>
          </p:nvPr>
        </p:nvGraphicFramePr>
        <p:xfrm>
          <a:off x="3353121" y="3859906"/>
          <a:ext cx="2519362" cy="731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62"/>
              </a:tblGrid>
              <a:tr h="3659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Person</a:t>
                      </a:r>
                      <a:r>
                        <a:rPr lang="zh-CN" altLang="en-US" sz="1600" dirty="0" smtClean="0"/>
                        <a:t>类型信息引用</a:t>
                      </a:r>
                      <a:r>
                        <a:rPr lang="zh-CN" altLang="en-US" sz="1600" dirty="0" smtClean="0"/>
                        <a:t>：</a:t>
                      </a:r>
                      <a:r>
                        <a:rPr lang="en-US" altLang="zh-CN" sz="1600" dirty="0" smtClean="0"/>
                        <a:t>x</a:t>
                      </a:r>
                      <a:endParaRPr lang="zh-CN" altLang="en-US" sz="1600" dirty="0" smtClean="0"/>
                    </a:p>
                  </a:txBody>
                  <a:tcPr marL="91407" marR="91407" marT="45740" marB="45740"/>
                </a:tc>
              </a:tr>
              <a:tr h="3659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smtClean="0"/>
                        <a:t>age : int = 20</a:t>
                      </a:r>
                      <a:endParaRPr lang="zh-CN" altLang="en-US" sz="1800" smtClean="0"/>
                    </a:p>
                  </a:txBody>
                  <a:tcPr marL="91407" marR="91407" marT="45740" marB="45740"/>
                </a:tc>
              </a:tr>
            </a:tbl>
          </a:graphicData>
        </a:graphic>
      </p:graphicFrame>
      <p:cxnSp>
        <p:nvCxnSpPr>
          <p:cNvPr id="25" name="直接箭头连接符 24"/>
          <p:cNvCxnSpPr/>
          <p:nvPr/>
        </p:nvCxnSpPr>
        <p:spPr bwMode="auto">
          <a:xfrm>
            <a:off x="5801046" y="4004369"/>
            <a:ext cx="538162" cy="144463"/>
          </a:xfrm>
          <a:prstGeom prst="straightConnector1">
            <a:avLst/>
          </a:prstGeom>
          <a:ln>
            <a:prstDash val="sysDash"/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00963"/>
              </p:ext>
            </p:extLst>
          </p:nvPr>
        </p:nvGraphicFramePr>
        <p:xfrm>
          <a:off x="6265323" y="3860501"/>
          <a:ext cx="248920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9200"/>
              </a:tblGrid>
              <a:tr h="1842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 smtClean="0"/>
                        <a:t>Person</a:t>
                      </a:r>
                      <a:r>
                        <a:rPr lang="zh-CN" altLang="en-US" dirty="0" smtClean="0"/>
                        <a:t>类型信息</a:t>
                      </a:r>
                    </a:p>
                  </a:txBody>
                  <a:tcPr marL="91414" marR="91414"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age : 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 = 10</a:t>
                      </a:r>
                    </a:p>
                  </a:txBody>
                  <a:tcPr marL="91414" marR="91414"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main(</a:t>
                      </a:r>
                      <a:r>
                        <a:rPr lang="en-US" altLang="zh-CN" sz="1600" dirty="0" err="1" smtClean="0"/>
                        <a:t>args</a:t>
                      </a:r>
                      <a:r>
                        <a:rPr lang="en-US" altLang="zh-CN" sz="1600" dirty="0" smtClean="0"/>
                        <a:t> : String[])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Person(a : </a:t>
                      </a:r>
                      <a:r>
                        <a:rPr lang="en-US" altLang="zh-CN" sz="1600" baseline="0" dirty="0" err="1" smtClean="0"/>
                        <a:t>int</a:t>
                      </a:r>
                      <a:r>
                        <a:rPr lang="en-US" altLang="zh-CN" sz="1600" baseline="0" dirty="0" smtClean="0"/>
                        <a:t>)</a:t>
                      </a:r>
                      <a:endParaRPr lang="zh-CN" altLang="en-US" sz="1600" dirty="0" smtClean="0"/>
                    </a:p>
                  </a:txBody>
                  <a:tcPr marL="91414" marR="9141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04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程序运行时的内存分析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4-4 </a:t>
            </a:r>
            <a:r>
              <a:rPr lang="zh-CN" altLang="en-US" dirty="0" smtClean="0"/>
              <a:t>表达式</a:t>
            </a:r>
            <a:r>
              <a:rPr lang="zh-CN" altLang="en-US" dirty="0"/>
              <a:t>“</a:t>
            </a:r>
            <a:r>
              <a:rPr lang="en-US" altLang="zh-CN" dirty="0"/>
              <a:t>new Person(</a:t>
            </a:r>
            <a:r>
              <a:rPr lang="en-US" altLang="zh-CN" dirty="0" err="1"/>
              <a:t>i</a:t>
            </a:r>
            <a:r>
              <a:rPr lang="en-US" altLang="zh-CN" dirty="0"/>
              <a:t>)”</a:t>
            </a:r>
            <a:r>
              <a:rPr lang="zh-CN" altLang="en-US" dirty="0"/>
              <a:t>的值是新建</a:t>
            </a:r>
            <a:r>
              <a:rPr lang="en-US" altLang="zh-CN" dirty="0"/>
              <a:t>Person</a:t>
            </a:r>
            <a:r>
              <a:rPr lang="zh-CN" altLang="en-US" dirty="0"/>
              <a:t>对象在内存中的地址值，这个值会通过“</a:t>
            </a:r>
            <a:r>
              <a:rPr lang="en-US" altLang="zh-CN" dirty="0"/>
              <a:t>=“</a:t>
            </a:r>
            <a:r>
              <a:rPr lang="zh-CN" altLang="en-US" dirty="0"/>
              <a:t>赋给”</a:t>
            </a:r>
            <a:r>
              <a:rPr lang="en-US" altLang="zh-CN" dirty="0"/>
              <a:t>Person p1”</a:t>
            </a:r>
            <a:r>
              <a:rPr lang="zh-CN" altLang="en-US" dirty="0"/>
              <a:t>，“</a:t>
            </a:r>
            <a:r>
              <a:rPr lang="en-US" altLang="zh-CN" dirty="0"/>
              <a:t>p1”</a:t>
            </a:r>
            <a:r>
              <a:rPr lang="zh-CN" altLang="en-US" dirty="0"/>
              <a:t>在</a:t>
            </a:r>
            <a:r>
              <a:rPr lang="en-US" altLang="zh-CN" dirty="0"/>
              <a:t>main()</a:t>
            </a:r>
            <a:r>
              <a:rPr lang="zh-CN" altLang="en-US" dirty="0"/>
              <a:t>方法中定义的</a:t>
            </a:r>
            <a:r>
              <a:rPr lang="en-US" altLang="zh-CN" dirty="0"/>
              <a:t>Person</a:t>
            </a:r>
            <a:r>
              <a:rPr lang="zh-CN" altLang="en-US" dirty="0"/>
              <a:t>引用类型的局部变量，会存放在“</a:t>
            </a:r>
            <a:r>
              <a:rPr lang="en-US" altLang="zh-CN" dirty="0"/>
              <a:t>main()</a:t>
            </a:r>
            <a:r>
              <a:rPr lang="zh-CN" altLang="en-US" dirty="0"/>
              <a:t>方法栈帧”中。</a:t>
            </a:r>
            <a:endParaRPr lang="en-US" altLang="zh-CN" dirty="0" smtClean="0"/>
          </a:p>
        </p:txBody>
      </p:sp>
      <p:pic>
        <p:nvPicPr>
          <p:cNvPr id="1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97" y="3717032"/>
            <a:ext cx="2663825" cy="2447925"/>
          </a:xfrm>
          <a:prstGeom prst="rect">
            <a:avLst/>
          </a:prstGeom>
        </p:spPr>
      </p:pic>
      <p:pic>
        <p:nvPicPr>
          <p:cNvPr id="1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047" y="3717032"/>
            <a:ext cx="2663825" cy="2447925"/>
          </a:xfrm>
          <a:prstGeom prst="rect">
            <a:avLst/>
          </a:prstGeom>
        </p:spPr>
      </p:pic>
      <p:pic>
        <p:nvPicPr>
          <p:cNvPr id="16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422" y="3717032"/>
            <a:ext cx="2665413" cy="2447925"/>
          </a:xfrm>
          <a:prstGeom prst="rect">
            <a:avLst/>
          </a:prstGeom>
        </p:spPr>
      </p:pic>
      <p:sp>
        <p:nvSpPr>
          <p:cNvPr id="27" name="文本框 4"/>
          <p:cNvSpPr txBox="1">
            <a:spLocks noChangeArrowheads="1"/>
          </p:cNvSpPr>
          <p:nvPr/>
        </p:nvSpPr>
        <p:spPr bwMode="auto">
          <a:xfrm>
            <a:off x="997460" y="6236393"/>
            <a:ext cx="1139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栈 </a:t>
            </a:r>
            <a:r>
              <a:rPr lang="en-US" altLang="zh-CN"/>
              <a:t>Stack</a:t>
            </a:r>
            <a:endParaRPr lang="zh-CN" altLang="en-US"/>
          </a:p>
        </p:txBody>
      </p:sp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3948622" y="6236393"/>
            <a:ext cx="1090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堆 </a:t>
            </a:r>
            <a:r>
              <a:rPr lang="en-US" altLang="zh-CN"/>
              <a:t>Heap</a:t>
            </a:r>
            <a:endParaRPr lang="zh-CN" altLang="en-US"/>
          </a:p>
        </p:txBody>
      </p:sp>
      <p:sp>
        <p:nvSpPr>
          <p:cNvPr id="29" name="文本框 6"/>
          <p:cNvSpPr txBox="1">
            <a:spLocks noChangeArrowheads="1"/>
          </p:cNvSpPr>
          <p:nvPr/>
        </p:nvSpPr>
        <p:spPr bwMode="auto">
          <a:xfrm>
            <a:off x="6215572" y="6247507"/>
            <a:ext cx="2424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方法区 </a:t>
            </a:r>
            <a:r>
              <a:rPr lang="en-US" altLang="zh-CN"/>
              <a:t>Method Area</a:t>
            </a:r>
            <a:endParaRPr lang="zh-CN" altLang="en-US"/>
          </a:p>
        </p:txBody>
      </p:sp>
      <p:pic>
        <p:nvPicPr>
          <p:cNvPr id="30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096" y="4923531"/>
            <a:ext cx="2368550" cy="1097100"/>
          </a:xfrm>
          <a:prstGeom prst="rect">
            <a:avLst/>
          </a:prstGeom>
        </p:spPr>
      </p:pic>
      <p:pic>
        <p:nvPicPr>
          <p:cNvPr id="31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9484" y="3859906"/>
            <a:ext cx="2519362" cy="731838"/>
          </a:xfrm>
          <a:prstGeom prst="rect">
            <a:avLst/>
          </a:prstGeom>
        </p:spPr>
      </p:pic>
      <p:cxnSp>
        <p:nvCxnSpPr>
          <p:cNvPr id="32" name="直接箭头连接符 31"/>
          <p:cNvCxnSpPr/>
          <p:nvPr/>
        </p:nvCxnSpPr>
        <p:spPr bwMode="auto">
          <a:xfrm>
            <a:off x="5677409" y="4004369"/>
            <a:ext cx="538162" cy="144463"/>
          </a:xfrm>
          <a:prstGeom prst="straightConnector1">
            <a:avLst/>
          </a:prstGeom>
          <a:ln>
            <a:prstDash val="sysDash"/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 bwMode="auto">
          <a:xfrm flipV="1">
            <a:off x="2724660" y="4075806"/>
            <a:ext cx="504825" cy="1008062"/>
          </a:xfrm>
          <a:prstGeom prst="straightConnector1">
            <a:avLst/>
          </a:prstGeom>
          <a:ln>
            <a:prstDash val="sysDash"/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4" name="tabl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0484" y="3860501"/>
            <a:ext cx="248920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2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程序运行时的内存分析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5.</a:t>
            </a:r>
            <a:r>
              <a:rPr lang="en-US" altLang="zh-CN" dirty="0"/>
              <a:t>	</a:t>
            </a:r>
            <a:r>
              <a:rPr lang="zh-CN" altLang="en-US" dirty="0" smtClean="0"/>
              <a:t>“</a:t>
            </a:r>
            <a:r>
              <a:rPr lang="en-US" altLang="zh-CN" dirty="0"/>
              <a:t>Person p2 = p1”</a:t>
            </a:r>
            <a:r>
              <a:rPr lang="zh-CN" altLang="en-US" dirty="0"/>
              <a:t>，是在</a:t>
            </a:r>
            <a:r>
              <a:rPr lang="en-US" altLang="zh-CN" dirty="0"/>
              <a:t>main()</a:t>
            </a:r>
            <a:r>
              <a:rPr lang="zh-CN" altLang="en-US" dirty="0"/>
              <a:t>方法中新建一个</a:t>
            </a:r>
            <a:r>
              <a:rPr lang="en-US" altLang="zh-CN" dirty="0"/>
              <a:t>Person</a:t>
            </a:r>
            <a:r>
              <a:rPr lang="zh-CN" altLang="en-US" dirty="0"/>
              <a:t>引用类型的局部变量</a:t>
            </a:r>
            <a:r>
              <a:rPr lang="en-US" altLang="zh-CN" dirty="0"/>
              <a:t>p2</a:t>
            </a:r>
            <a:r>
              <a:rPr lang="zh-CN" altLang="en-US" dirty="0"/>
              <a:t>，并且将</a:t>
            </a:r>
            <a:r>
              <a:rPr lang="en-US" altLang="zh-CN" dirty="0"/>
              <a:t>p1</a:t>
            </a:r>
            <a:r>
              <a:rPr lang="zh-CN" altLang="en-US" dirty="0"/>
              <a:t>的值赋给</a:t>
            </a:r>
            <a:r>
              <a:rPr lang="en-US" altLang="zh-CN" dirty="0"/>
              <a:t>p2</a:t>
            </a:r>
            <a:r>
              <a:rPr lang="zh-CN" altLang="en-US" dirty="0" smtClean="0"/>
              <a:t>。堆</a:t>
            </a:r>
            <a:r>
              <a:rPr lang="en-US" altLang="zh-CN" dirty="0"/>
              <a:t>Heap</a:t>
            </a:r>
            <a:r>
              <a:rPr lang="zh-CN" altLang="en-US" dirty="0"/>
              <a:t>中依然</a:t>
            </a:r>
            <a:r>
              <a:rPr lang="zh-CN" altLang="en-US" dirty="0" smtClean="0"/>
              <a:t>只有一</a:t>
            </a:r>
            <a:r>
              <a:rPr lang="zh-CN" altLang="en-US" dirty="0"/>
              <a:t>个</a:t>
            </a:r>
            <a:r>
              <a:rPr lang="en-US" altLang="zh-CN" dirty="0"/>
              <a:t>Person</a:t>
            </a:r>
            <a:r>
              <a:rPr lang="zh-CN" altLang="en-US" dirty="0"/>
              <a:t>对象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39634"/>
              </p:ext>
            </p:extLst>
          </p:nvPr>
        </p:nvGraphicFramePr>
        <p:xfrm>
          <a:off x="384175" y="3212976"/>
          <a:ext cx="2663825" cy="2447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3825"/>
              </a:tblGrid>
              <a:tr h="244792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24" marR="91424" marT="45714" marB="45714"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202932"/>
              </p:ext>
            </p:extLst>
          </p:nvPr>
        </p:nvGraphicFramePr>
        <p:xfrm>
          <a:off x="3336925" y="3212976"/>
          <a:ext cx="2663825" cy="2447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3825"/>
              </a:tblGrid>
              <a:tr h="244792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24" marR="91424" marT="45714" marB="45714"/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368103"/>
              </p:ext>
            </p:extLst>
          </p:nvPr>
        </p:nvGraphicFramePr>
        <p:xfrm>
          <a:off x="6210300" y="3212976"/>
          <a:ext cx="2665413" cy="2447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5413"/>
              </a:tblGrid>
              <a:tr h="244792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8" marR="91478" marT="45714" marB="45714"/>
                </a:tc>
              </a:tr>
            </a:tbl>
          </a:graphicData>
        </a:graphic>
      </p:graphicFrame>
      <p:sp>
        <p:nvSpPr>
          <p:cNvPr id="25" name="文本框 4"/>
          <p:cNvSpPr txBox="1">
            <a:spLocks noChangeArrowheads="1"/>
          </p:cNvSpPr>
          <p:nvPr/>
        </p:nvSpPr>
        <p:spPr bwMode="auto">
          <a:xfrm>
            <a:off x="1176338" y="5732337"/>
            <a:ext cx="1139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栈 </a:t>
            </a:r>
            <a:r>
              <a:rPr lang="en-US" altLang="zh-CN"/>
              <a:t>Stack</a:t>
            </a:r>
            <a:endParaRPr lang="zh-CN" altLang="en-US"/>
          </a:p>
        </p:txBody>
      </p:sp>
      <p:sp>
        <p:nvSpPr>
          <p:cNvPr id="26" name="文本框 5"/>
          <p:cNvSpPr txBox="1">
            <a:spLocks noChangeArrowheads="1"/>
          </p:cNvSpPr>
          <p:nvPr/>
        </p:nvSpPr>
        <p:spPr bwMode="auto">
          <a:xfrm>
            <a:off x="4127500" y="5732337"/>
            <a:ext cx="1090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堆 </a:t>
            </a:r>
            <a:r>
              <a:rPr lang="en-US" altLang="zh-CN"/>
              <a:t>Heap</a:t>
            </a:r>
            <a:endParaRPr lang="zh-CN" altLang="en-US"/>
          </a:p>
        </p:txBody>
      </p:sp>
      <p:sp>
        <p:nvSpPr>
          <p:cNvPr id="27" name="文本框 6"/>
          <p:cNvSpPr txBox="1">
            <a:spLocks noChangeArrowheads="1"/>
          </p:cNvSpPr>
          <p:nvPr/>
        </p:nvSpPr>
        <p:spPr bwMode="auto">
          <a:xfrm>
            <a:off x="6394450" y="5743451"/>
            <a:ext cx="2424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方法区 </a:t>
            </a:r>
            <a:r>
              <a:rPr lang="en-US" altLang="zh-CN"/>
              <a:t>Method Area</a:t>
            </a:r>
            <a:endParaRPr lang="zh-CN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939449"/>
              </p:ext>
            </p:extLst>
          </p:nvPr>
        </p:nvGraphicFramePr>
        <p:xfrm>
          <a:off x="561974" y="4054350"/>
          <a:ext cx="2368550" cy="1462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8550"/>
              </a:tblGrid>
              <a:tr h="365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smtClean="0"/>
                        <a:t>p2 : Person = x1</a:t>
                      </a:r>
                    </a:p>
                  </a:txBody>
                  <a:tcPr marL="91466" marR="91466" marT="45651" marB="45651"/>
                </a:tc>
              </a:tr>
              <a:tr h="365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smtClean="0"/>
                        <a:t>p1 : Person</a:t>
                      </a:r>
                      <a:r>
                        <a:rPr lang="en-US" altLang="zh-CN" sz="1800" baseline="0" smtClean="0"/>
                        <a:t> = x1</a:t>
                      </a:r>
                      <a:endParaRPr lang="en-US" altLang="zh-CN" sz="1800" smtClean="0"/>
                    </a:p>
                  </a:txBody>
                  <a:tcPr marL="91466" marR="91466" marT="45651" marB="45651"/>
                </a:tc>
              </a:tr>
              <a:tr h="365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smtClean="0"/>
                        <a:t>i : int = 20</a:t>
                      </a:r>
                      <a:endParaRPr lang="zh-CN" altLang="en-US" sz="1800" smtClean="0"/>
                    </a:p>
                  </a:txBody>
                  <a:tcPr marL="91466" marR="91466" marT="45651" marB="45651"/>
                </a:tc>
              </a:tr>
              <a:tr h="3655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smtClean="0"/>
                        <a:t>main()</a:t>
                      </a:r>
                      <a:r>
                        <a:rPr lang="zh-CN" altLang="en-US" sz="1800" smtClean="0"/>
                        <a:t>方法</a:t>
                      </a:r>
                      <a:r>
                        <a:rPr lang="zh-CN" altLang="zh-CN" sz="1800" smtClean="0"/>
                        <a:t>栈帧</a:t>
                      </a:r>
                      <a:endParaRPr lang="zh-CN" altLang="en-US" sz="1800" smtClean="0"/>
                    </a:p>
                  </a:txBody>
                  <a:tcPr marL="91466" marR="91466" marT="45651" marB="45651"/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824965"/>
              </p:ext>
            </p:extLst>
          </p:nvPr>
        </p:nvGraphicFramePr>
        <p:xfrm>
          <a:off x="3408362" y="3355850"/>
          <a:ext cx="2519362" cy="731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62"/>
              </a:tblGrid>
              <a:tr h="3659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Person</a:t>
                      </a:r>
                      <a:r>
                        <a:rPr lang="zh-CN" altLang="en-US" sz="1600" dirty="0" smtClean="0"/>
                        <a:t>类型信息引用</a:t>
                      </a:r>
                      <a:r>
                        <a:rPr lang="zh-CN" altLang="en-US" sz="1600" dirty="0" smtClean="0"/>
                        <a:t>：</a:t>
                      </a:r>
                      <a:r>
                        <a:rPr lang="en-US" altLang="zh-CN" sz="1600" dirty="0" smtClean="0"/>
                        <a:t>x</a:t>
                      </a:r>
                      <a:endParaRPr lang="zh-CN" altLang="en-US" sz="1600" dirty="0" smtClean="0"/>
                    </a:p>
                  </a:txBody>
                  <a:tcPr marL="91407" marR="91407" marT="45740" marB="45740"/>
                </a:tc>
              </a:tr>
              <a:tr h="3659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smtClean="0"/>
                        <a:t>age : int = 20</a:t>
                      </a:r>
                      <a:endParaRPr lang="zh-CN" altLang="en-US" sz="1800" smtClean="0"/>
                    </a:p>
                  </a:txBody>
                  <a:tcPr marL="91407" marR="91407" marT="45740" marB="45740"/>
                </a:tc>
              </a:tr>
            </a:tbl>
          </a:graphicData>
        </a:graphic>
      </p:graphicFrame>
      <p:cxnSp>
        <p:nvCxnSpPr>
          <p:cNvPr id="30" name="直接箭头连接符 29"/>
          <p:cNvCxnSpPr/>
          <p:nvPr/>
        </p:nvCxnSpPr>
        <p:spPr bwMode="auto">
          <a:xfrm>
            <a:off x="5856287" y="3500313"/>
            <a:ext cx="538162" cy="144463"/>
          </a:xfrm>
          <a:prstGeom prst="straightConnector1">
            <a:avLst/>
          </a:prstGeom>
          <a:ln>
            <a:prstDash val="sysDash"/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 bwMode="auto">
          <a:xfrm flipV="1">
            <a:off x="2903538" y="3571750"/>
            <a:ext cx="504825" cy="1008062"/>
          </a:xfrm>
          <a:prstGeom prst="straightConnector1">
            <a:avLst/>
          </a:prstGeom>
          <a:ln>
            <a:prstDash val="sysDash"/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 bwMode="auto">
          <a:xfrm flipV="1">
            <a:off x="2903538" y="3500313"/>
            <a:ext cx="504825" cy="720725"/>
          </a:xfrm>
          <a:prstGeom prst="straightConnector1">
            <a:avLst/>
          </a:prstGeom>
          <a:ln>
            <a:prstDash val="sysDash"/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266408"/>
              </p:ext>
            </p:extLst>
          </p:nvPr>
        </p:nvGraphicFramePr>
        <p:xfrm>
          <a:off x="6329362" y="3299652"/>
          <a:ext cx="248920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9200"/>
              </a:tblGrid>
              <a:tr h="1842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 smtClean="0"/>
                        <a:t>Person</a:t>
                      </a:r>
                      <a:r>
                        <a:rPr lang="zh-CN" altLang="en-US" dirty="0" smtClean="0"/>
                        <a:t>类型信息</a:t>
                      </a:r>
                    </a:p>
                  </a:txBody>
                  <a:tcPr marL="91414" marR="91414"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age : 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 = 10</a:t>
                      </a:r>
                    </a:p>
                  </a:txBody>
                  <a:tcPr marL="91414" marR="91414"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main(</a:t>
                      </a:r>
                      <a:r>
                        <a:rPr lang="en-US" altLang="zh-CN" sz="1600" dirty="0" err="1" smtClean="0"/>
                        <a:t>args</a:t>
                      </a:r>
                      <a:r>
                        <a:rPr lang="en-US" altLang="zh-CN" sz="1600" dirty="0" smtClean="0"/>
                        <a:t> : String[])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Person(a : </a:t>
                      </a:r>
                      <a:r>
                        <a:rPr lang="en-US" altLang="zh-CN" sz="1600" baseline="0" dirty="0" err="1" smtClean="0"/>
                        <a:t>int</a:t>
                      </a:r>
                      <a:r>
                        <a:rPr lang="en-US" altLang="zh-CN" sz="1600" baseline="0" dirty="0" smtClean="0"/>
                        <a:t>)</a:t>
                      </a:r>
                      <a:endParaRPr lang="zh-CN" altLang="en-US" sz="1600" dirty="0" smtClean="0"/>
                    </a:p>
                  </a:txBody>
                  <a:tcPr marL="91414" marR="9141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21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37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本章学习目标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64516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7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8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2987824" y="2100263"/>
            <a:ext cx="32784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ea typeface="宋体" panose="02010600030101010101" pitchFamily="2" charset="-122"/>
              </a:rPr>
              <a:t>类的定义和对象的创建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64519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6452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2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2987824" y="3014663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ea typeface="宋体" panose="02010600030101010101" pitchFamily="2" charset="-122"/>
              </a:rPr>
              <a:t>变量和数据类型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</a:p>
        </p:txBody>
      </p:sp>
      <p:grpSp>
        <p:nvGrpSpPr>
          <p:cNvPr id="64529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64530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1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2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37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2987824" y="3906838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ea typeface="宋体" panose="02010600030101010101" pitchFamily="2" charset="-122"/>
              </a:rPr>
              <a:t>成员方法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gray">
          <a:xfrm>
            <a:off x="2025650" y="39290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</a:p>
        </p:txBody>
      </p:sp>
      <p:grpSp>
        <p:nvGrpSpPr>
          <p:cNvPr id="64533" name="Group 21"/>
          <p:cNvGrpSpPr>
            <a:grpSpLocks/>
          </p:cNvGrpSpPr>
          <p:nvPr/>
        </p:nvGrpSpPr>
        <p:grpSpPr bwMode="auto"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64534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5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6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40" name="Line 28"/>
          <p:cNvSpPr>
            <a:spLocks noChangeShapeType="1"/>
          </p:cNvSpPr>
          <p:nvPr/>
        </p:nvSpPr>
        <p:spPr bwMode="auto">
          <a:xfrm>
            <a:off x="2438400" y="53546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2987824" y="4821238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ea typeface="宋体" panose="02010600030101010101" pitchFamily="2" charset="-122"/>
              </a:rPr>
              <a:t>构造方法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gray">
          <a:xfrm>
            <a:off x="2025650" y="48434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程序运行时的内存分析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6.</a:t>
            </a:r>
            <a:r>
              <a:rPr lang="en-US" altLang="zh-CN" dirty="0"/>
              <a:t>	“Person p3 = new Person(30</a:t>
            </a:r>
            <a:r>
              <a:rPr lang="en-US" altLang="zh-CN" dirty="0" smtClean="0"/>
              <a:t>)”</a:t>
            </a:r>
            <a:r>
              <a:rPr lang="zh-CN" altLang="en-US" dirty="0"/>
              <a:t>执行过程中会新建一个</a:t>
            </a:r>
            <a:r>
              <a:rPr lang="en-US" altLang="zh-CN" dirty="0"/>
              <a:t>Person</a:t>
            </a:r>
            <a:r>
              <a:rPr lang="zh-CN" altLang="en-US" dirty="0"/>
              <a:t>对象</a:t>
            </a:r>
            <a:r>
              <a:rPr lang="zh-CN" altLang="en-US" dirty="0" smtClean="0"/>
              <a:t>，引用</a:t>
            </a:r>
            <a:r>
              <a:rPr lang="zh-CN" altLang="en-US" dirty="0"/>
              <a:t>类型变量</a:t>
            </a:r>
            <a:r>
              <a:rPr lang="en-US" altLang="zh-CN" dirty="0"/>
              <a:t>p3</a:t>
            </a:r>
            <a:r>
              <a:rPr lang="zh-CN" altLang="en-US" dirty="0"/>
              <a:t>中存储的是这个新建</a:t>
            </a:r>
            <a:r>
              <a:rPr lang="en-US" altLang="zh-CN" dirty="0"/>
              <a:t>Person</a:t>
            </a:r>
            <a:r>
              <a:rPr lang="zh-CN" altLang="en-US" dirty="0"/>
              <a:t>对象的内存地址值，和变量</a:t>
            </a:r>
            <a:r>
              <a:rPr lang="en-US" altLang="zh-CN" dirty="0"/>
              <a:t>p1</a:t>
            </a:r>
            <a:r>
              <a:rPr lang="zh-CN" altLang="en-US" dirty="0"/>
              <a:t>、</a:t>
            </a:r>
            <a:r>
              <a:rPr lang="en-US" altLang="zh-CN" dirty="0"/>
              <a:t>p2</a:t>
            </a:r>
            <a:r>
              <a:rPr lang="zh-CN" altLang="en-US" dirty="0"/>
              <a:t>的值是不同的。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399832"/>
              </p:ext>
            </p:extLst>
          </p:nvPr>
        </p:nvGraphicFramePr>
        <p:xfrm>
          <a:off x="331640" y="3357539"/>
          <a:ext cx="2663825" cy="2447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3825"/>
              </a:tblGrid>
              <a:tr h="244792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24" marR="91424" marT="45714" marB="45714"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861154"/>
              </p:ext>
            </p:extLst>
          </p:nvPr>
        </p:nvGraphicFramePr>
        <p:xfrm>
          <a:off x="3284390" y="3357539"/>
          <a:ext cx="2663825" cy="2447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3825"/>
              </a:tblGrid>
              <a:tr h="244792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24" marR="91424" marT="45714" marB="45714"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088581"/>
              </p:ext>
            </p:extLst>
          </p:nvPr>
        </p:nvGraphicFramePr>
        <p:xfrm>
          <a:off x="6157765" y="3357539"/>
          <a:ext cx="2665413" cy="2447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5413"/>
              </a:tblGrid>
              <a:tr h="244792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8" marR="91478" marT="45714" marB="45714"/>
                </a:tc>
              </a:tr>
            </a:tbl>
          </a:graphicData>
        </a:graphic>
      </p:graphicFrame>
      <p:sp>
        <p:nvSpPr>
          <p:cNvPr id="21" name="文本框 4"/>
          <p:cNvSpPr txBox="1">
            <a:spLocks noChangeArrowheads="1"/>
          </p:cNvSpPr>
          <p:nvPr/>
        </p:nvSpPr>
        <p:spPr bwMode="auto">
          <a:xfrm>
            <a:off x="1123803" y="5876900"/>
            <a:ext cx="1139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栈 </a:t>
            </a:r>
            <a:r>
              <a:rPr lang="en-US" altLang="zh-CN"/>
              <a:t>Stack</a:t>
            </a:r>
            <a:endParaRPr lang="zh-CN" altLang="en-US"/>
          </a:p>
        </p:txBody>
      </p:sp>
      <p:sp>
        <p:nvSpPr>
          <p:cNvPr id="22" name="文本框 5"/>
          <p:cNvSpPr txBox="1">
            <a:spLocks noChangeArrowheads="1"/>
          </p:cNvSpPr>
          <p:nvPr/>
        </p:nvSpPr>
        <p:spPr bwMode="auto">
          <a:xfrm>
            <a:off x="4074965" y="5876900"/>
            <a:ext cx="1090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堆 </a:t>
            </a:r>
            <a:r>
              <a:rPr lang="en-US" altLang="zh-CN"/>
              <a:t>Heap</a:t>
            </a:r>
            <a:endParaRPr lang="zh-CN" altLang="en-US"/>
          </a:p>
        </p:txBody>
      </p:sp>
      <p:sp>
        <p:nvSpPr>
          <p:cNvPr id="23" name="文本框 6"/>
          <p:cNvSpPr txBox="1">
            <a:spLocks noChangeArrowheads="1"/>
          </p:cNvSpPr>
          <p:nvPr/>
        </p:nvSpPr>
        <p:spPr bwMode="auto">
          <a:xfrm>
            <a:off x="6341915" y="5888014"/>
            <a:ext cx="2424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方法区 </a:t>
            </a:r>
            <a:r>
              <a:rPr lang="en-US" altLang="zh-CN"/>
              <a:t>Method Area</a:t>
            </a:r>
            <a:endParaRPr lang="zh-CN" altLang="en-US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445823"/>
              </p:ext>
            </p:extLst>
          </p:nvPr>
        </p:nvGraphicFramePr>
        <p:xfrm>
          <a:off x="509439" y="3832200"/>
          <a:ext cx="236855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8550"/>
              </a:tblGrid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p3 : Person = x2</a:t>
                      </a:r>
                    </a:p>
                  </a:txBody>
                  <a:tcPr marL="91466" marR="91466"/>
                </a:tc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p2 : Person = x1</a:t>
                      </a:r>
                    </a:p>
                  </a:txBody>
                  <a:tcPr marL="91466" marR="91466"/>
                </a:tc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p1 : Person</a:t>
                      </a:r>
                      <a:r>
                        <a:rPr lang="en-US" altLang="zh-CN" baseline="0" smtClean="0"/>
                        <a:t> = x1</a:t>
                      </a:r>
                      <a:endParaRPr lang="en-US" altLang="zh-CN" smtClean="0"/>
                    </a:p>
                  </a:txBody>
                  <a:tcPr marL="91466" marR="91466"/>
                </a:tc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i : int = 20</a:t>
                      </a:r>
                      <a:endParaRPr lang="zh-CN" altLang="en-US" smtClean="0"/>
                    </a:p>
                  </a:txBody>
                  <a:tcPr marL="91466" marR="91466"/>
                </a:tc>
              </a:tr>
              <a:tr h="1842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main()</a:t>
                      </a:r>
                      <a:r>
                        <a:rPr lang="zh-CN" altLang="en-US" dirty="0" smtClean="0"/>
                        <a:t>方法</a:t>
                      </a:r>
                      <a:r>
                        <a:rPr lang="zh-CN" altLang="zh-CN" dirty="0" smtClean="0"/>
                        <a:t>栈帧</a:t>
                      </a:r>
                      <a:endParaRPr lang="zh-CN" altLang="en-US" dirty="0" smtClean="0"/>
                    </a:p>
                  </a:txBody>
                  <a:tcPr marL="91466" marR="91466"/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460393"/>
              </p:ext>
            </p:extLst>
          </p:nvPr>
        </p:nvGraphicFramePr>
        <p:xfrm>
          <a:off x="3355827" y="3500413"/>
          <a:ext cx="2519362" cy="731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62"/>
              </a:tblGrid>
              <a:tr h="3659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Person</a:t>
                      </a:r>
                      <a:r>
                        <a:rPr lang="zh-CN" altLang="en-US" sz="1600" dirty="0" smtClean="0"/>
                        <a:t>类型信息引用</a:t>
                      </a:r>
                      <a:r>
                        <a:rPr lang="zh-CN" altLang="en-US" sz="1600" dirty="0" smtClean="0"/>
                        <a:t>：</a:t>
                      </a:r>
                      <a:r>
                        <a:rPr lang="en-US" altLang="zh-CN" sz="1600" dirty="0" smtClean="0"/>
                        <a:t>x</a:t>
                      </a:r>
                      <a:endParaRPr lang="zh-CN" altLang="en-US" sz="1600" dirty="0" smtClean="0"/>
                    </a:p>
                  </a:txBody>
                  <a:tcPr marL="91407" marR="91407" marT="45740" marB="45740"/>
                </a:tc>
              </a:tr>
              <a:tr h="3659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smtClean="0"/>
                        <a:t>age : int = 20</a:t>
                      </a:r>
                      <a:endParaRPr lang="zh-CN" altLang="en-US" sz="1800" smtClean="0"/>
                    </a:p>
                  </a:txBody>
                  <a:tcPr marL="91407" marR="91407" marT="45740" marB="45740"/>
                </a:tc>
              </a:tr>
            </a:tbl>
          </a:graphicData>
        </a:graphic>
      </p:graphicFrame>
      <p:cxnSp>
        <p:nvCxnSpPr>
          <p:cNvPr id="36" name="直接箭头连接符 35"/>
          <p:cNvCxnSpPr/>
          <p:nvPr/>
        </p:nvCxnSpPr>
        <p:spPr bwMode="auto">
          <a:xfrm>
            <a:off x="5803752" y="3644876"/>
            <a:ext cx="538162" cy="144463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 bwMode="auto">
          <a:xfrm flipV="1">
            <a:off x="2851003" y="3716313"/>
            <a:ext cx="504825" cy="100806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 bwMode="auto">
          <a:xfrm flipV="1">
            <a:off x="2851003" y="3644876"/>
            <a:ext cx="504825" cy="720725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81391"/>
              </p:ext>
            </p:extLst>
          </p:nvPr>
        </p:nvGraphicFramePr>
        <p:xfrm>
          <a:off x="3355827" y="4365600"/>
          <a:ext cx="2519362" cy="731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62"/>
              </a:tblGrid>
              <a:tr h="3659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Person</a:t>
                      </a:r>
                      <a:r>
                        <a:rPr lang="zh-CN" altLang="en-US" sz="1600" dirty="0" smtClean="0"/>
                        <a:t>类型信息引用</a:t>
                      </a:r>
                      <a:r>
                        <a:rPr lang="zh-CN" altLang="en-US" sz="1600" dirty="0" smtClean="0"/>
                        <a:t>：</a:t>
                      </a:r>
                      <a:r>
                        <a:rPr lang="en-US" altLang="zh-CN" sz="1600" dirty="0" smtClean="0"/>
                        <a:t>x</a:t>
                      </a:r>
                      <a:endParaRPr lang="zh-CN" altLang="en-US" sz="1600" dirty="0" smtClean="0"/>
                    </a:p>
                  </a:txBody>
                  <a:tcPr marL="91407" marR="91407" marT="45681" marB="45681"/>
                </a:tc>
              </a:tr>
              <a:tr h="3659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smtClean="0"/>
                        <a:t>age : int = 30</a:t>
                      </a:r>
                      <a:endParaRPr lang="zh-CN" altLang="en-US" sz="1800" smtClean="0"/>
                    </a:p>
                  </a:txBody>
                  <a:tcPr marL="91407" marR="91407" marT="45681" marB="45681"/>
                </a:tc>
              </a:tr>
            </a:tbl>
          </a:graphicData>
        </a:graphic>
      </p:graphicFrame>
      <p:cxnSp>
        <p:nvCxnSpPr>
          <p:cNvPr id="40" name="直接箭头连接符 39"/>
          <p:cNvCxnSpPr/>
          <p:nvPr/>
        </p:nvCxnSpPr>
        <p:spPr bwMode="auto">
          <a:xfrm flipV="1">
            <a:off x="5806927" y="4005239"/>
            <a:ext cx="469900" cy="568325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 bwMode="auto">
          <a:xfrm>
            <a:off x="2835127" y="4076675"/>
            <a:ext cx="520700" cy="496888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244984"/>
              </p:ext>
            </p:extLst>
          </p:nvPr>
        </p:nvGraphicFramePr>
        <p:xfrm>
          <a:off x="6276827" y="3573016"/>
          <a:ext cx="248920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9200"/>
              </a:tblGrid>
              <a:tr h="1842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 smtClean="0"/>
                        <a:t>Person</a:t>
                      </a:r>
                      <a:r>
                        <a:rPr lang="zh-CN" altLang="en-US" dirty="0" smtClean="0"/>
                        <a:t>类型信息</a:t>
                      </a:r>
                    </a:p>
                  </a:txBody>
                  <a:tcPr marL="91414" marR="91414"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age : 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 = 10</a:t>
                      </a:r>
                    </a:p>
                  </a:txBody>
                  <a:tcPr marL="91414" marR="91414"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main(</a:t>
                      </a:r>
                      <a:r>
                        <a:rPr lang="en-US" altLang="zh-CN" sz="1600" dirty="0" err="1" smtClean="0"/>
                        <a:t>args</a:t>
                      </a:r>
                      <a:r>
                        <a:rPr lang="en-US" altLang="zh-CN" sz="1600" dirty="0" smtClean="0"/>
                        <a:t> : String[])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Person(a : </a:t>
                      </a:r>
                      <a:r>
                        <a:rPr lang="en-US" altLang="zh-CN" sz="1600" baseline="0" dirty="0" err="1" smtClean="0"/>
                        <a:t>int</a:t>
                      </a:r>
                      <a:r>
                        <a:rPr lang="en-US" altLang="zh-CN" sz="1600" baseline="0" dirty="0" smtClean="0"/>
                        <a:t>)</a:t>
                      </a:r>
                      <a:endParaRPr lang="zh-CN" altLang="en-US" sz="1600" dirty="0" smtClean="0"/>
                    </a:p>
                  </a:txBody>
                  <a:tcPr marL="91414" marR="9141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程序运行时的内存分析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示例代码：</a:t>
            </a:r>
            <a:r>
              <a:rPr lang="en-US" altLang="zh-CN" dirty="0" smtClean="0"/>
              <a:t>Person.java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57200" y="1865905"/>
            <a:ext cx="8229600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public class Person 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age = 10;</a:t>
            </a:r>
          </a:p>
          <a:p>
            <a:r>
              <a:rPr lang="en-US" altLang="zh-CN" sz="2400" dirty="0"/>
              <a:t>	Person father</a:t>
            </a:r>
            <a:r>
              <a:rPr lang="en-US" altLang="zh-CN" sz="2400" dirty="0" smtClean="0"/>
              <a:t>; //</a:t>
            </a:r>
            <a:r>
              <a:rPr lang="zh-CN" altLang="en-US" sz="2400" dirty="0" smtClean="0"/>
              <a:t>新增</a:t>
            </a:r>
            <a:r>
              <a:rPr lang="en-US" altLang="zh-CN" sz="2400" dirty="0" smtClean="0"/>
              <a:t>Person</a:t>
            </a:r>
            <a:r>
              <a:rPr lang="zh-CN" altLang="en-US" sz="2400" dirty="0"/>
              <a:t>引用类型的成员变量</a:t>
            </a:r>
            <a:endParaRPr lang="en-US" altLang="zh-CN" sz="2400" dirty="0"/>
          </a:p>
          <a:p>
            <a:r>
              <a:rPr lang="en-US" altLang="zh-CN" sz="2400" dirty="0"/>
              <a:t>	public Person(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a) {</a:t>
            </a:r>
          </a:p>
          <a:p>
            <a:r>
              <a:rPr lang="en-US" altLang="zh-CN" sz="2400" dirty="0"/>
              <a:t>		age = a;</a:t>
            </a:r>
          </a:p>
          <a:p>
            <a:r>
              <a:rPr lang="en-US" altLang="zh-CN" sz="2400" dirty="0"/>
              <a:t>	}</a:t>
            </a:r>
          </a:p>
          <a:p>
            <a:r>
              <a:rPr lang="en-US" altLang="zh-CN" sz="2400" dirty="0"/>
              <a:t>	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{</a:t>
            </a:r>
          </a:p>
          <a:p>
            <a:r>
              <a:rPr lang="en-US" altLang="zh-CN" sz="2400" dirty="0"/>
              <a:t>		Person p1 = new Person(20);</a:t>
            </a:r>
          </a:p>
          <a:p>
            <a:r>
              <a:rPr lang="en-US" altLang="zh-CN" sz="2400" dirty="0"/>
              <a:t>		Person p2 = new Person(50);</a:t>
            </a:r>
          </a:p>
          <a:p>
            <a:r>
              <a:rPr lang="en-US" altLang="zh-CN" sz="2400" dirty="0"/>
              <a:t>		p1.father = p2;</a:t>
            </a:r>
          </a:p>
          <a:p>
            <a:r>
              <a:rPr lang="en-US" altLang="zh-CN" sz="2400" dirty="0"/>
              <a:t>	}</a:t>
            </a:r>
          </a:p>
          <a:p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740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程序运行时的内存分析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在堆</a:t>
            </a:r>
            <a:r>
              <a:rPr lang="en-US" altLang="zh-CN" dirty="0"/>
              <a:t>Heap</a:t>
            </a:r>
            <a:r>
              <a:rPr lang="zh-CN" altLang="zh-CN" dirty="0"/>
              <a:t>中创建了两个</a:t>
            </a:r>
            <a:r>
              <a:rPr lang="en-US" altLang="zh-CN" dirty="0"/>
              <a:t>Person</a:t>
            </a:r>
            <a:r>
              <a:rPr lang="zh-CN" altLang="zh-CN" dirty="0"/>
              <a:t>对象，在栈</a:t>
            </a:r>
            <a:r>
              <a:rPr lang="en-US" altLang="zh-CN" dirty="0"/>
              <a:t>Stack</a:t>
            </a:r>
            <a:r>
              <a:rPr lang="zh-CN" altLang="zh-CN" dirty="0"/>
              <a:t>中创建了两个</a:t>
            </a:r>
            <a:r>
              <a:rPr lang="en-US" altLang="zh-CN" dirty="0"/>
              <a:t>Person</a:t>
            </a:r>
            <a:r>
              <a:rPr lang="zh-CN" altLang="zh-CN" dirty="0"/>
              <a:t>引用类型的局部变量</a:t>
            </a:r>
            <a:r>
              <a:rPr lang="en-US" altLang="zh-CN" dirty="0"/>
              <a:t>p1</a:t>
            </a:r>
            <a:r>
              <a:rPr lang="zh-CN" altLang="zh-CN" dirty="0"/>
              <a:t>和</a:t>
            </a:r>
            <a:r>
              <a:rPr lang="en-US" altLang="zh-CN" dirty="0"/>
              <a:t>p2</a:t>
            </a:r>
            <a:r>
              <a:rPr lang="zh-CN" altLang="zh-CN" dirty="0"/>
              <a:t>，</a:t>
            </a:r>
            <a:r>
              <a:rPr lang="en-US" altLang="zh-CN" dirty="0"/>
              <a:t>p1</a:t>
            </a:r>
            <a:r>
              <a:rPr lang="zh-CN" altLang="zh-CN" dirty="0"/>
              <a:t>和</a:t>
            </a:r>
            <a:r>
              <a:rPr lang="en-US" altLang="zh-CN" dirty="0"/>
              <a:t>p2</a:t>
            </a:r>
            <a:r>
              <a:rPr lang="zh-CN" altLang="zh-CN" dirty="0"/>
              <a:t>分别指向这两个</a:t>
            </a:r>
            <a:r>
              <a:rPr lang="en-US" altLang="zh-CN" dirty="0"/>
              <a:t>Person</a:t>
            </a:r>
            <a:r>
              <a:rPr lang="zh-CN" altLang="zh-CN" dirty="0"/>
              <a:t>对象。</a:t>
            </a:r>
            <a:endParaRPr lang="en-US" altLang="zh-CN" dirty="0" smtClean="0"/>
          </a:p>
          <a:p>
            <a:r>
              <a:rPr lang="zh-CN" altLang="en-US" dirty="0" smtClean="0"/>
              <a:t>代码</a:t>
            </a:r>
            <a:r>
              <a:rPr lang="zh-CN" altLang="en-US" dirty="0"/>
              <a:t>“</a:t>
            </a:r>
            <a:r>
              <a:rPr lang="en-US" altLang="zh-CN" dirty="0"/>
              <a:t>p1.father = p2”</a:t>
            </a:r>
            <a:r>
              <a:rPr lang="zh-CN" altLang="en-US" dirty="0"/>
              <a:t>，是将</a:t>
            </a:r>
            <a:r>
              <a:rPr lang="en-US" altLang="zh-CN" dirty="0"/>
              <a:t>p2</a:t>
            </a:r>
            <a:r>
              <a:rPr lang="zh-CN" altLang="en-US" dirty="0"/>
              <a:t>的值赋</a:t>
            </a:r>
            <a:r>
              <a:rPr lang="zh-CN" altLang="en-US" dirty="0" smtClean="0"/>
              <a:t>给</a:t>
            </a:r>
            <a:r>
              <a:rPr lang="en-US" altLang="zh-CN" dirty="0" smtClean="0"/>
              <a:t>p1</a:t>
            </a:r>
            <a:r>
              <a:rPr lang="zh-CN" altLang="en-US" dirty="0" smtClean="0"/>
              <a:t>所指向的</a:t>
            </a:r>
            <a:r>
              <a:rPr lang="en-US" altLang="zh-CN" dirty="0" smtClean="0"/>
              <a:t>Person</a:t>
            </a:r>
            <a:r>
              <a:rPr lang="zh-CN" altLang="en-US" dirty="0" smtClean="0"/>
              <a:t>对象的</a:t>
            </a:r>
            <a:r>
              <a:rPr lang="zh-CN" altLang="en-US" dirty="0"/>
              <a:t>成员变量</a:t>
            </a:r>
            <a:r>
              <a:rPr lang="en-US" altLang="zh-CN" dirty="0"/>
              <a:t>father</a:t>
            </a:r>
            <a:r>
              <a:rPr lang="zh-CN" altLang="en-US" dirty="0"/>
              <a:t>，含义是将</a:t>
            </a:r>
            <a:r>
              <a:rPr lang="en-US" altLang="zh-CN" dirty="0"/>
              <a:t>p1</a:t>
            </a:r>
            <a:r>
              <a:rPr lang="zh-CN" altLang="en-US" dirty="0"/>
              <a:t>的父亲设为</a:t>
            </a:r>
            <a:r>
              <a:rPr lang="en-US" altLang="zh-CN" dirty="0"/>
              <a:t>p2</a:t>
            </a:r>
            <a:r>
              <a:rPr lang="zh-CN" altLang="en-US" dirty="0"/>
              <a:t>。需注意的是变量</a:t>
            </a:r>
            <a:r>
              <a:rPr lang="en-US" altLang="zh-CN" dirty="0"/>
              <a:t>father</a:t>
            </a:r>
            <a:r>
              <a:rPr lang="zh-CN" altLang="en-US" dirty="0"/>
              <a:t>只是一个引用（指针），变量</a:t>
            </a:r>
            <a:r>
              <a:rPr lang="en-US" altLang="zh-CN" dirty="0"/>
              <a:t>father</a:t>
            </a:r>
            <a:r>
              <a:rPr lang="zh-CN" altLang="en-US" dirty="0"/>
              <a:t>中存放的只是一个对象的内存地址值，而不是一个对象。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225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程序运行时的内存分析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main()</a:t>
            </a:r>
            <a:r>
              <a:rPr lang="zh-CN" altLang="zh-CN" dirty="0"/>
              <a:t>方法中的代码执行完之后，内存中的数据如图所示：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815796"/>
              </p:ext>
            </p:extLst>
          </p:nvPr>
        </p:nvGraphicFramePr>
        <p:xfrm>
          <a:off x="282915" y="2564904"/>
          <a:ext cx="2663825" cy="27352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3825"/>
              </a:tblGrid>
              <a:tr h="2735262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24" marR="91424" marT="45703" marB="45703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628999"/>
              </p:ext>
            </p:extLst>
          </p:nvPr>
        </p:nvGraphicFramePr>
        <p:xfrm>
          <a:off x="3235665" y="2564904"/>
          <a:ext cx="2663825" cy="27352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3825"/>
              </a:tblGrid>
              <a:tr h="2735262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24" marR="91424" marT="45703" marB="45703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198174"/>
              </p:ext>
            </p:extLst>
          </p:nvPr>
        </p:nvGraphicFramePr>
        <p:xfrm>
          <a:off x="6109040" y="2564904"/>
          <a:ext cx="2665413" cy="27352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5413"/>
              </a:tblGrid>
              <a:tr h="2735262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8" marR="91478" marT="45703" marB="45703"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075078" y="5417641"/>
            <a:ext cx="87466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/>
              <a:t>栈 </a:t>
            </a:r>
            <a:r>
              <a:rPr lang="en-US" altLang="zh-CN" sz="1600"/>
              <a:t>Stack</a:t>
            </a:r>
            <a:endParaRPr lang="zh-CN" altLang="en-US" sz="1600"/>
          </a:p>
        </p:txBody>
      </p:sp>
      <p:sp>
        <p:nvSpPr>
          <p:cNvPr id="10" name="文本框 9"/>
          <p:cNvSpPr txBox="1"/>
          <p:nvPr/>
        </p:nvSpPr>
        <p:spPr>
          <a:xfrm>
            <a:off x="4026240" y="5417641"/>
            <a:ext cx="87235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/>
              <a:t>堆 </a:t>
            </a:r>
            <a:r>
              <a:rPr lang="en-US" altLang="zh-CN" sz="1600"/>
              <a:t>Heap</a:t>
            </a:r>
            <a:endParaRPr lang="zh-CN" altLang="en-US" sz="1600"/>
          </a:p>
        </p:txBody>
      </p:sp>
      <p:sp>
        <p:nvSpPr>
          <p:cNvPr id="11" name="文本框 10"/>
          <p:cNvSpPr txBox="1"/>
          <p:nvPr/>
        </p:nvSpPr>
        <p:spPr>
          <a:xfrm>
            <a:off x="6293190" y="5392241"/>
            <a:ext cx="195059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/>
              <a:t>方法区 </a:t>
            </a:r>
            <a:r>
              <a:rPr lang="en-US" altLang="zh-CN" sz="1600"/>
              <a:t>Method Area</a:t>
            </a:r>
            <a:endParaRPr lang="zh-CN" altLang="en-US" sz="160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39047"/>
              </p:ext>
            </p:extLst>
          </p:nvPr>
        </p:nvGraphicFramePr>
        <p:xfrm>
          <a:off x="417852" y="3050679"/>
          <a:ext cx="2368550" cy="100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8550"/>
              </a:tblGrid>
              <a:tr h="3349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p2 : Person = x2</a:t>
                      </a:r>
                    </a:p>
                  </a:txBody>
                  <a:tcPr marL="91466" marR="91466" marT="45622" marB="45622"/>
                </a:tc>
              </a:tr>
              <a:tr h="3349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p1 : Person</a:t>
                      </a:r>
                      <a:r>
                        <a:rPr lang="en-US" altLang="zh-CN" sz="1600" baseline="0" smtClean="0"/>
                        <a:t> = x1</a:t>
                      </a:r>
                      <a:endParaRPr lang="en-US" altLang="zh-CN" sz="1600" smtClean="0"/>
                    </a:p>
                  </a:txBody>
                  <a:tcPr marL="91466" marR="91466" marT="45622" marB="45622"/>
                </a:tc>
              </a:tr>
              <a:tr h="3349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main()</a:t>
                      </a:r>
                      <a:r>
                        <a:rPr lang="zh-CN" altLang="en-US" sz="1600" smtClean="0"/>
                        <a:t>方法</a:t>
                      </a:r>
                      <a:r>
                        <a:rPr lang="zh-CN" altLang="zh-CN" sz="1600" smtClean="0"/>
                        <a:t>栈帧</a:t>
                      </a:r>
                      <a:endParaRPr lang="zh-CN" altLang="en-US" sz="1600" smtClean="0"/>
                    </a:p>
                  </a:txBody>
                  <a:tcPr marL="91466" marR="91466" marT="45622" marB="45622"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018966"/>
              </p:ext>
            </p:extLst>
          </p:nvPr>
        </p:nvGraphicFramePr>
        <p:xfrm>
          <a:off x="3307102" y="2707779"/>
          <a:ext cx="2519362" cy="1036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62"/>
              </a:tblGrid>
              <a:tr h="3658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 smtClean="0"/>
                        <a:t>Person</a:t>
                      </a:r>
                      <a:r>
                        <a:rPr lang="zh-CN" altLang="en-US" sz="1600" dirty="0" smtClean="0"/>
                        <a:t>类型信息引用</a:t>
                      </a:r>
                      <a:r>
                        <a:rPr lang="zh-CN" altLang="en-US" sz="1600" dirty="0" smtClean="0"/>
                        <a:t>：</a:t>
                      </a:r>
                      <a:r>
                        <a:rPr lang="en-US" altLang="zh-CN" sz="1600" dirty="0" smtClean="0"/>
                        <a:t>x</a:t>
                      </a:r>
                      <a:endParaRPr lang="zh-CN" altLang="en-US" sz="1600" dirty="0" smtClean="0"/>
                    </a:p>
                  </a:txBody>
                  <a:tcPr marL="91407" marR="91407" marT="45734" marB="45734"/>
                </a:tc>
              </a:tr>
              <a:tr h="3353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age : int = 20</a:t>
                      </a:r>
                      <a:endParaRPr lang="zh-CN" altLang="en-US" sz="1600" smtClean="0"/>
                    </a:p>
                  </a:txBody>
                  <a:tcPr marL="91407" marR="91407" marT="45734" marB="45734"/>
                </a:tc>
              </a:tr>
              <a:tr h="3353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father : Person = x2</a:t>
                      </a:r>
                      <a:endParaRPr lang="zh-CN" altLang="en-US" sz="1600" smtClean="0"/>
                    </a:p>
                  </a:txBody>
                  <a:tcPr marL="91407" marR="91407" marT="45734" marB="45734"/>
                </a:tc>
              </a:tr>
            </a:tbl>
          </a:graphicData>
        </a:graphic>
      </p:graphicFrame>
      <p:cxnSp>
        <p:nvCxnSpPr>
          <p:cNvPr id="14" name="直接箭头连接符 13"/>
          <p:cNvCxnSpPr>
            <a:endCxn id="19" idx="1"/>
          </p:cNvCxnSpPr>
          <p:nvPr/>
        </p:nvCxnSpPr>
        <p:spPr bwMode="auto">
          <a:xfrm>
            <a:off x="5826464" y="2852241"/>
            <a:ext cx="401638" cy="75565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3" idx="1"/>
          </p:cNvCxnSpPr>
          <p:nvPr/>
        </p:nvCxnSpPr>
        <p:spPr bwMode="auto">
          <a:xfrm flipV="1">
            <a:off x="2802278" y="3226098"/>
            <a:ext cx="504825" cy="34687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400990"/>
              </p:ext>
            </p:extLst>
          </p:nvPr>
        </p:nvGraphicFramePr>
        <p:xfrm>
          <a:off x="3307102" y="4076204"/>
          <a:ext cx="2519362" cy="1006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62"/>
              </a:tblGrid>
              <a:tr h="3354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 smtClean="0"/>
                        <a:t>Person</a:t>
                      </a:r>
                      <a:r>
                        <a:rPr lang="zh-CN" altLang="en-US" sz="1600" dirty="0" smtClean="0"/>
                        <a:t>类型信息引用</a:t>
                      </a:r>
                      <a:r>
                        <a:rPr lang="zh-CN" altLang="en-US" sz="1600" dirty="0" smtClean="0"/>
                        <a:t>：</a:t>
                      </a:r>
                      <a:r>
                        <a:rPr lang="en-US" altLang="zh-CN" sz="1600" dirty="0" smtClean="0"/>
                        <a:t>x</a:t>
                      </a:r>
                      <a:endParaRPr lang="zh-CN" altLang="en-US" sz="1600" dirty="0" smtClean="0"/>
                    </a:p>
                  </a:txBody>
                  <a:tcPr marL="91407" marR="91407" marT="45749" marB="45749"/>
                </a:tc>
              </a:tr>
              <a:tr h="3354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age : int = 50</a:t>
                      </a:r>
                      <a:endParaRPr lang="zh-CN" altLang="en-US" sz="1600" smtClean="0"/>
                    </a:p>
                  </a:txBody>
                  <a:tcPr marL="91407" marR="91407" marT="45749" marB="45749"/>
                </a:tc>
              </a:tr>
              <a:tr h="3354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father : Person = null</a:t>
                      </a:r>
                      <a:endParaRPr lang="zh-CN" altLang="en-US" sz="1600" smtClean="0"/>
                    </a:p>
                  </a:txBody>
                  <a:tcPr marL="91407" marR="91407" marT="45749" marB="45749"/>
                </a:tc>
              </a:tr>
            </a:tbl>
          </a:graphicData>
        </a:graphic>
      </p:graphicFrame>
      <p:cxnSp>
        <p:nvCxnSpPr>
          <p:cNvPr id="17" name="直接箭头连接符 16"/>
          <p:cNvCxnSpPr>
            <a:endCxn id="19" idx="1"/>
          </p:cNvCxnSpPr>
          <p:nvPr/>
        </p:nvCxnSpPr>
        <p:spPr bwMode="auto">
          <a:xfrm flipV="1">
            <a:off x="5826464" y="3607892"/>
            <a:ext cx="401638" cy="61277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6" idx="1"/>
          </p:cNvCxnSpPr>
          <p:nvPr/>
        </p:nvCxnSpPr>
        <p:spPr bwMode="auto">
          <a:xfrm>
            <a:off x="2786402" y="3284042"/>
            <a:ext cx="520700" cy="12954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499214"/>
              </p:ext>
            </p:extLst>
          </p:nvPr>
        </p:nvGraphicFramePr>
        <p:xfrm>
          <a:off x="6228102" y="2845891"/>
          <a:ext cx="24892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9200"/>
              </a:tblGrid>
              <a:tr h="1842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 smtClean="0"/>
                        <a:t>Person</a:t>
                      </a:r>
                      <a:r>
                        <a:rPr lang="zh-CN" altLang="en-US" dirty="0" smtClean="0"/>
                        <a:t>类型信息</a:t>
                      </a:r>
                      <a:endParaRPr lang="zh-CN" altLang="en-US" dirty="0" smtClean="0"/>
                    </a:p>
                  </a:txBody>
                  <a:tcPr marL="91414" marR="91414"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age : int = 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father : Person = null</a:t>
                      </a:r>
                      <a:endParaRPr lang="zh-CN" altLang="en-US" sz="1600" smtClean="0"/>
                    </a:p>
                  </a:txBody>
                  <a:tcPr marL="91414" marR="91414"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main(</a:t>
                      </a:r>
                      <a:r>
                        <a:rPr lang="en-US" altLang="zh-CN" sz="1600" dirty="0" err="1" smtClean="0"/>
                        <a:t>args</a:t>
                      </a:r>
                      <a:r>
                        <a:rPr lang="en-US" altLang="zh-CN" sz="1600" dirty="0" smtClean="0"/>
                        <a:t> : String[])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Person(a : </a:t>
                      </a:r>
                      <a:r>
                        <a:rPr lang="en-US" altLang="zh-CN" sz="1600" baseline="0" dirty="0" err="1" smtClean="0"/>
                        <a:t>int</a:t>
                      </a:r>
                      <a:r>
                        <a:rPr lang="en-US" altLang="zh-CN" sz="1600" baseline="0" dirty="0" smtClean="0"/>
                        <a:t>)</a:t>
                      </a:r>
                      <a:endParaRPr lang="zh-CN" altLang="en-US" sz="1600" dirty="0" smtClean="0"/>
                    </a:p>
                  </a:txBody>
                  <a:tcPr marL="91414" marR="91414"/>
                </a:tc>
              </a:tr>
            </a:tbl>
          </a:graphicData>
        </a:graphic>
      </p:graphicFrame>
      <p:cxnSp>
        <p:nvCxnSpPr>
          <p:cNvPr id="20" name="直接箭头连接符 19"/>
          <p:cNvCxnSpPr>
            <a:endCxn id="16" idx="0"/>
          </p:cNvCxnSpPr>
          <p:nvPr/>
        </p:nvCxnSpPr>
        <p:spPr bwMode="auto">
          <a:xfrm flipH="1">
            <a:off x="4566783" y="3680916"/>
            <a:ext cx="919956" cy="3952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1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程序运行时的内存分析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在使用引用类型成员变量时，要注意防止“空指针异常”情况的出现。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pic>
        <p:nvPicPr>
          <p:cNvPr id="21" name="图片 2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48880"/>
            <a:ext cx="786760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1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WordArt 3"/>
          <p:cNvSpPr>
            <a:spLocks noChangeArrowheads="1" noChangeShapeType="1" noTextEdit="1"/>
          </p:cNvSpPr>
          <p:nvPr/>
        </p:nvSpPr>
        <p:spPr bwMode="gray">
          <a:xfrm>
            <a:off x="1995488" y="2133600"/>
            <a:ext cx="5472112" cy="93503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 !</a:t>
            </a:r>
            <a:endParaRPr lang="zh-CN" altLang="en-US" sz="5400" b="1" kern="1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outerShdw dist="71842" dir="2700000" algn="ctr" rotWithShape="0">
                  <a:schemeClr val="bg2">
                    <a:alpha val="50000"/>
                  </a:schemeClr>
                </a:outerShdw>
              </a:effectLst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电子科技大学中山学院 计算机学院 彭政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37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本章学习目标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64516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7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8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2987824" y="2100263"/>
            <a:ext cx="39645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Java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程序运行时的内存分析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gray">
          <a:xfrm>
            <a:off x="2024562" y="2122488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5</a:t>
            </a:r>
          </a:p>
        </p:txBody>
      </p:sp>
      <p:grpSp>
        <p:nvGrpSpPr>
          <p:cNvPr id="64519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6452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2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2987824" y="3014663"/>
            <a:ext cx="38250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 smtClean="0">
                <a:ea typeface="宋体" panose="02010600030101010101" pitchFamily="2" charset="-122"/>
              </a:rPr>
              <a:t>指向对象自身的引用：</a:t>
            </a:r>
            <a:r>
              <a:rPr lang="en-US" altLang="zh-CN" sz="2400" b="1" dirty="0" smtClean="0">
                <a:ea typeface="宋体" panose="02010600030101010101" pitchFamily="2" charset="-122"/>
              </a:rPr>
              <a:t>this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gray">
          <a:xfrm>
            <a:off x="2024562" y="3036888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6</a:t>
            </a:r>
          </a:p>
        </p:txBody>
      </p:sp>
      <p:grpSp>
        <p:nvGrpSpPr>
          <p:cNvPr id="64529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64530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1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2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37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2987824" y="3906838"/>
            <a:ext cx="28456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 smtClean="0">
                <a:ea typeface="宋体" panose="02010600030101010101" pitchFamily="2" charset="-122"/>
              </a:rPr>
              <a:t>静态修饰符：</a:t>
            </a:r>
            <a:r>
              <a:rPr lang="en-US" altLang="zh-CN" sz="2400" b="1" dirty="0" smtClean="0">
                <a:ea typeface="宋体" panose="02010600030101010101" pitchFamily="2" charset="-122"/>
              </a:rPr>
              <a:t>static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gray">
          <a:xfrm>
            <a:off x="2024562" y="3929063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7</a:t>
            </a:r>
          </a:p>
        </p:txBody>
      </p:sp>
      <p:grpSp>
        <p:nvGrpSpPr>
          <p:cNvPr id="64533" name="Group 21"/>
          <p:cNvGrpSpPr>
            <a:grpSpLocks/>
          </p:cNvGrpSpPr>
          <p:nvPr/>
        </p:nvGrpSpPr>
        <p:grpSpPr bwMode="auto"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64534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5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6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40" name="Line 28"/>
          <p:cNvSpPr>
            <a:spLocks noChangeShapeType="1"/>
          </p:cNvSpPr>
          <p:nvPr/>
        </p:nvSpPr>
        <p:spPr bwMode="auto">
          <a:xfrm>
            <a:off x="2438400" y="53546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2987824" y="4821238"/>
            <a:ext cx="39212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 smtClean="0">
                <a:ea typeface="宋体" panose="02010600030101010101" pitchFamily="2" charset="-122"/>
              </a:rPr>
              <a:t>包机制：</a:t>
            </a:r>
            <a:r>
              <a:rPr lang="en-US" altLang="zh-CN" sz="2400" b="1" dirty="0" smtClean="0">
                <a:ea typeface="宋体" panose="02010600030101010101" pitchFamily="2" charset="-122"/>
              </a:rPr>
              <a:t>package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和</a:t>
            </a:r>
            <a:r>
              <a:rPr lang="en-US" altLang="zh-CN" sz="2400" b="1" dirty="0" smtClean="0">
                <a:ea typeface="宋体" panose="02010600030101010101" pitchFamily="2" charset="-122"/>
              </a:rPr>
              <a:t>import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gray">
          <a:xfrm>
            <a:off x="2024562" y="4843463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1"/>
          </a:p>
        </p:txBody>
      </p:sp>
    </p:spTree>
    <p:extLst>
      <p:ext uri="{BB962C8B-B14F-4D97-AF65-F5344CB8AC3E}">
        <p14:creationId xmlns:p14="http://schemas.microsoft.com/office/powerpoint/2010/main" val="16679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/>
              <a:t>程序运行时的内存分析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从某种层面上讲，程序的执行过程就是内存中数据的变化过程，对</a:t>
            </a:r>
            <a:r>
              <a:rPr lang="en-US" altLang="zh-CN" dirty="0"/>
              <a:t>Java</a:t>
            </a:r>
            <a:r>
              <a:rPr lang="zh-CN" altLang="en-US" dirty="0"/>
              <a:t>程序运行时内存中数据变化过程的分析，有助于更清晰的理解</a:t>
            </a:r>
            <a:r>
              <a:rPr lang="en-US" altLang="zh-CN" dirty="0"/>
              <a:t>Java</a:t>
            </a:r>
            <a:r>
              <a:rPr lang="zh-CN" altLang="en-US" dirty="0"/>
              <a:t>程序的执行过程。</a:t>
            </a:r>
          </a:p>
          <a:p>
            <a:r>
              <a:rPr lang="zh-CN" altLang="en-US" dirty="0"/>
              <a:t>当要解释执行一个</a:t>
            </a:r>
            <a:r>
              <a:rPr lang="en-US" altLang="zh-CN" dirty="0"/>
              <a:t>Java</a:t>
            </a:r>
            <a:r>
              <a:rPr lang="zh-CN" altLang="en-US" dirty="0"/>
              <a:t>程序时，</a:t>
            </a:r>
            <a:r>
              <a:rPr lang="en-US" altLang="zh-CN" dirty="0"/>
              <a:t>Java</a:t>
            </a:r>
            <a:r>
              <a:rPr lang="zh-CN" altLang="en-US" dirty="0"/>
              <a:t>虚拟机首先要把硬盘中相应的</a:t>
            </a:r>
            <a:r>
              <a:rPr lang="en-US" altLang="zh-CN" dirty="0"/>
              <a:t>Java</a:t>
            </a:r>
            <a:r>
              <a:rPr lang="zh-CN" altLang="en-US" dirty="0"/>
              <a:t>类文件（</a:t>
            </a:r>
            <a:r>
              <a:rPr lang="en-US" altLang="zh-CN" dirty="0"/>
              <a:t>Java</a:t>
            </a:r>
            <a:r>
              <a:rPr lang="zh-CN" altLang="en-US" dirty="0"/>
              <a:t>字节码文件，*</a:t>
            </a:r>
            <a:r>
              <a:rPr lang="en-US" altLang="zh-CN" dirty="0"/>
              <a:t>.class</a:t>
            </a:r>
            <a:r>
              <a:rPr lang="zh-CN" altLang="en-US" dirty="0"/>
              <a:t>文件），通过类装载器装载到内存中，然后再从</a:t>
            </a:r>
            <a:r>
              <a:rPr lang="en-US" altLang="zh-CN" dirty="0"/>
              <a:t>Java</a:t>
            </a:r>
            <a:r>
              <a:rPr lang="zh-CN" altLang="en-US" dirty="0"/>
              <a:t>程序的入口方法</a:t>
            </a:r>
            <a:r>
              <a:rPr lang="en-US" altLang="zh-CN" dirty="0"/>
              <a:t>main()</a:t>
            </a:r>
            <a:r>
              <a:rPr lang="zh-CN" altLang="en-US" dirty="0"/>
              <a:t>开始执行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JVM</a:t>
            </a:r>
            <a:r>
              <a:rPr lang="zh-CN" altLang="zh-CN" dirty="0"/>
              <a:t>会把它管理的内存分为几个</a:t>
            </a:r>
            <a:r>
              <a:rPr lang="zh-CN" altLang="zh-CN" dirty="0" smtClean="0"/>
              <a:t>区域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0" indent="0">
              <a:buNone/>
            </a:pPr>
            <a:endParaRPr lang="zh-CN" altLang="zh-CN" dirty="0"/>
          </a:p>
          <a:p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107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程序运行时的内存分析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方法</a:t>
            </a:r>
            <a:r>
              <a:rPr lang="zh-CN" altLang="zh-CN" dirty="0"/>
              <a:t>区</a:t>
            </a:r>
            <a:r>
              <a:rPr lang="en-US" altLang="zh-CN" dirty="0"/>
              <a:t>Method Area </a:t>
            </a:r>
            <a:r>
              <a:rPr lang="zh-CN" altLang="zh-CN" dirty="0"/>
              <a:t>：存放类的信息（类型信息）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当</a:t>
            </a:r>
            <a:r>
              <a:rPr lang="en-US" altLang="zh-CN" dirty="0"/>
              <a:t>Java</a:t>
            </a:r>
            <a:r>
              <a:rPr lang="zh-CN" altLang="zh-CN" dirty="0"/>
              <a:t>虚拟机装载一个类时，会把这个类的信息保存到方法区。类型信息主要包括：类名、父类</a:t>
            </a:r>
            <a:r>
              <a:rPr lang="en-US" altLang="zh-CN" dirty="0"/>
              <a:t>/</a:t>
            </a:r>
            <a:r>
              <a:rPr lang="zh-CN" altLang="zh-CN" dirty="0"/>
              <a:t>接口列表、类修饰符、成员变量信息、成员方法信息、静态变量、常量池。其中成员变量信息包含：变量的修饰符、变量类型、变量名称、变量初始值等。成员方法信息包含：方法的修饰符、返回值、方法名、参数列表、方法字节</a:t>
            </a:r>
            <a:r>
              <a:rPr lang="zh-CN" altLang="zh-CN" dirty="0" smtClean="0"/>
              <a:t>码</a:t>
            </a:r>
            <a:r>
              <a:rPr lang="zh-CN" altLang="en-US" dirty="0" smtClean="0"/>
              <a:t>（方法体中的代码）</a:t>
            </a:r>
            <a:r>
              <a:rPr lang="zh-CN" altLang="zh-CN" dirty="0" smtClean="0"/>
              <a:t>等。</a:t>
            </a:r>
            <a:endParaRPr lang="zh-CN" altLang="zh-CN" dirty="0"/>
          </a:p>
          <a:p>
            <a:pPr lvl="1"/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60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程序运行时的内存分析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栈</a:t>
            </a:r>
            <a:r>
              <a:rPr lang="en-US" altLang="zh-CN" dirty="0"/>
              <a:t>Stack </a:t>
            </a:r>
            <a:r>
              <a:rPr lang="zh-CN" altLang="zh-CN" dirty="0"/>
              <a:t>：存放局部变量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调用</a:t>
            </a:r>
            <a:r>
              <a:rPr lang="zh-CN" altLang="zh-CN" dirty="0"/>
              <a:t>一个方法时，会在栈中为该方法分配一块内存，称为方法的“栈帧”，用以存放这个方法中定义的局部变量，当方法调用结束后，会收回这块内存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741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程序运行时的内存分析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堆</a:t>
            </a:r>
            <a:r>
              <a:rPr lang="en-US" altLang="zh-CN" dirty="0"/>
              <a:t>Heap </a:t>
            </a:r>
            <a:r>
              <a:rPr lang="zh-CN" altLang="zh-CN" dirty="0"/>
              <a:t>：存放对象的数据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一</a:t>
            </a:r>
            <a:r>
              <a:rPr lang="zh-CN" altLang="zh-CN" dirty="0"/>
              <a:t>个对象的数据包含：对象的属性和类型信息引用，类型信息引用就是一个保存类信息内存地址的引用型变量，即指向方法区中类型信息的指针。对象都是在程序执行的过程中动态创建的，需要使用“</a:t>
            </a:r>
            <a:r>
              <a:rPr lang="en-US" altLang="zh-CN" dirty="0"/>
              <a:t>new</a:t>
            </a:r>
            <a:r>
              <a:rPr lang="zh-CN" altLang="zh-CN" dirty="0"/>
              <a:t>”关键字，动态申请堆中的内存，以存放新建对象的数据。当一个对象不被引用时，这个对象所占用的内存会被</a:t>
            </a:r>
            <a:r>
              <a:rPr lang="en-US" altLang="zh-CN" dirty="0"/>
              <a:t>JVM</a:t>
            </a:r>
            <a:r>
              <a:rPr lang="zh-CN" altLang="zh-CN" dirty="0"/>
              <a:t>中的垃圾回收器</a:t>
            </a:r>
            <a:r>
              <a:rPr lang="en-US" altLang="zh-CN" dirty="0"/>
              <a:t>GC</a:t>
            </a:r>
            <a:r>
              <a:rPr lang="zh-CN" altLang="zh-CN" dirty="0"/>
              <a:t>（</a:t>
            </a:r>
            <a:r>
              <a:rPr lang="en-US" altLang="zh-CN" dirty="0"/>
              <a:t>Garbage Collection</a:t>
            </a:r>
            <a:r>
              <a:rPr lang="zh-CN" altLang="zh-CN" dirty="0"/>
              <a:t>）进行回收。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79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程序运行时的内存分析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示例代码：</a:t>
            </a:r>
            <a:r>
              <a:rPr lang="en-US" altLang="zh-CN" dirty="0" smtClean="0"/>
              <a:t>Person.java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57200" y="1865905"/>
            <a:ext cx="8229600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public class  Person 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age = 10;	</a:t>
            </a:r>
          </a:p>
          <a:p>
            <a:r>
              <a:rPr lang="en-US" altLang="zh-CN" sz="2400" dirty="0"/>
              <a:t>	public Person(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a) {	</a:t>
            </a:r>
          </a:p>
          <a:p>
            <a:r>
              <a:rPr lang="en-US" altLang="zh-CN" sz="2400" dirty="0"/>
              <a:t>		age = a;</a:t>
            </a:r>
          </a:p>
          <a:p>
            <a:r>
              <a:rPr lang="en-US" altLang="zh-CN" sz="2400" dirty="0"/>
              <a:t>	}</a:t>
            </a:r>
          </a:p>
          <a:p>
            <a:r>
              <a:rPr lang="en-US" altLang="zh-CN" sz="2400" dirty="0"/>
              <a:t>	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{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20;	// </a:t>
            </a:r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行</a:t>
            </a:r>
          </a:p>
          <a:p>
            <a:r>
              <a:rPr lang="zh-CN" altLang="en-US" sz="2400" dirty="0"/>
              <a:t>		</a:t>
            </a:r>
            <a:r>
              <a:rPr lang="en-US" altLang="zh-CN" sz="2400" dirty="0"/>
              <a:t>Person p1 = new Person(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);	 // </a:t>
            </a:r>
            <a:r>
              <a:rPr lang="zh-CN" altLang="en-US" sz="2400" dirty="0"/>
              <a:t>第</a:t>
            </a:r>
            <a:r>
              <a:rPr lang="en-US" altLang="zh-CN" sz="2400" dirty="0"/>
              <a:t>2</a:t>
            </a:r>
            <a:r>
              <a:rPr lang="zh-CN" altLang="en-US" sz="2400" dirty="0"/>
              <a:t>行</a:t>
            </a:r>
          </a:p>
          <a:p>
            <a:r>
              <a:rPr lang="zh-CN" altLang="en-US" sz="2400" dirty="0"/>
              <a:t>		</a:t>
            </a:r>
            <a:r>
              <a:rPr lang="en-US" altLang="zh-CN" sz="2400" dirty="0"/>
              <a:t>Person p2 = p1;	// </a:t>
            </a:r>
            <a:r>
              <a:rPr lang="zh-CN" altLang="en-US" sz="2400" dirty="0"/>
              <a:t>第</a:t>
            </a:r>
            <a:r>
              <a:rPr lang="en-US" altLang="zh-CN" sz="2400" dirty="0"/>
              <a:t>3</a:t>
            </a:r>
            <a:r>
              <a:rPr lang="zh-CN" altLang="en-US" sz="2400" dirty="0"/>
              <a:t>行</a:t>
            </a:r>
          </a:p>
          <a:p>
            <a:r>
              <a:rPr lang="zh-CN" altLang="en-US" sz="2400" dirty="0"/>
              <a:t>		</a:t>
            </a:r>
            <a:r>
              <a:rPr lang="en-US" altLang="zh-CN" sz="2400" dirty="0"/>
              <a:t>Person p3 = new Person(30);	// </a:t>
            </a:r>
            <a:r>
              <a:rPr lang="zh-CN" altLang="en-US" sz="2400" dirty="0"/>
              <a:t>第</a:t>
            </a:r>
            <a:r>
              <a:rPr lang="en-US" altLang="zh-CN" sz="2400" dirty="0"/>
              <a:t>4</a:t>
            </a:r>
            <a:r>
              <a:rPr lang="zh-CN" altLang="en-US" sz="2400" dirty="0"/>
              <a:t>行</a:t>
            </a:r>
          </a:p>
          <a:p>
            <a:r>
              <a:rPr lang="zh-CN" altLang="en-US" sz="2400" dirty="0"/>
              <a:t>	</a:t>
            </a:r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}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2832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程序运行时的内存分析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	Java</a:t>
            </a:r>
            <a:r>
              <a:rPr lang="zh-CN" altLang="en-US" dirty="0"/>
              <a:t>虚拟机从硬盘中读取</a:t>
            </a:r>
            <a:r>
              <a:rPr lang="en-US" altLang="zh-CN" dirty="0" err="1"/>
              <a:t>Person.class</a:t>
            </a:r>
            <a:r>
              <a:rPr lang="zh-CN" altLang="en-US" dirty="0"/>
              <a:t>类文件，通过类装载器把</a:t>
            </a:r>
            <a:r>
              <a:rPr lang="en-US" altLang="zh-CN" dirty="0"/>
              <a:t>Person</a:t>
            </a:r>
            <a:r>
              <a:rPr lang="zh-CN" altLang="en-US" dirty="0"/>
              <a:t>类装载到内存中，在方法区</a:t>
            </a:r>
            <a:r>
              <a:rPr lang="en-US" altLang="zh-CN" dirty="0"/>
              <a:t>Method Area</a:t>
            </a:r>
            <a:r>
              <a:rPr lang="zh-CN" altLang="en-US" dirty="0"/>
              <a:t>中就存放了</a:t>
            </a:r>
            <a:r>
              <a:rPr lang="en-US" altLang="zh-CN" dirty="0"/>
              <a:t>Person</a:t>
            </a:r>
            <a:r>
              <a:rPr lang="zh-CN" altLang="en-US" dirty="0"/>
              <a:t>类型信息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780842"/>
              </p:ext>
            </p:extLst>
          </p:nvPr>
        </p:nvGraphicFramePr>
        <p:xfrm>
          <a:off x="397077" y="3356992"/>
          <a:ext cx="2663825" cy="2447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3825"/>
              </a:tblGrid>
              <a:tr h="244792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4" marR="91424" marT="45714" marB="45714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942185"/>
              </p:ext>
            </p:extLst>
          </p:nvPr>
        </p:nvGraphicFramePr>
        <p:xfrm>
          <a:off x="3349827" y="3356992"/>
          <a:ext cx="2663825" cy="2447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3825"/>
              </a:tblGrid>
              <a:tr h="244792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24" marR="91424" marT="45714" marB="45714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765689"/>
              </p:ext>
            </p:extLst>
          </p:nvPr>
        </p:nvGraphicFramePr>
        <p:xfrm>
          <a:off x="6223202" y="3356992"/>
          <a:ext cx="2665413" cy="2447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5413"/>
              </a:tblGrid>
              <a:tr h="244792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8" marR="91478" marT="45714" marB="45714"/>
                </a:tc>
              </a:tr>
            </a:tbl>
          </a:graphicData>
        </a:graphic>
      </p:graphicFrame>
      <p:sp>
        <p:nvSpPr>
          <p:cNvPr id="12" name="文本框 4"/>
          <p:cNvSpPr txBox="1">
            <a:spLocks noChangeArrowheads="1"/>
          </p:cNvSpPr>
          <p:nvPr/>
        </p:nvSpPr>
        <p:spPr bwMode="auto">
          <a:xfrm>
            <a:off x="1189240" y="5876353"/>
            <a:ext cx="1139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栈 </a:t>
            </a:r>
            <a:r>
              <a:rPr lang="en-US" altLang="zh-CN"/>
              <a:t>Stack</a:t>
            </a:r>
            <a:endParaRPr lang="zh-CN" altLang="en-US"/>
          </a:p>
        </p:txBody>
      </p:sp>
      <p:sp>
        <p:nvSpPr>
          <p:cNvPr id="13" name="文本框 5"/>
          <p:cNvSpPr txBox="1">
            <a:spLocks noChangeArrowheads="1"/>
          </p:cNvSpPr>
          <p:nvPr/>
        </p:nvSpPr>
        <p:spPr bwMode="auto">
          <a:xfrm>
            <a:off x="4140402" y="5876353"/>
            <a:ext cx="1090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堆 </a:t>
            </a:r>
            <a:r>
              <a:rPr lang="en-US" altLang="zh-CN"/>
              <a:t>Heap</a:t>
            </a:r>
            <a:endParaRPr lang="zh-CN" altLang="en-US"/>
          </a:p>
        </p:txBody>
      </p:sp>
      <p:sp>
        <p:nvSpPr>
          <p:cNvPr id="14" name="文本框 6"/>
          <p:cNvSpPr txBox="1">
            <a:spLocks noChangeArrowheads="1"/>
          </p:cNvSpPr>
          <p:nvPr/>
        </p:nvSpPr>
        <p:spPr bwMode="auto">
          <a:xfrm>
            <a:off x="6407352" y="5887467"/>
            <a:ext cx="2424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方法区 </a:t>
            </a:r>
            <a:r>
              <a:rPr lang="en-US" altLang="zh-CN"/>
              <a:t>Method Area</a:t>
            </a:r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737835"/>
              </p:ext>
            </p:extLst>
          </p:nvPr>
        </p:nvGraphicFramePr>
        <p:xfrm>
          <a:off x="6342264" y="3500461"/>
          <a:ext cx="248920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9200"/>
              </a:tblGrid>
              <a:tr h="1842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 smtClean="0"/>
                        <a:t>Person</a:t>
                      </a:r>
                      <a:r>
                        <a:rPr lang="zh-CN" altLang="en-US" dirty="0" smtClean="0"/>
                        <a:t>类型信息</a:t>
                      </a:r>
                      <a:endParaRPr lang="zh-CN" altLang="en-US" dirty="0" smtClean="0"/>
                    </a:p>
                  </a:txBody>
                  <a:tcPr marL="91414" marR="91414"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age : 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 = </a:t>
                      </a:r>
                      <a:r>
                        <a:rPr lang="en-US" altLang="zh-CN" sz="1600" dirty="0" smtClean="0"/>
                        <a:t>10</a:t>
                      </a:r>
                      <a:endParaRPr lang="en-US" altLang="zh-CN" sz="1600" dirty="0" smtClean="0"/>
                    </a:p>
                  </a:txBody>
                  <a:tcPr marL="91414" marR="91414"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main(</a:t>
                      </a:r>
                      <a:r>
                        <a:rPr lang="en-US" altLang="zh-CN" sz="1600" dirty="0" err="1" smtClean="0"/>
                        <a:t>args</a:t>
                      </a:r>
                      <a:r>
                        <a:rPr lang="en-US" altLang="zh-CN" sz="1600" dirty="0" smtClean="0"/>
                        <a:t> : String[])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Person(a : </a:t>
                      </a:r>
                      <a:r>
                        <a:rPr lang="en-US" altLang="zh-CN" sz="1600" baseline="0" dirty="0" err="1" smtClean="0"/>
                        <a:t>int</a:t>
                      </a:r>
                      <a:r>
                        <a:rPr lang="en-US" altLang="zh-CN" sz="1600" baseline="0" dirty="0" smtClean="0"/>
                        <a:t>)</a:t>
                      </a:r>
                      <a:endParaRPr lang="zh-CN" altLang="en-US" sz="1600" dirty="0" smtClean="0"/>
                    </a:p>
                  </a:txBody>
                  <a:tcPr marL="91414" marR="9141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06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666635"/>
      </a:dk1>
      <a:lt1>
        <a:srgbClr val="FFFFFF"/>
      </a:lt1>
      <a:dk2>
        <a:srgbClr val="25413E"/>
      </a:dk2>
      <a:lt2>
        <a:srgbClr val="B2B2B2"/>
      </a:lt2>
      <a:accent1>
        <a:srgbClr val="83AE4E"/>
      </a:accent1>
      <a:accent2>
        <a:srgbClr val="C78DD7"/>
      </a:accent2>
      <a:accent3>
        <a:srgbClr val="FFFFFF"/>
      </a:accent3>
      <a:accent4>
        <a:srgbClr val="56562C"/>
      </a:accent4>
      <a:accent5>
        <a:srgbClr val="C1D3B2"/>
      </a:accent5>
      <a:accent6>
        <a:srgbClr val="B47FC3"/>
      </a:accent6>
      <a:hlink>
        <a:srgbClr val="3197BB"/>
      </a:hlink>
      <a:folHlink>
        <a:srgbClr val="878FA5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2B166E"/>
        </a:dk1>
        <a:lt1>
          <a:srgbClr val="FFFFFF"/>
        </a:lt1>
        <a:dk2>
          <a:srgbClr val="336699"/>
        </a:dk2>
        <a:lt2>
          <a:srgbClr val="DDDDDD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B24242"/>
        </a:accent1>
        <a:accent2>
          <a:srgbClr val="CC9900"/>
        </a:accent2>
        <a:accent3>
          <a:srgbClr val="FFFFFF"/>
        </a:accent3>
        <a:accent4>
          <a:srgbClr val="174578"/>
        </a:accent4>
        <a:accent5>
          <a:srgbClr val="D5B0B0"/>
        </a:accent5>
        <a:accent6>
          <a:srgbClr val="B98A00"/>
        </a:accent6>
        <a:hlink>
          <a:srgbClr val="808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666635"/>
        </a:dk1>
        <a:lt1>
          <a:srgbClr val="FFFFFF"/>
        </a:lt1>
        <a:dk2>
          <a:srgbClr val="25413E"/>
        </a:dk2>
        <a:lt2>
          <a:srgbClr val="B2B2B2"/>
        </a:lt2>
        <a:accent1>
          <a:srgbClr val="83AE4E"/>
        </a:accent1>
        <a:accent2>
          <a:srgbClr val="C78DD7"/>
        </a:accent2>
        <a:accent3>
          <a:srgbClr val="FFFFFF"/>
        </a:accent3>
        <a:accent4>
          <a:srgbClr val="56562C"/>
        </a:accent4>
        <a:accent5>
          <a:srgbClr val="C1D3B2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075TGp_Computer_green _v2</Template>
  <TotalTime>1484</TotalTime>
  <Words>1714</Words>
  <Application>Microsoft Office PowerPoint</Application>
  <PresentationFormat>全屏显示(4:3)</PresentationFormat>
  <Paragraphs>244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宋体</vt:lpstr>
      <vt:lpstr>Arial</vt:lpstr>
      <vt:lpstr>Verdana</vt:lpstr>
      <vt:lpstr>Wingdings</vt:lpstr>
      <vt:lpstr>Default Design</vt:lpstr>
      <vt:lpstr>Image</vt:lpstr>
      <vt:lpstr>Microsoft Visio 绘图</vt:lpstr>
      <vt:lpstr>第2章  类和对象</vt:lpstr>
      <vt:lpstr>本章学习目标</vt:lpstr>
      <vt:lpstr>本章学习目标</vt:lpstr>
      <vt:lpstr>Java程序运行时的内存分析</vt:lpstr>
      <vt:lpstr>Java程序运行时的内存分析</vt:lpstr>
      <vt:lpstr>Java程序运行时的内存分析</vt:lpstr>
      <vt:lpstr>Java程序运行时的内存分析</vt:lpstr>
      <vt:lpstr>Java程序运行时的内存分析</vt:lpstr>
      <vt:lpstr>Java程序运行时的内存分析</vt:lpstr>
      <vt:lpstr>Java程序运行时的内存分析</vt:lpstr>
      <vt:lpstr>Java程序运行时的内存分析</vt:lpstr>
      <vt:lpstr>Java程序运行时的内存分析</vt:lpstr>
      <vt:lpstr>Java程序运行时的内存分析</vt:lpstr>
      <vt:lpstr>Java程序运行时的内存分析</vt:lpstr>
      <vt:lpstr>Java程序运行时的内存分析</vt:lpstr>
      <vt:lpstr>Java程序运行时的内存分析</vt:lpstr>
      <vt:lpstr>Java程序运行时的内存分析</vt:lpstr>
      <vt:lpstr>Java程序运行时的内存分析</vt:lpstr>
      <vt:lpstr>Java程序运行时的内存分析</vt:lpstr>
      <vt:lpstr>Java程序运行时的内存分析</vt:lpstr>
      <vt:lpstr>Java程序运行时的内存分析</vt:lpstr>
      <vt:lpstr>Java程序运行时的内存分析</vt:lpstr>
      <vt:lpstr>Java程序运行时的内存分析</vt:lpstr>
      <vt:lpstr>Java程序运行时的内存分析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pengzheng</dc:creator>
  <cp:lastModifiedBy>pengzheng</cp:lastModifiedBy>
  <cp:revision>55</cp:revision>
  <dcterms:created xsi:type="dcterms:W3CDTF">2015-08-30T13:23:12Z</dcterms:created>
  <dcterms:modified xsi:type="dcterms:W3CDTF">2015-09-10T06:31:38Z</dcterms:modified>
</cp:coreProperties>
</file>