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6" r:id="rId4"/>
    <p:sldId id="282" r:id="rId5"/>
    <p:sldId id="312" r:id="rId6"/>
    <p:sldId id="339" r:id="rId7"/>
    <p:sldId id="340" r:id="rId8"/>
    <p:sldId id="358" r:id="rId9"/>
    <p:sldId id="342" r:id="rId10"/>
    <p:sldId id="359" r:id="rId11"/>
    <p:sldId id="343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2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48" y="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类和对象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没有用</a:t>
            </a:r>
            <a:r>
              <a:rPr lang="en-US" altLang="zh-CN" dirty="0"/>
              <a:t>static</a:t>
            </a:r>
            <a:r>
              <a:rPr lang="zh-CN" altLang="en-US" dirty="0"/>
              <a:t>修饰的成员变量称为非静态成员变量（</a:t>
            </a:r>
            <a:r>
              <a:rPr lang="en-US" altLang="zh-CN" dirty="0"/>
              <a:t>non-static member variable</a:t>
            </a:r>
            <a:r>
              <a:rPr lang="zh-CN" altLang="en-US" dirty="0"/>
              <a:t>）。一个类的非静态成员变量是存放在堆中的对象数据里的，这个类的每个对象实例都有自己单独的非静态成员变量。所以，非静态成员变量又称为实例变量（</a:t>
            </a:r>
            <a:r>
              <a:rPr lang="en-US" altLang="zh-CN" dirty="0"/>
              <a:t>instance variable</a:t>
            </a:r>
            <a:r>
              <a:rPr lang="zh-CN" altLang="en-US" dirty="0"/>
              <a:t>）。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Person.java</a:t>
            </a:r>
          </a:p>
          <a:p>
            <a:pPr lvl="1"/>
            <a:r>
              <a:rPr lang="zh-CN" altLang="en-US" dirty="0"/>
              <a:t>堆中的两个</a:t>
            </a:r>
            <a:r>
              <a:rPr lang="en-US" altLang="zh-CN" dirty="0"/>
              <a:t>Person</a:t>
            </a:r>
            <a:r>
              <a:rPr lang="zh-CN" altLang="en-US" dirty="0"/>
              <a:t>对象数据中只有非静态成员变量</a:t>
            </a:r>
            <a:r>
              <a:rPr lang="en-US" altLang="zh-CN" dirty="0"/>
              <a:t>age</a:t>
            </a:r>
            <a:r>
              <a:rPr lang="zh-CN" altLang="en-US" dirty="0"/>
              <a:t>，并没有静态成员变量</a:t>
            </a:r>
            <a:r>
              <a:rPr lang="en-US" altLang="zh-CN" dirty="0"/>
              <a:t>count</a:t>
            </a:r>
            <a:r>
              <a:rPr lang="zh-CN" altLang="en-US" dirty="0"/>
              <a:t>，静态成员变量</a:t>
            </a:r>
            <a:r>
              <a:rPr lang="en-US" altLang="zh-CN" dirty="0"/>
              <a:t>count</a:t>
            </a:r>
            <a:r>
              <a:rPr lang="zh-CN" altLang="en-US" dirty="0"/>
              <a:t>是存放在</a:t>
            </a:r>
            <a:r>
              <a:rPr lang="en-US" altLang="zh-CN" dirty="0"/>
              <a:t>Person</a:t>
            </a:r>
            <a:r>
              <a:rPr lang="zh-CN" altLang="en-US" dirty="0"/>
              <a:t>类型信息中的。</a:t>
            </a:r>
            <a:endParaRPr lang="en-US" altLang="zh-CN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2044"/>
              </p:ext>
            </p:extLst>
          </p:nvPr>
        </p:nvGraphicFramePr>
        <p:xfrm>
          <a:off x="395536" y="3245150"/>
          <a:ext cx="2663825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03" marB="45703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27749"/>
              </p:ext>
            </p:extLst>
          </p:nvPr>
        </p:nvGraphicFramePr>
        <p:xfrm>
          <a:off x="3348286" y="3245150"/>
          <a:ext cx="2663825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03" marB="45703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15555"/>
              </p:ext>
            </p:extLst>
          </p:nvPr>
        </p:nvGraphicFramePr>
        <p:xfrm>
          <a:off x="6221661" y="3245150"/>
          <a:ext cx="2665413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8" marR="91478" marT="45703" marB="45703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187699" y="6097887"/>
            <a:ext cx="8746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栈 </a:t>
            </a:r>
            <a:r>
              <a:rPr lang="en-US" altLang="zh-CN" sz="1600"/>
              <a:t>Stack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4138861" y="6097887"/>
            <a:ext cx="8723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堆 </a:t>
            </a:r>
            <a:r>
              <a:rPr lang="en-US" altLang="zh-CN" sz="1600"/>
              <a:t>Heap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6405811" y="6072487"/>
            <a:ext cx="19505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方法区 </a:t>
            </a:r>
            <a:r>
              <a:rPr lang="en-US" altLang="zh-CN" sz="1600"/>
              <a:t>Method Area</a:t>
            </a:r>
            <a:endParaRPr lang="zh-CN" altLang="en-US" sz="160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5062"/>
              </p:ext>
            </p:extLst>
          </p:nvPr>
        </p:nvGraphicFramePr>
        <p:xfrm>
          <a:off x="530473" y="3730925"/>
          <a:ext cx="2368550" cy="100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34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p2 : Person = x2</a:t>
                      </a:r>
                    </a:p>
                  </a:txBody>
                  <a:tcPr marL="91466" marR="91466" marT="45622" marB="45622"/>
                </a:tc>
              </a:tr>
              <a:tr h="334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p1 : Person</a:t>
                      </a:r>
                      <a:r>
                        <a:rPr lang="en-US" altLang="zh-CN" sz="1600" baseline="0" smtClean="0"/>
                        <a:t> = x1</a:t>
                      </a:r>
                      <a:endParaRPr lang="en-US" altLang="zh-CN" sz="1600" smtClean="0"/>
                    </a:p>
                  </a:txBody>
                  <a:tcPr marL="91466" marR="91466" marT="45622" marB="45622"/>
                </a:tc>
              </a:tr>
              <a:tr h="334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main()</a:t>
                      </a:r>
                      <a:r>
                        <a:rPr lang="zh-CN" altLang="en-US" sz="1600" smtClean="0"/>
                        <a:t>方法</a:t>
                      </a:r>
                      <a:r>
                        <a:rPr lang="zh-CN" altLang="zh-CN" sz="1600" smtClean="0"/>
                        <a:t>栈帧</a:t>
                      </a:r>
                      <a:endParaRPr lang="zh-CN" altLang="en-US" sz="1600" smtClean="0"/>
                    </a:p>
                  </a:txBody>
                  <a:tcPr marL="91466" marR="91466" marT="45622" marB="45622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9402"/>
              </p:ext>
            </p:extLst>
          </p:nvPr>
        </p:nvGraphicFramePr>
        <p:xfrm>
          <a:off x="3426073" y="4396088"/>
          <a:ext cx="252095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950"/>
              </a:tblGrid>
              <a:tr h="366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sz="1600" dirty="0" smtClean="0"/>
                        <a:t>类型信息引用：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64" marR="91464" marT="45761" marB="45761"/>
                </a:tc>
              </a:tr>
              <a:tr h="335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20</a:t>
                      </a:r>
                      <a:endParaRPr lang="zh-CN" altLang="en-US" sz="1600" smtClean="0"/>
                    </a:p>
                  </a:txBody>
                  <a:tcPr marL="91464" marR="91464" marT="45761" marB="45761"/>
                </a:tc>
              </a:tr>
            </a:tbl>
          </a:graphicData>
        </a:graphic>
      </p:graphicFrame>
      <p:cxnSp>
        <p:nvCxnSpPr>
          <p:cNvPr id="24" name="直接箭头连接符 23"/>
          <p:cNvCxnSpPr>
            <a:endCxn id="29" idx="1"/>
          </p:cNvCxnSpPr>
          <p:nvPr/>
        </p:nvCxnSpPr>
        <p:spPr bwMode="auto">
          <a:xfrm>
            <a:off x="5947023" y="3638850"/>
            <a:ext cx="393700" cy="8175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2914899" y="4288137"/>
            <a:ext cx="504825" cy="3063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05300"/>
              </p:ext>
            </p:extLst>
          </p:nvPr>
        </p:nvGraphicFramePr>
        <p:xfrm>
          <a:off x="3419723" y="3461050"/>
          <a:ext cx="2519362" cy="67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34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sz="1600" dirty="0" smtClean="0"/>
                        <a:t>类型信息引用：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622" marB="45622"/>
                </a:tc>
              </a:tr>
              <a:tr h="33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30</a:t>
                      </a:r>
                      <a:endParaRPr lang="zh-CN" altLang="en-US" sz="1600" smtClean="0"/>
                    </a:p>
                  </a:txBody>
                  <a:tcPr marL="91407" marR="91407" marT="45622" marB="45622"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9" idx="1"/>
          </p:cNvCxnSpPr>
          <p:nvPr/>
        </p:nvCxnSpPr>
        <p:spPr bwMode="auto">
          <a:xfrm flipV="1">
            <a:off x="5939085" y="4456412"/>
            <a:ext cx="401638" cy="4445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6" idx="1"/>
          </p:cNvCxnSpPr>
          <p:nvPr/>
        </p:nvCxnSpPr>
        <p:spPr bwMode="auto">
          <a:xfrm flipV="1">
            <a:off x="2914899" y="3796134"/>
            <a:ext cx="504825" cy="114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99719"/>
              </p:ext>
            </p:extLst>
          </p:nvPr>
        </p:nvGraphicFramePr>
        <p:xfrm>
          <a:off x="6340723" y="3526138"/>
          <a:ext cx="2489200" cy="1860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sz="1800" dirty="0" smtClean="0"/>
                        <a:t>类型信息</a:t>
                      </a:r>
                    </a:p>
                  </a:txBody>
                  <a:tcPr marL="91414" marR="91414" marT="45751" marB="45751"/>
                </a:tc>
              </a:tr>
              <a:tr h="335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0</a:t>
                      </a:r>
                    </a:p>
                  </a:txBody>
                  <a:tcPr marL="91414" marR="91414" marT="45751" marB="45751"/>
                </a:tc>
              </a:tr>
              <a:tr h="579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static</a:t>
                      </a:r>
                      <a:r>
                        <a:rPr lang="en-US" altLang="zh-CN" sz="1600" b="1" baseline="0" smtClean="0"/>
                        <a:t> </a:t>
                      </a:r>
                      <a:r>
                        <a:rPr lang="zh-CN" altLang="en-US" sz="1600" b="1" baseline="0" smtClean="0"/>
                        <a:t>静态成员变量</a:t>
                      </a:r>
                      <a:endParaRPr lang="en-US" altLang="zh-CN" sz="1600" b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count : </a:t>
                      </a:r>
                      <a:r>
                        <a:rPr lang="en-US" altLang="zh-CN" sz="1600" b="1" baseline="0" smtClean="0"/>
                        <a:t>int = 2</a:t>
                      </a:r>
                      <a:endParaRPr lang="en-US" altLang="zh-CN" sz="1600" b="1" smtClean="0"/>
                    </a:p>
                  </a:txBody>
                  <a:tcPr marL="91414" marR="91414" marT="45751" marB="45751"/>
                </a:tc>
              </a:tr>
              <a:tr h="579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main(args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Person(a : </a:t>
                      </a:r>
                      <a:r>
                        <a:rPr lang="en-US" altLang="zh-CN" sz="1600" baseline="0" smtClean="0"/>
                        <a:t>int)</a:t>
                      </a:r>
                      <a:endParaRPr lang="zh-CN" altLang="en-US" sz="1600" smtClean="0"/>
                    </a:p>
                  </a:txBody>
                  <a:tcPr marL="91414" marR="91414" marT="45751" marB="45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堆中的两个</a:t>
            </a:r>
            <a:r>
              <a:rPr lang="en-US" altLang="zh-CN" dirty="0"/>
              <a:t>Person</a:t>
            </a:r>
            <a:r>
              <a:rPr lang="zh-CN" altLang="en-US" dirty="0"/>
              <a:t>对象数据中只有非静态成员变量</a:t>
            </a:r>
            <a:r>
              <a:rPr lang="en-US" altLang="zh-CN" dirty="0"/>
              <a:t>age</a:t>
            </a:r>
            <a:r>
              <a:rPr lang="zh-CN" altLang="en-US" dirty="0"/>
              <a:t>，并没有静态成员变量</a:t>
            </a:r>
            <a:r>
              <a:rPr lang="en-US" altLang="zh-CN" dirty="0"/>
              <a:t>count</a:t>
            </a:r>
            <a:r>
              <a:rPr lang="zh-CN" altLang="en-US" dirty="0"/>
              <a:t>，静态成员变量</a:t>
            </a:r>
            <a:r>
              <a:rPr lang="en-US" altLang="zh-CN" dirty="0"/>
              <a:t>count</a:t>
            </a:r>
            <a:r>
              <a:rPr lang="zh-CN" altLang="en-US" dirty="0"/>
              <a:t>是存放在</a:t>
            </a:r>
            <a:r>
              <a:rPr lang="en-US" altLang="zh-CN" dirty="0"/>
              <a:t>Person</a:t>
            </a:r>
            <a:r>
              <a:rPr lang="zh-CN" altLang="en-US" dirty="0"/>
              <a:t>类型信息中的。也就是说：每个</a:t>
            </a:r>
            <a:r>
              <a:rPr lang="en-US" altLang="zh-CN" dirty="0"/>
              <a:t>Person</a:t>
            </a:r>
            <a:r>
              <a:rPr lang="zh-CN" altLang="en-US" dirty="0"/>
              <a:t>对象都拥有自己独立的非静态成员变量（实例变量）</a:t>
            </a:r>
            <a:r>
              <a:rPr lang="en-US" altLang="zh-CN" dirty="0"/>
              <a:t>age</a:t>
            </a:r>
            <a:r>
              <a:rPr lang="zh-CN" altLang="en-US" dirty="0"/>
              <a:t>，所有</a:t>
            </a:r>
            <a:r>
              <a:rPr lang="en-US" altLang="zh-CN" dirty="0"/>
              <a:t>Person</a:t>
            </a:r>
            <a:r>
              <a:rPr lang="zh-CN" altLang="en-US" dirty="0"/>
              <a:t>对象都共享唯一的静态成员变量（类变量）</a:t>
            </a:r>
            <a:r>
              <a:rPr lang="en-US" altLang="zh-CN" dirty="0"/>
              <a:t>count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7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修饰的成员方法称为静态成员方法，也称为类方法。一个类的静态成员方法调用是和这个类的所有对象都无关的，也就是说：无需通过对象的引用就调用静态成员方法，静态成员方法中也不存在</a:t>
            </a:r>
            <a:r>
              <a:rPr lang="en-US" altLang="zh-CN" dirty="0"/>
              <a:t>this</a:t>
            </a:r>
            <a:r>
              <a:rPr lang="zh-CN" altLang="en-US" dirty="0"/>
              <a:t>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正确调用静态成员方法的语法是：</a:t>
            </a:r>
          </a:p>
          <a:p>
            <a:pPr marL="0" indent="0" algn="ctr">
              <a:buNone/>
            </a:pPr>
            <a:r>
              <a:rPr lang="zh-CN" altLang="zh-CN" dirty="0"/>
              <a:t>类名</a:t>
            </a:r>
            <a:r>
              <a:rPr lang="en-US" altLang="zh-CN" dirty="0"/>
              <a:t>.</a:t>
            </a:r>
            <a:r>
              <a:rPr lang="zh-CN" altLang="zh-CN" dirty="0"/>
              <a:t>静态成员方法名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没有用</a:t>
            </a:r>
            <a:r>
              <a:rPr lang="en-US" altLang="zh-CN" dirty="0"/>
              <a:t>static</a:t>
            </a:r>
            <a:r>
              <a:rPr lang="zh-CN" altLang="zh-CN" dirty="0"/>
              <a:t>修饰的成员方法称为非静态成员方法，也称为实例方法。一个类的非静态成员方法调用总是和这个类的某个对象相关的，也就是说：需要通过某个对象的引用才能调用非静态成员方法，非静态成员方法中总是存在</a:t>
            </a:r>
            <a:r>
              <a:rPr lang="en-US" altLang="zh-CN" dirty="0"/>
              <a:t>this</a:t>
            </a:r>
            <a:r>
              <a:rPr lang="zh-CN" altLang="zh-CN" dirty="0"/>
              <a:t>引用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调用</a:t>
            </a:r>
            <a:r>
              <a:rPr lang="zh-CN" altLang="zh-CN" dirty="0"/>
              <a:t>非静态成员方法的语法是：</a:t>
            </a:r>
          </a:p>
          <a:p>
            <a:pPr marL="0" indent="0" algn="ctr">
              <a:buNone/>
            </a:pPr>
            <a:r>
              <a:rPr lang="zh-CN" altLang="zh-CN" dirty="0"/>
              <a:t>对象引用名</a:t>
            </a:r>
            <a:r>
              <a:rPr lang="en-US" altLang="zh-CN" dirty="0"/>
              <a:t>.</a:t>
            </a:r>
            <a:r>
              <a:rPr lang="zh-CN" altLang="zh-CN" dirty="0"/>
              <a:t>非静态成员方法名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1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在一个静态成员方法中，不能访问非静态成员变量，不能调用非静态成员方法（构造方法除外）。也就是说，在一个静态成员方法中，只能访问静态成员，包括静态成员变量和静态成员方法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59" y="3808512"/>
            <a:ext cx="797708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静态方法中不能访问非静态变量和非静态方法，但是非静态方法中既可以访问非静态变量和非静态方法，也可以访问静态变量和静态方法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为什么</a:t>
            </a:r>
            <a:r>
              <a:rPr lang="en-US" altLang="zh-CN" dirty="0"/>
              <a:t>main()</a:t>
            </a:r>
            <a:r>
              <a:rPr lang="zh-CN" altLang="zh-CN" dirty="0"/>
              <a:t>方法必须是</a:t>
            </a:r>
            <a:r>
              <a:rPr lang="en-US" altLang="zh-CN" dirty="0"/>
              <a:t>static</a:t>
            </a:r>
            <a:r>
              <a:rPr lang="zh-CN" altLang="zh-CN" dirty="0"/>
              <a:t>的？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/>
              <a:t>static</a:t>
            </a:r>
            <a:r>
              <a:rPr lang="zh-CN" altLang="zh-CN" dirty="0"/>
              <a:t>修饰的代码块是静态代码块。一个类的静态代码块（</a:t>
            </a:r>
            <a:r>
              <a:rPr lang="en-US" altLang="zh-CN" dirty="0"/>
              <a:t>Static Code Block</a:t>
            </a:r>
            <a:r>
              <a:rPr lang="zh-CN" altLang="zh-CN" dirty="0"/>
              <a:t>）是定义在类的内部，方法的外部的，语法如下所示：</a:t>
            </a:r>
          </a:p>
          <a:p>
            <a:pPr marL="0" indent="0">
              <a:buNone/>
            </a:pPr>
            <a:r>
              <a:rPr lang="en-US" altLang="zh-CN" dirty="0"/>
              <a:t>class Xxx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static { ... } // </a:t>
            </a:r>
            <a:r>
              <a:rPr lang="zh-CN" altLang="zh-CN" dirty="0"/>
              <a:t>静态代码块定义</a:t>
            </a:r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zh-CN" dirty="0"/>
              <a:t>成员变量定义</a:t>
            </a:r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zh-CN" dirty="0"/>
              <a:t>成员方法定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代码块不是方法，没有方法名、返回值和参数。</a:t>
            </a:r>
          </a:p>
          <a:p>
            <a:r>
              <a:rPr lang="zh-CN" altLang="en-US" dirty="0" smtClean="0"/>
              <a:t>静态</a:t>
            </a:r>
            <a:r>
              <a:rPr lang="zh-CN" altLang="en-US" dirty="0"/>
              <a:t>代码块的作用是对类自身进行初始化，主要是对类的静态成员变量进行初始化。</a:t>
            </a:r>
          </a:p>
          <a:p>
            <a:r>
              <a:rPr lang="zh-CN" altLang="en-US" dirty="0" smtClean="0"/>
              <a:t>当</a:t>
            </a:r>
            <a:r>
              <a:rPr lang="en-US" altLang="zh-CN" dirty="0"/>
              <a:t>JVM</a:t>
            </a:r>
            <a:r>
              <a:rPr lang="zh-CN" altLang="en-US" dirty="0"/>
              <a:t>装载一个类时，会执行这个类的静态代码块。由于</a:t>
            </a:r>
            <a:r>
              <a:rPr lang="en-US" altLang="zh-CN" dirty="0"/>
              <a:t>JVM</a:t>
            </a:r>
            <a:r>
              <a:rPr lang="zh-CN" altLang="en-US" dirty="0"/>
              <a:t>装载某个类的操作只会执行一次，所以这个类的静态代码块也只会执行一次。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8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对修饰符“</a:t>
            </a:r>
            <a:r>
              <a:rPr lang="en-US" altLang="zh-CN" dirty="0"/>
              <a:t>static</a:t>
            </a:r>
            <a:r>
              <a:rPr lang="zh-CN" altLang="zh-CN" dirty="0"/>
              <a:t>”的使用进行小结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修饰的成员变量是静态成员变量（类变量），是该类所有对象的共享变量，内存中只有一</a:t>
            </a:r>
            <a:r>
              <a:rPr lang="zh-CN" altLang="en-US" dirty="0" smtClean="0"/>
              <a:t>份。</a:t>
            </a:r>
            <a:endParaRPr lang="en-US" altLang="zh-CN" dirty="0" smtClean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static</a:t>
            </a:r>
            <a:r>
              <a:rPr lang="zh-CN" altLang="zh-CN" dirty="0"/>
              <a:t>修饰的方法是静态成员方法（类方法），在静态成员方法中不能访问非静态成员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static</a:t>
            </a:r>
            <a:r>
              <a:rPr lang="zh-CN" altLang="zh-CN" dirty="0"/>
              <a:t>修饰的代码块是静态代码块，只在</a:t>
            </a:r>
            <a:r>
              <a:rPr lang="en-US" altLang="zh-CN" dirty="0"/>
              <a:t>JVM</a:t>
            </a:r>
            <a:r>
              <a:rPr lang="zh-CN" altLang="zh-CN" dirty="0"/>
              <a:t>装载该类时执行一次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TestStatic.java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8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类的定义和对象的创建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变量和数据类型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成员方法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构造方法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为了解决类名冲突的问题，</a:t>
            </a:r>
            <a:r>
              <a:rPr lang="en-US" altLang="zh-CN" dirty="0"/>
              <a:t>Java</a:t>
            </a:r>
            <a:r>
              <a:rPr lang="zh-CN" altLang="en-US" dirty="0"/>
              <a:t>语言引入“包机制”，就是通过不同的包名为类提供了多重的命名空间，也就是说把“包名</a:t>
            </a:r>
            <a:r>
              <a:rPr lang="en-US" altLang="zh-CN" dirty="0"/>
              <a:t>+</a:t>
            </a:r>
            <a:r>
              <a:rPr lang="zh-CN" altLang="en-US" dirty="0"/>
              <a:t>类名”作为一个类的完整名字，或者说是类的全称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假设公司</a:t>
            </a:r>
            <a:r>
              <a:rPr lang="en-US" altLang="zh-CN" dirty="0"/>
              <a:t>A</a:t>
            </a:r>
            <a:r>
              <a:rPr lang="zh-CN" altLang="zh-CN" dirty="0"/>
              <a:t>的域名是“</a:t>
            </a:r>
            <a:r>
              <a:rPr lang="en-US" altLang="zh-CN" dirty="0"/>
              <a:t>a.com</a:t>
            </a:r>
            <a:r>
              <a:rPr lang="zh-CN" altLang="zh-CN" dirty="0"/>
              <a:t>”，公司</a:t>
            </a:r>
            <a:r>
              <a:rPr lang="en-US" altLang="zh-CN" dirty="0"/>
              <a:t>B</a:t>
            </a:r>
            <a:r>
              <a:rPr lang="zh-CN" altLang="zh-CN" dirty="0"/>
              <a:t>的域名是“</a:t>
            </a:r>
            <a:r>
              <a:rPr lang="en-US" altLang="zh-CN" dirty="0"/>
              <a:t>b.com</a:t>
            </a:r>
            <a:r>
              <a:rPr lang="zh-CN" altLang="zh-CN" dirty="0"/>
              <a:t>”，则公司</a:t>
            </a:r>
            <a:r>
              <a:rPr lang="en-US" altLang="zh-CN" dirty="0"/>
              <a:t>A</a:t>
            </a:r>
            <a:r>
              <a:rPr lang="zh-CN" altLang="zh-CN" dirty="0"/>
              <a:t>实现的</a:t>
            </a:r>
            <a:r>
              <a:rPr lang="en-US" altLang="zh-CN" dirty="0"/>
              <a:t>Person</a:t>
            </a:r>
            <a:r>
              <a:rPr lang="zh-CN" altLang="zh-CN" dirty="0"/>
              <a:t>类的全称就是“</a:t>
            </a:r>
            <a:r>
              <a:rPr lang="en-US" altLang="zh-CN" dirty="0" err="1"/>
              <a:t>com.a.Person</a:t>
            </a:r>
            <a:r>
              <a:rPr lang="zh-CN" altLang="zh-CN" dirty="0"/>
              <a:t>”，公司</a:t>
            </a:r>
            <a:r>
              <a:rPr lang="en-US" altLang="zh-CN" dirty="0"/>
              <a:t>B</a:t>
            </a:r>
            <a:r>
              <a:rPr lang="zh-CN" altLang="zh-CN" dirty="0"/>
              <a:t>实现的</a:t>
            </a:r>
            <a:r>
              <a:rPr lang="en-US" altLang="zh-CN" dirty="0"/>
              <a:t>Person</a:t>
            </a:r>
            <a:r>
              <a:rPr lang="zh-CN" altLang="zh-CN" dirty="0"/>
              <a:t>类的全称就是“</a:t>
            </a:r>
            <a:r>
              <a:rPr lang="en-US" altLang="zh-CN" dirty="0" err="1"/>
              <a:t>com.b.Person</a:t>
            </a:r>
            <a:r>
              <a:rPr lang="zh-CN" altLang="zh-CN" dirty="0"/>
              <a:t>”。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5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在定义一个类时候，为了将这个类定义到某个包里，需要在源代码的开头部分指明该文件定义的类所属的包名，语法规则如下：</a:t>
            </a:r>
          </a:p>
          <a:p>
            <a:pPr marL="0" indent="0">
              <a:buNone/>
            </a:pPr>
            <a:r>
              <a:rPr lang="en-US" altLang="zh-CN" dirty="0"/>
              <a:t>package **[.**][.**];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class Xxx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...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编译器会把包对应于文件系统的目录。假设把类</a:t>
            </a:r>
            <a:r>
              <a:rPr lang="en-US" altLang="zh-CN" dirty="0"/>
              <a:t>A</a:t>
            </a:r>
            <a:r>
              <a:rPr lang="zh-CN" altLang="zh-CN" dirty="0"/>
              <a:t>定义到包</a:t>
            </a:r>
            <a:r>
              <a:rPr lang="en-US" altLang="zh-CN" dirty="0"/>
              <a:t>p</a:t>
            </a:r>
            <a:r>
              <a:rPr lang="zh-CN" altLang="zh-CN" dirty="0"/>
              <a:t>中，那么类</a:t>
            </a:r>
            <a:r>
              <a:rPr lang="en-US" altLang="zh-CN" dirty="0"/>
              <a:t>A</a:t>
            </a:r>
            <a:r>
              <a:rPr lang="zh-CN" altLang="zh-CN" dirty="0"/>
              <a:t>编译后生成的</a:t>
            </a:r>
            <a:r>
              <a:rPr lang="en-US" altLang="zh-CN" dirty="0" err="1"/>
              <a:t>A.class</a:t>
            </a:r>
            <a:r>
              <a:rPr lang="zh-CN" altLang="zh-CN" dirty="0"/>
              <a:t>文件就会放到目录</a:t>
            </a:r>
            <a:r>
              <a:rPr lang="en-US" altLang="zh-CN" dirty="0"/>
              <a:t>p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对于“包”，需要注意的一点是：从语义上来说，包之间是没有层次关系的。也就是说，“</a:t>
            </a:r>
            <a:r>
              <a:rPr lang="en-US" altLang="zh-CN" dirty="0" err="1"/>
              <a:t>com.b</a:t>
            </a:r>
            <a:r>
              <a:rPr lang="zh-CN" altLang="zh-CN" dirty="0"/>
              <a:t>”和“</a:t>
            </a:r>
            <a:r>
              <a:rPr lang="en-US" altLang="zh-CN" dirty="0"/>
              <a:t>com</a:t>
            </a:r>
            <a:r>
              <a:rPr lang="zh-CN" altLang="zh-CN" dirty="0"/>
              <a:t>”是两个同等地位的包。但是从目录结构上来看， “</a:t>
            </a:r>
            <a:r>
              <a:rPr lang="en-US" altLang="zh-CN" dirty="0"/>
              <a:t>com</a:t>
            </a:r>
            <a:r>
              <a:rPr lang="zh-CN" altLang="zh-CN" dirty="0"/>
              <a:t>”包中的类文件会存放在目录“</a:t>
            </a:r>
            <a:r>
              <a:rPr lang="en-US" altLang="zh-CN" dirty="0"/>
              <a:t>com</a:t>
            </a:r>
            <a:r>
              <a:rPr lang="zh-CN" altLang="zh-CN" dirty="0"/>
              <a:t>”下面，而“</a:t>
            </a:r>
            <a:r>
              <a:rPr lang="en-US" altLang="zh-CN" dirty="0" err="1"/>
              <a:t>com.b</a:t>
            </a:r>
            <a:r>
              <a:rPr lang="zh-CN" altLang="zh-CN" dirty="0"/>
              <a:t>”包中的类文件会存放在目录“</a:t>
            </a:r>
            <a:r>
              <a:rPr lang="en-US" altLang="zh-CN" dirty="0"/>
              <a:t>com/b</a:t>
            </a:r>
            <a:r>
              <a:rPr lang="zh-CN" altLang="zh-CN" dirty="0"/>
              <a:t>”下面。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一个包中类可以直接访问本包中的其它类。但是如果一个包中类要访问另一个包中类，那么在访问之前，需要先导入（</a:t>
            </a:r>
            <a:r>
              <a:rPr lang="en-US" altLang="zh-CN" dirty="0"/>
              <a:t>import</a:t>
            </a:r>
            <a:r>
              <a:rPr lang="zh-CN" altLang="zh-CN" dirty="0"/>
              <a:t>）另一个包中类。比如包</a:t>
            </a:r>
            <a:r>
              <a:rPr lang="en-US" altLang="zh-CN" dirty="0"/>
              <a:t>p1</a:t>
            </a:r>
            <a:r>
              <a:rPr lang="zh-CN" altLang="zh-CN" dirty="0"/>
              <a:t>中的类</a:t>
            </a:r>
            <a:r>
              <a:rPr lang="en-US" altLang="zh-CN" dirty="0"/>
              <a:t>A</a:t>
            </a:r>
            <a:r>
              <a:rPr lang="zh-CN" altLang="zh-CN" dirty="0"/>
              <a:t>要访问包</a:t>
            </a:r>
            <a:r>
              <a:rPr lang="en-US" altLang="zh-CN" dirty="0"/>
              <a:t>p2</a:t>
            </a:r>
            <a:r>
              <a:rPr lang="zh-CN" altLang="zh-CN" dirty="0"/>
              <a:t>中的类</a:t>
            </a:r>
            <a:r>
              <a:rPr lang="en-US" altLang="zh-CN" dirty="0"/>
              <a:t>B</a:t>
            </a:r>
            <a:r>
              <a:rPr lang="zh-CN" altLang="zh-CN" dirty="0"/>
              <a:t>，语法规则如下：</a:t>
            </a:r>
          </a:p>
          <a:p>
            <a:pPr marL="0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/>
              <a:t>p1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import p2.B;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class A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...... // </a:t>
            </a:r>
            <a:r>
              <a:rPr lang="zh-CN" altLang="zh-CN" dirty="0"/>
              <a:t>类</a:t>
            </a:r>
            <a:r>
              <a:rPr lang="en-US" altLang="zh-CN" dirty="0"/>
              <a:t>A</a:t>
            </a:r>
            <a:r>
              <a:rPr lang="zh-CN" altLang="zh-CN" dirty="0"/>
              <a:t>的定义中会用到类</a:t>
            </a:r>
            <a:r>
              <a:rPr lang="en-US" altLang="zh-CN" dirty="0"/>
              <a:t>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6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语言的所有包中，</a:t>
            </a:r>
            <a:r>
              <a:rPr lang="en-US" altLang="zh-CN" dirty="0"/>
              <a:t>Java</a:t>
            </a:r>
            <a:r>
              <a:rPr lang="zh-CN" altLang="zh-CN" dirty="0"/>
              <a:t>语言核心包：“</a:t>
            </a:r>
            <a:r>
              <a:rPr lang="en-US" altLang="zh-CN" dirty="0" err="1"/>
              <a:t>java.lang</a:t>
            </a:r>
            <a:r>
              <a:rPr lang="zh-CN" altLang="zh-CN" dirty="0"/>
              <a:t>”是很特殊的。特殊之处在于：任何</a:t>
            </a:r>
            <a:r>
              <a:rPr lang="en-US" altLang="zh-CN" dirty="0"/>
              <a:t>Java</a:t>
            </a:r>
            <a:r>
              <a:rPr lang="zh-CN" altLang="zh-CN" dirty="0"/>
              <a:t>类都默认已经导入</a:t>
            </a:r>
            <a:r>
              <a:rPr lang="en-US" altLang="zh-CN" dirty="0"/>
              <a:t>import</a:t>
            </a:r>
            <a:r>
              <a:rPr lang="zh-CN" altLang="zh-CN" dirty="0"/>
              <a:t>了“</a:t>
            </a:r>
            <a:r>
              <a:rPr lang="en-US" altLang="zh-CN" dirty="0" err="1"/>
              <a:t>java.lang</a:t>
            </a:r>
            <a:r>
              <a:rPr lang="zh-CN" altLang="zh-CN" dirty="0"/>
              <a:t>”包中的所有类，换句话说，就是可以直接访问“</a:t>
            </a:r>
            <a:r>
              <a:rPr lang="en-US" altLang="zh-CN" dirty="0" err="1"/>
              <a:t>java.lang</a:t>
            </a:r>
            <a:r>
              <a:rPr lang="zh-CN" altLang="zh-CN" dirty="0"/>
              <a:t>”包中类，而无需导入，比如：“</a:t>
            </a:r>
            <a:r>
              <a:rPr lang="en-US" altLang="zh-CN" dirty="0" err="1"/>
              <a:t>java.lang.System</a:t>
            </a:r>
            <a:r>
              <a:rPr lang="zh-CN" altLang="zh-CN" dirty="0"/>
              <a:t>”。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简单介绍一些</a:t>
            </a:r>
            <a:r>
              <a:rPr lang="en-US" altLang="zh-CN" dirty="0"/>
              <a:t>Java SE</a:t>
            </a:r>
            <a:r>
              <a:rPr lang="zh-CN" altLang="zh-CN" dirty="0"/>
              <a:t>的核心包，这些核心包都在</a:t>
            </a:r>
            <a:r>
              <a:rPr lang="en-US" altLang="zh-CN" dirty="0"/>
              <a:t>rt.jar</a:t>
            </a:r>
            <a:r>
              <a:rPr lang="zh-CN" altLang="zh-CN" dirty="0"/>
              <a:t>这个文件内：</a:t>
            </a:r>
          </a:p>
          <a:p>
            <a:pPr lvl="1"/>
            <a:r>
              <a:rPr lang="en-US" altLang="zh-CN" dirty="0" err="1"/>
              <a:t>java.lang</a:t>
            </a:r>
            <a:r>
              <a:rPr lang="zh-CN" altLang="zh-CN" dirty="0"/>
              <a:t>：包含一些</a:t>
            </a:r>
            <a:r>
              <a:rPr lang="en-US" altLang="zh-CN" dirty="0"/>
              <a:t>Java</a:t>
            </a:r>
            <a:r>
              <a:rPr lang="zh-CN" altLang="zh-CN" dirty="0"/>
              <a:t>语言的核心类，如：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Math</a:t>
            </a:r>
            <a:r>
              <a:rPr lang="zh-CN" altLang="zh-CN" dirty="0"/>
              <a:t>、</a:t>
            </a:r>
            <a:r>
              <a:rPr lang="en-US" altLang="zh-CN" dirty="0"/>
              <a:t>System</a:t>
            </a:r>
            <a:r>
              <a:rPr lang="zh-CN" altLang="zh-CN" dirty="0"/>
              <a:t>，提供常用功能，这个包里的类是默认导入的，即不用显式的写</a:t>
            </a:r>
            <a:r>
              <a:rPr lang="en-US" altLang="zh-CN" dirty="0"/>
              <a:t>import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java.util</a:t>
            </a:r>
            <a:r>
              <a:rPr lang="zh-CN" altLang="zh-CN" dirty="0"/>
              <a:t>：包含一些实用工具类，如：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/>
              <a:t>Random</a:t>
            </a:r>
            <a:r>
              <a:rPr lang="zh-CN" altLang="zh-CN" dirty="0"/>
              <a:t>、</a:t>
            </a:r>
            <a:r>
              <a:rPr lang="en-US" altLang="zh-CN" dirty="0"/>
              <a:t>Collection</a:t>
            </a:r>
            <a:r>
              <a:rPr lang="zh-CN" altLang="zh-CN" dirty="0"/>
              <a:t>框架等。</a:t>
            </a:r>
          </a:p>
          <a:p>
            <a:pPr lvl="1"/>
            <a:r>
              <a:rPr lang="en-US" altLang="zh-CN" dirty="0"/>
              <a:t>java.io</a:t>
            </a:r>
            <a:r>
              <a:rPr lang="zh-CN" altLang="zh-CN" dirty="0"/>
              <a:t>：包含能提供多种输入</a:t>
            </a:r>
            <a:r>
              <a:rPr lang="en-US" altLang="zh-CN" dirty="0"/>
              <a:t>/</a:t>
            </a:r>
            <a:r>
              <a:rPr lang="zh-CN" altLang="zh-CN" dirty="0"/>
              <a:t>输出功能的类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包机</a:t>
            </a:r>
            <a:r>
              <a:rPr lang="zh-CN" altLang="en-US" dirty="0"/>
              <a:t>制：</a:t>
            </a:r>
            <a:r>
              <a:rPr lang="en-US" altLang="zh-CN" dirty="0"/>
              <a:t>package </a:t>
            </a:r>
            <a:r>
              <a:rPr lang="zh-CN" altLang="en-US" dirty="0"/>
              <a:t>和 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简单介绍一些</a:t>
            </a:r>
            <a:r>
              <a:rPr lang="en-US" altLang="zh-CN" dirty="0"/>
              <a:t>Java SE</a:t>
            </a:r>
            <a:r>
              <a:rPr lang="zh-CN" altLang="zh-CN" dirty="0"/>
              <a:t>的核心包，这些核心包都在</a:t>
            </a:r>
            <a:r>
              <a:rPr lang="en-US" altLang="zh-CN" dirty="0"/>
              <a:t>rt.jar</a:t>
            </a:r>
            <a:r>
              <a:rPr lang="zh-CN" altLang="zh-CN" dirty="0"/>
              <a:t>这个文件内：</a:t>
            </a:r>
          </a:p>
          <a:p>
            <a:pPr lvl="1"/>
            <a:r>
              <a:rPr lang="en-US" altLang="zh-CN" dirty="0" err="1" smtClean="0"/>
              <a:t>javax.sql</a:t>
            </a:r>
            <a:r>
              <a:rPr lang="zh-CN" altLang="zh-CN" dirty="0"/>
              <a:t>：包含数据库访问和处理的相关类。</a:t>
            </a:r>
          </a:p>
          <a:p>
            <a:pPr lvl="1"/>
            <a:r>
              <a:rPr lang="en-US" altLang="zh-CN" dirty="0"/>
              <a:t>java.net</a:t>
            </a:r>
            <a:r>
              <a:rPr lang="zh-CN" altLang="zh-CN" dirty="0"/>
              <a:t>：包含执行与网络相关的操作的类。</a:t>
            </a:r>
          </a:p>
          <a:p>
            <a:pPr lvl="1"/>
            <a:r>
              <a:rPr lang="en-US" altLang="zh-CN" dirty="0" err="1"/>
              <a:t>java.awt</a:t>
            </a:r>
            <a:r>
              <a:rPr lang="zh-CN" altLang="zh-CN" dirty="0"/>
              <a:t>：包含用于创建</a:t>
            </a:r>
            <a:r>
              <a:rPr lang="en-US" altLang="zh-CN" dirty="0"/>
              <a:t>GUI</a:t>
            </a:r>
            <a:r>
              <a:rPr lang="zh-CN" altLang="zh-CN" dirty="0"/>
              <a:t>程序的相关类。</a:t>
            </a:r>
          </a:p>
          <a:p>
            <a:pPr lvl="1"/>
            <a:r>
              <a:rPr lang="en-US" altLang="zh-CN" dirty="0" err="1"/>
              <a:t>javax.swing</a:t>
            </a:r>
            <a:r>
              <a:rPr lang="zh-CN" altLang="zh-CN" dirty="0"/>
              <a:t>：包含轻量级的</a:t>
            </a:r>
            <a:r>
              <a:rPr lang="en-US" altLang="zh-CN" dirty="0"/>
              <a:t>GUI</a:t>
            </a:r>
            <a:r>
              <a:rPr lang="zh-CN" altLang="zh-CN" dirty="0"/>
              <a:t>组件类。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6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>
                <a:ea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程序运行时的内存分析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825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指向对象自身的引用：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this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静态修饰符：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3921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包机制：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package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import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指向对象自身的引用：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是一个引用类型变量，</a:t>
            </a:r>
            <a:r>
              <a:rPr lang="en-US" altLang="zh-CN" dirty="0"/>
              <a:t>this</a:t>
            </a:r>
            <a:r>
              <a:rPr lang="zh-CN" altLang="en-US" dirty="0"/>
              <a:t>变量中存放的值是对象自身在内存中的地址值。或者说，</a:t>
            </a:r>
            <a:r>
              <a:rPr lang="en-US" altLang="zh-CN" dirty="0"/>
              <a:t>this</a:t>
            </a:r>
            <a:r>
              <a:rPr lang="zh-CN" altLang="en-US" dirty="0"/>
              <a:t>是一个指向对象自身的指针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为了区分同名的成员变量“</a:t>
            </a:r>
            <a:r>
              <a:rPr lang="en-US" altLang="zh-CN" dirty="0"/>
              <a:t>age”</a:t>
            </a:r>
            <a:r>
              <a:rPr lang="zh-CN" altLang="en-US" dirty="0"/>
              <a:t>和形参变量“</a:t>
            </a:r>
            <a:r>
              <a:rPr lang="en-US" altLang="zh-CN" dirty="0"/>
              <a:t>age”</a:t>
            </a:r>
            <a:r>
              <a:rPr lang="zh-CN" altLang="en-US" dirty="0"/>
              <a:t>，可以使用关键字：</a:t>
            </a:r>
            <a:r>
              <a:rPr lang="en-US" altLang="zh-CN" dirty="0"/>
              <a:t>this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4226" y="4005064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public Person(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age)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this.age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age</a:t>
            </a:r>
            <a:r>
              <a:rPr lang="en-US" altLang="zh-CN" sz="2400" dirty="0" smtClean="0"/>
              <a:t>;  // </a:t>
            </a:r>
            <a:r>
              <a:rPr lang="zh-CN" altLang="zh-CN" sz="2400" dirty="0"/>
              <a:t>“</a:t>
            </a:r>
            <a:r>
              <a:rPr lang="en-US" altLang="zh-CN" sz="2400" dirty="0" err="1"/>
              <a:t>this.age</a:t>
            </a:r>
            <a:r>
              <a:rPr lang="zh-CN" altLang="zh-CN" sz="2400" dirty="0"/>
              <a:t>”是成员变量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指向对象自身的引用：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通过一个对象引用调用某个成员方法时，在这个方法的方法体中，可以通过</a:t>
            </a:r>
            <a:r>
              <a:rPr lang="en-US" altLang="zh-CN" dirty="0"/>
              <a:t>this</a:t>
            </a:r>
            <a:r>
              <a:rPr lang="zh-CN" altLang="en-US" dirty="0"/>
              <a:t>得到这个对象的引用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2802404"/>
            <a:ext cx="8229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printAge</a:t>
            </a:r>
            <a:r>
              <a:rPr lang="en-US" altLang="zh-CN" sz="2400" dirty="0"/>
              <a:t>() {	// </a:t>
            </a:r>
            <a:r>
              <a:rPr lang="zh-CN" altLang="en-US" sz="2400" dirty="0" smtClean="0"/>
              <a:t>打印</a:t>
            </a:r>
            <a:r>
              <a:rPr lang="zh-CN" altLang="en-US" sz="2400" dirty="0"/>
              <a:t>年龄信息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年龄是：</a:t>
            </a:r>
            <a:r>
              <a:rPr lang="en-US" altLang="zh-CN" sz="2400" dirty="0"/>
              <a:t>" + </a:t>
            </a:r>
            <a:r>
              <a:rPr lang="en-US" altLang="zh-CN" sz="2400" dirty="0" err="1"/>
              <a:t>this.age</a:t>
            </a:r>
            <a:r>
              <a:rPr lang="en-US" altLang="zh-CN" sz="2400" dirty="0"/>
              <a:t> + "</a:t>
            </a:r>
            <a:r>
              <a:rPr lang="zh-CN" altLang="en-US" sz="2400" dirty="0"/>
              <a:t>岁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6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指向对象自身的引用：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this</a:t>
            </a:r>
            <a:r>
              <a:rPr lang="zh-CN" altLang="en-US" dirty="0"/>
              <a:t>这个引用实际上并不存放在对象数据中，而是所有实例方法都默认拥有的一个方法形参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当通过一个对象的引用调用某个实例方法时，会默认将这个引用的值传递给实例方法的隐含形参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指向对象自身的引用：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p1.printAge()”</a:t>
            </a:r>
            <a:r>
              <a:rPr lang="zh-CN" altLang="en-US" dirty="0"/>
              <a:t>，这个实例方法的调用过程等同于如下的伪代码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上段伪代码的执行过程为：在方法区找到引用</a:t>
            </a:r>
            <a:r>
              <a:rPr lang="en-US" altLang="zh-CN" dirty="0"/>
              <a:t>p1</a:t>
            </a:r>
            <a:r>
              <a:rPr lang="zh-CN" altLang="en-US" dirty="0"/>
              <a:t>所指向的对象的类型信息</a:t>
            </a:r>
            <a:r>
              <a:rPr lang="en-US" altLang="zh-CN" dirty="0"/>
              <a:t>Person</a:t>
            </a:r>
            <a:r>
              <a:rPr lang="zh-CN" altLang="en-US" dirty="0"/>
              <a:t>，找到类型信息</a:t>
            </a:r>
            <a:r>
              <a:rPr lang="en-US" altLang="zh-CN" dirty="0"/>
              <a:t>Person</a:t>
            </a:r>
            <a:r>
              <a:rPr lang="zh-CN" altLang="en-US" dirty="0"/>
              <a:t>中的</a:t>
            </a:r>
            <a:r>
              <a:rPr lang="en-US" altLang="zh-CN" dirty="0" err="1"/>
              <a:t>showAge</a:t>
            </a:r>
            <a:r>
              <a:rPr lang="en-US" altLang="zh-CN" dirty="0"/>
              <a:t>()</a:t>
            </a:r>
            <a:r>
              <a:rPr lang="zh-CN" altLang="en-US" dirty="0"/>
              <a:t>方法，将引用</a:t>
            </a:r>
            <a:r>
              <a:rPr lang="en-US" altLang="zh-CN" dirty="0"/>
              <a:t>p1</a:t>
            </a:r>
            <a:r>
              <a:rPr lang="zh-CN" altLang="en-US" dirty="0"/>
              <a:t>的值传递给</a:t>
            </a:r>
            <a:r>
              <a:rPr lang="en-US" altLang="zh-CN" dirty="0" err="1"/>
              <a:t>showAge</a:t>
            </a:r>
            <a:r>
              <a:rPr lang="en-US" altLang="zh-CN" dirty="0"/>
              <a:t>()</a:t>
            </a:r>
            <a:r>
              <a:rPr lang="zh-CN" altLang="en-US" dirty="0"/>
              <a:t>方法中的隐含形参</a:t>
            </a:r>
            <a:r>
              <a:rPr lang="en-US" altLang="zh-CN" dirty="0"/>
              <a:t>this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307" y="2204864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Person.showAge</a:t>
            </a:r>
            <a:r>
              <a:rPr lang="en-US" altLang="zh-CN" sz="2400" dirty="0"/>
              <a:t>(p1) { 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= p1;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17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指向对象自身的引用：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this</a:t>
            </a:r>
            <a:r>
              <a:rPr lang="zh-CN" altLang="en-US" dirty="0"/>
              <a:t>引用还有一个作用就是：当一个类重载了多个构造方法时，如果在某个构造方法的内部要调用另一个构造方法，此时不能直接写另一个构造方法的名字，而要写出</a:t>
            </a:r>
            <a:r>
              <a:rPr lang="en-US" altLang="zh-CN" dirty="0"/>
              <a:t>this()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示例 ： </a:t>
            </a:r>
            <a:r>
              <a:rPr lang="en-US" altLang="zh-CN" dirty="0" smtClean="0"/>
              <a:t>Person.java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/>
              <a:t>修饰符：</a:t>
            </a:r>
            <a:r>
              <a:rPr lang="en-US" altLang="zh-CN" dirty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修饰的成员变量称为静态成员变量（</a:t>
            </a:r>
            <a:r>
              <a:rPr lang="en-US" altLang="zh-CN" dirty="0"/>
              <a:t>static member variable</a:t>
            </a:r>
            <a:r>
              <a:rPr lang="zh-CN" altLang="en-US" dirty="0"/>
              <a:t>）。一个类的静态成员变量是存放在方法区中的类型信息里的，这个类所有对象都共享这唯一的静态成员变量。静态成员变量是这个类的公用变量，在内存中只有一份。所以，静态成员变量又称为类变量（</a:t>
            </a:r>
            <a:r>
              <a:rPr lang="en-US" altLang="zh-CN" dirty="0"/>
              <a:t>class variable</a:t>
            </a:r>
            <a:r>
              <a:rPr lang="zh-CN" altLang="en-US" dirty="0"/>
              <a:t>）。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0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1521</TotalTime>
  <Words>1984</Words>
  <Application>Microsoft Office PowerPoint</Application>
  <PresentationFormat>全屏显示(4:3)</PresentationFormat>
  <Paragraphs>183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Verdana</vt:lpstr>
      <vt:lpstr>Wingdings</vt:lpstr>
      <vt:lpstr>Default Design</vt:lpstr>
      <vt:lpstr>Image</vt:lpstr>
      <vt:lpstr>第2章  类和对象</vt:lpstr>
      <vt:lpstr>本章学习目标</vt:lpstr>
      <vt:lpstr>本章学习目标</vt:lpstr>
      <vt:lpstr>指向对象自身的引用：this</vt:lpstr>
      <vt:lpstr>指向对象自身的引用：this</vt:lpstr>
      <vt:lpstr>指向对象自身的引用：this</vt:lpstr>
      <vt:lpstr>指向对象自身的引用：this</vt:lpstr>
      <vt:lpstr>指向对象自身的引用：this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静态修饰符：static</vt:lpstr>
      <vt:lpstr>包机制：package 和 import</vt:lpstr>
      <vt:lpstr>包机制：package 和 import</vt:lpstr>
      <vt:lpstr>包机制：package 和 import</vt:lpstr>
      <vt:lpstr>包机制：package 和 import</vt:lpstr>
      <vt:lpstr>包机制：package 和 import</vt:lpstr>
      <vt:lpstr>包机制：package 和 import</vt:lpstr>
      <vt:lpstr>包机制：package 和 import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66</cp:revision>
  <dcterms:created xsi:type="dcterms:W3CDTF">2015-08-30T13:23:12Z</dcterms:created>
  <dcterms:modified xsi:type="dcterms:W3CDTF">2015-09-16T12:18:38Z</dcterms:modified>
</cp:coreProperties>
</file>