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06" r:id="rId4"/>
    <p:sldId id="282" r:id="rId5"/>
    <p:sldId id="330" r:id="rId6"/>
    <p:sldId id="331" r:id="rId7"/>
    <p:sldId id="311" r:id="rId8"/>
    <p:sldId id="336" r:id="rId9"/>
    <p:sldId id="333" r:id="rId10"/>
    <p:sldId id="334" r:id="rId11"/>
    <p:sldId id="335" r:id="rId12"/>
    <p:sldId id="337" r:id="rId13"/>
    <p:sldId id="338" r:id="rId14"/>
    <p:sldId id="313" r:id="rId15"/>
    <p:sldId id="339" r:id="rId16"/>
    <p:sldId id="343" r:id="rId17"/>
    <p:sldId id="340" r:id="rId18"/>
    <p:sldId id="341" r:id="rId19"/>
    <p:sldId id="342" r:id="rId20"/>
    <p:sldId id="344" r:id="rId21"/>
    <p:sldId id="345" r:id="rId22"/>
    <p:sldId id="346" r:id="rId23"/>
    <p:sldId id="347" r:id="rId24"/>
    <p:sldId id="27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3" d="100"/>
          <a:sy n="63" d="100"/>
        </p:scale>
        <p:origin x="48" y="60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第</a:t>
            </a:r>
            <a:r>
              <a:rPr lang="en-US" altLang="zh-CN" noProof="0" dirty="0" smtClean="0"/>
              <a:t>1</a:t>
            </a:r>
            <a:r>
              <a:rPr lang="zh-CN" altLang="en-US" noProof="0" dirty="0" smtClean="0"/>
              <a:t>章</a:t>
            </a:r>
            <a:r>
              <a:rPr lang="en-US" altLang="zh-CN" noProof="0" dirty="0" smtClean="0"/>
              <a:t/>
            </a:r>
            <a:br>
              <a:rPr lang="en-US" altLang="zh-CN" noProof="0" dirty="0" smtClean="0"/>
            </a:br>
            <a:r>
              <a:rPr lang="en-US" altLang="zh-CN" noProof="0" dirty="0" smtClean="0"/>
              <a:t>Java</a:t>
            </a:r>
            <a:r>
              <a:rPr lang="zh-CN" altLang="en-US" noProof="0" dirty="0" smtClean="0"/>
              <a:t>开发简介</a:t>
            </a:r>
            <a:endParaRPr lang="en-US" altLang="zh-CN" noProof="0" dirty="0" smtClean="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单击此处编辑母版副标题样式</a:t>
            </a:r>
            <a:endParaRPr lang="en-US" altLang="zh-CN" noProof="0" dirty="0" smtClean="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213"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214"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215"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smtClean="0"/>
              <a:t>Company Logo</a:t>
            </a:r>
            <a:endParaRPr lang="en-US" altLang="zh-CN"/>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smtClean="0"/>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4800600" cy="838200"/>
          </a:xfrm>
        </p:spPr>
        <p:txBody>
          <a:bodyPr/>
          <a:lstStyle/>
          <a:p>
            <a:r>
              <a:rPr lang="zh-CN" altLang="en-US" dirty="0" smtClean="0">
                <a:latin typeface="Arial" panose="020B0604020202020204" pitchFamily="34" charset="0"/>
                <a:ea typeface="宋体" panose="02010600030101010101" pitchFamily="2" charset="-122"/>
                <a:cs typeface="Arial" panose="020B0604020202020204" pitchFamily="34" charset="0"/>
              </a:rPr>
              <a:t>第</a:t>
            </a:r>
            <a:r>
              <a:rPr lang="en-US" altLang="zh-CN" dirty="0"/>
              <a:t>3</a:t>
            </a:r>
            <a:r>
              <a:rPr lang="zh-CN" altLang="en-US" dirty="0" smtClean="0">
                <a:latin typeface="Arial" panose="020B0604020202020204" pitchFamily="34" charset="0"/>
                <a:ea typeface="宋体" panose="02010600030101010101" pitchFamily="2" charset="-122"/>
                <a:cs typeface="Arial" panose="020B0604020202020204" pitchFamily="34" charset="0"/>
              </a:rPr>
              <a:t>章</a:t>
            </a:r>
            <a:r>
              <a:rPr lang="en-US" altLang="zh-CN" dirty="0" smtClean="0">
                <a:latin typeface="Arial" panose="020B0604020202020204" pitchFamily="34" charset="0"/>
                <a:ea typeface="宋体" panose="02010600030101010101" pitchFamily="2" charset="-122"/>
                <a:cs typeface="Arial" panose="020B0604020202020204" pitchFamily="34" charset="0"/>
              </a:rPr>
              <a:t> </a:t>
            </a:r>
            <a:r>
              <a:rPr lang="en-US" altLang="zh-CN" dirty="0" smtClean="0">
                <a:latin typeface="Arial" panose="020B0604020202020204" pitchFamily="34" charset="0"/>
                <a:ea typeface="宋体" panose="02010600030101010101" pitchFamily="2" charset="-122"/>
                <a:cs typeface="Arial" panose="020B0604020202020204" pitchFamily="34" charset="0"/>
              </a:rPr>
              <a:t/>
            </a:r>
            <a:br>
              <a:rPr lang="en-US" altLang="zh-CN" dirty="0" smtClean="0">
                <a:latin typeface="Arial" panose="020B0604020202020204" pitchFamily="34" charset="0"/>
                <a:ea typeface="宋体" panose="02010600030101010101" pitchFamily="2" charset="-122"/>
                <a:cs typeface="Arial" panose="020B0604020202020204" pitchFamily="34" charset="0"/>
              </a:rPr>
            </a:br>
            <a:r>
              <a:rPr lang="zh-CN" altLang="en-US" dirty="0" smtClean="0"/>
              <a:t>继承和多态</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pPr lvl="1"/>
            <a:r>
              <a:rPr lang="zh-CN" altLang="en-US" dirty="0" smtClean="0"/>
              <a:t>父</a:t>
            </a:r>
            <a:r>
              <a:rPr lang="zh-CN" altLang="en-US" dirty="0"/>
              <a:t>类的构造方法是不能被子类继承的，但是子类的构造方法中可以调用、也必须调用父类的构造方法。</a:t>
            </a:r>
          </a:p>
          <a:p>
            <a:pPr lvl="1"/>
            <a:r>
              <a:rPr lang="zh-CN" altLang="en-US" dirty="0" smtClean="0"/>
              <a:t>如果</a:t>
            </a:r>
            <a:r>
              <a:rPr lang="zh-CN" altLang="en-US" dirty="0"/>
              <a:t>在子类的构造方法中需要显式调用父类的构造方法，那么就要在子类构造方法中的第一行，使用语句“</a:t>
            </a:r>
            <a:r>
              <a:rPr lang="en-US" altLang="zh-CN" dirty="0"/>
              <a:t>super(</a:t>
            </a:r>
            <a:r>
              <a:rPr lang="zh-CN" altLang="en-US" dirty="0"/>
              <a:t>实参列表</a:t>
            </a:r>
            <a:r>
              <a:rPr lang="en-US" altLang="zh-CN" dirty="0"/>
              <a:t>)”</a:t>
            </a:r>
            <a:r>
              <a:rPr lang="zh-CN" altLang="en-US" dirty="0"/>
              <a:t>来调用父类的构造方法。</a:t>
            </a:r>
          </a:p>
          <a:p>
            <a:pPr lvl="1"/>
            <a:r>
              <a:rPr lang="zh-CN" altLang="en-US" dirty="0" smtClean="0"/>
              <a:t>如果</a:t>
            </a:r>
            <a:r>
              <a:rPr lang="zh-CN" altLang="en-US" dirty="0"/>
              <a:t>在子类的构造方法中没有显式调用父类的构造方法，则编译器会自动在子类构造方法中的第一行，添加调用父类无参构造方法的语句“</a:t>
            </a:r>
            <a:r>
              <a:rPr lang="en-US" altLang="zh-CN" dirty="0"/>
              <a:t>super()”</a:t>
            </a:r>
            <a:r>
              <a:rPr lang="zh-CN" altLang="en-US" dirty="0"/>
              <a:t>，如果此时父类没有定义无参的构造方法，则会出现编译错误。</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715249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en-US" dirty="0" smtClean="0"/>
              <a:t>示例：</a:t>
            </a:r>
            <a:r>
              <a:rPr lang="en-US" altLang="zh-CN" dirty="0" smtClean="0"/>
              <a:t>TestExtends.java</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533400" y="1844824"/>
            <a:ext cx="8153400" cy="4392488"/>
          </a:xfrm>
          <a:prstGeom prst="rect">
            <a:avLst/>
          </a:prstGeom>
        </p:spPr>
      </p:pic>
    </p:spTree>
    <p:extLst>
      <p:ext uri="{BB962C8B-B14F-4D97-AF65-F5344CB8AC3E}">
        <p14:creationId xmlns:p14="http://schemas.microsoft.com/office/powerpoint/2010/main" val="3507458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en-US" dirty="0" smtClean="0"/>
              <a:t>示例：</a:t>
            </a:r>
            <a:r>
              <a:rPr lang="en-US" altLang="zh-CN" dirty="0" smtClean="0"/>
              <a:t>TestExtends.java</a:t>
            </a:r>
          </a:p>
          <a:p>
            <a:pPr lvl="1"/>
            <a:r>
              <a:rPr lang="zh-CN" altLang="en-US" dirty="0" smtClean="0"/>
              <a:t>一</a:t>
            </a:r>
            <a:r>
              <a:rPr lang="zh-CN" altLang="en-US" dirty="0"/>
              <a:t>个子类</a:t>
            </a:r>
            <a:r>
              <a:rPr lang="en-US" altLang="zh-CN" dirty="0"/>
              <a:t>Student</a:t>
            </a:r>
            <a:r>
              <a:rPr lang="zh-CN" altLang="en-US" dirty="0"/>
              <a:t>对象数据中包含了一个父类</a:t>
            </a:r>
            <a:r>
              <a:rPr lang="en-US" altLang="zh-CN" dirty="0"/>
              <a:t>Person</a:t>
            </a:r>
            <a:r>
              <a:rPr lang="zh-CN" altLang="en-US" dirty="0"/>
              <a:t>对象</a:t>
            </a:r>
            <a:r>
              <a:rPr lang="zh-CN" altLang="en-US" dirty="0" smtClean="0"/>
              <a:t>数据。</a:t>
            </a:r>
            <a:endParaRPr lang="en-US" altLang="zh-CN" dirty="0" smtClean="0"/>
          </a:p>
          <a:p>
            <a:pPr lvl="1"/>
            <a:r>
              <a:rPr lang="zh-CN" altLang="zh-CN" dirty="0"/>
              <a:t>子类</a:t>
            </a:r>
            <a:r>
              <a:rPr lang="en-US" altLang="zh-CN" dirty="0"/>
              <a:t>Student</a:t>
            </a:r>
            <a:r>
              <a:rPr lang="zh-CN" altLang="zh-CN" dirty="0"/>
              <a:t>的类型信息中的父类列表存储了父类的名称：</a:t>
            </a:r>
            <a:r>
              <a:rPr lang="en-US" altLang="zh-CN" dirty="0"/>
              <a:t>Person</a:t>
            </a:r>
            <a:r>
              <a:rPr lang="zh-CN" altLang="zh-CN" dirty="0" smtClean="0"/>
              <a:t>。</a:t>
            </a:r>
            <a:endParaRPr lang="en-US" altLang="zh-CN" dirty="0" smtClean="0"/>
          </a:p>
          <a:p>
            <a:pPr lvl="1"/>
            <a:r>
              <a:rPr lang="zh-CN" altLang="zh-CN" dirty="0"/>
              <a:t>一个类的代码出现的字符串常量是存放在方法区类型信息中的常量池里的，而</a:t>
            </a:r>
            <a:r>
              <a:rPr lang="en-US" altLang="zh-CN" dirty="0"/>
              <a:t>Student</a:t>
            </a:r>
            <a:r>
              <a:rPr lang="zh-CN" altLang="zh-CN" dirty="0"/>
              <a:t>对象数据中的</a:t>
            </a:r>
            <a:r>
              <a:rPr lang="en-US" altLang="zh-CN" dirty="0"/>
              <a:t>name</a:t>
            </a:r>
            <a:r>
              <a:rPr lang="zh-CN" altLang="zh-CN" dirty="0"/>
              <a:t>和</a:t>
            </a:r>
            <a:r>
              <a:rPr lang="en-US" altLang="zh-CN" dirty="0"/>
              <a:t>school</a:t>
            </a:r>
            <a:r>
              <a:rPr lang="zh-CN" altLang="zh-CN" dirty="0"/>
              <a:t>只是</a:t>
            </a:r>
            <a:r>
              <a:rPr lang="en-US" altLang="zh-CN" dirty="0"/>
              <a:t>String</a:t>
            </a:r>
            <a:r>
              <a:rPr lang="zh-CN" altLang="zh-CN" dirty="0"/>
              <a:t>引用类型的变量，存放的是对应的字符串常量在内存中的地址值。</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502820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en-US" dirty="0" smtClean="0"/>
              <a:t>示例：</a:t>
            </a:r>
            <a:r>
              <a:rPr lang="en-US" altLang="zh-CN" dirty="0" smtClean="0"/>
              <a:t>TestExtends.java</a:t>
            </a:r>
          </a:p>
          <a:p>
            <a:pPr lvl="1"/>
            <a:r>
              <a:rPr lang="zh-CN" altLang="en-US" dirty="0"/>
              <a:t>子</a:t>
            </a:r>
            <a:r>
              <a:rPr lang="zh-CN" altLang="en-US" dirty="0" smtClean="0"/>
              <a:t>类构造方法自动调用父类无参构造方法</a:t>
            </a:r>
            <a:endParaRPr lang="en-US" altLang="zh-CN" dirty="0" smtClean="0"/>
          </a:p>
          <a:p>
            <a:pPr lvl="1"/>
            <a:endParaRPr lang="en-US" altLang="zh-CN" dirty="0"/>
          </a:p>
          <a:p>
            <a:pPr lvl="1"/>
            <a:endParaRPr lang="en-US" altLang="zh-CN" dirty="0" smtClean="0"/>
          </a:p>
          <a:p>
            <a:pPr lvl="1"/>
            <a:r>
              <a:rPr lang="zh-CN" altLang="en-US" dirty="0" smtClean="0"/>
              <a:t>出错原因分析：</a:t>
            </a:r>
            <a:r>
              <a:rPr lang="zh-CN" altLang="zh-CN" dirty="0" smtClean="0"/>
              <a:t>当</a:t>
            </a:r>
            <a:r>
              <a:rPr lang="zh-CN" altLang="zh-CN" dirty="0"/>
              <a:t>子类构造方法中没有显式调用父类构造方法时，会默认调用父类无参的构造方法</a:t>
            </a:r>
            <a:r>
              <a:rPr lang="zh-CN" altLang="zh-CN" dirty="0" smtClean="0"/>
              <a:t>。</a:t>
            </a:r>
            <a:r>
              <a:rPr lang="zh-CN" altLang="en-US" dirty="0"/>
              <a:t>但是父类</a:t>
            </a:r>
            <a:r>
              <a:rPr lang="en-US" altLang="zh-CN" dirty="0"/>
              <a:t>Person</a:t>
            </a:r>
            <a:r>
              <a:rPr lang="zh-CN" altLang="en-US" dirty="0"/>
              <a:t>由于只定义了一个有参的构造方法</a:t>
            </a:r>
            <a:r>
              <a:rPr lang="en-US" altLang="zh-CN" dirty="0"/>
              <a:t>Person(</a:t>
            </a:r>
            <a:r>
              <a:rPr lang="en-US" altLang="zh-CN" dirty="0" err="1"/>
              <a:t>int</a:t>
            </a:r>
            <a:r>
              <a:rPr lang="en-US" altLang="zh-CN" dirty="0"/>
              <a:t>, String)</a:t>
            </a:r>
            <a:r>
              <a:rPr lang="zh-CN" altLang="en-US" dirty="0"/>
              <a:t>，所以父类</a:t>
            </a:r>
            <a:r>
              <a:rPr lang="en-US" altLang="zh-CN" dirty="0"/>
              <a:t>Person</a:t>
            </a:r>
            <a:r>
              <a:rPr lang="zh-CN" altLang="en-US" dirty="0"/>
              <a:t>中是没有定义无参构造方法</a:t>
            </a:r>
            <a:r>
              <a:rPr lang="en-US" altLang="zh-CN" dirty="0"/>
              <a:t>Person()</a:t>
            </a:r>
            <a:r>
              <a:rPr lang="zh-CN" altLang="en-US" dirty="0"/>
              <a:t>的，那么，编译器就无法将</a:t>
            </a:r>
            <a:r>
              <a:rPr lang="en-US" altLang="zh-CN" dirty="0"/>
              <a:t>super()</a:t>
            </a:r>
            <a:r>
              <a:rPr lang="zh-CN" altLang="en-US" dirty="0"/>
              <a:t>绑定到目标方法</a:t>
            </a:r>
            <a:r>
              <a:rPr lang="en-US" altLang="zh-CN" dirty="0"/>
              <a:t>Person()</a:t>
            </a:r>
            <a:r>
              <a:rPr lang="zh-CN" altLang="en-US" dirty="0"/>
              <a:t>。</a:t>
            </a:r>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2015716" y="2276872"/>
            <a:ext cx="5112568" cy="1080120"/>
          </a:xfrm>
          <a:prstGeom prst="rect">
            <a:avLst/>
          </a:prstGeom>
        </p:spPr>
      </p:pic>
    </p:spTree>
    <p:extLst>
      <p:ext uri="{BB962C8B-B14F-4D97-AF65-F5344CB8AC3E}">
        <p14:creationId xmlns:p14="http://schemas.microsoft.com/office/powerpoint/2010/main" val="1245064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zh-CN" dirty="0"/>
              <a:t>如果一个子类对继承自父类的某个方法的实现“不满意”，子类可以重新实现这个方法。这种语法机制称为“方法的覆盖”（</a:t>
            </a:r>
            <a:r>
              <a:rPr lang="en-US" altLang="zh-CN" dirty="0" smtClean="0"/>
              <a:t>Override</a:t>
            </a:r>
            <a:r>
              <a:rPr lang="zh-CN" altLang="zh-CN" dirty="0" smtClean="0"/>
              <a:t>）。</a:t>
            </a:r>
            <a:endParaRPr lang="en-US" altLang="zh-CN" dirty="0" smtClean="0"/>
          </a:p>
          <a:p>
            <a:r>
              <a:rPr lang="zh-CN" altLang="zh-CN" dirty="0"/>
              <a:t>与“方法的覆盖”类似的语法机制是“变量的隐藏”。所谓“变量的隐藏”是指：</a:t>
            </a:r>
            <a:r>
              <a:rPr lang="zh-CN" altLang="zh-CN" dirty="0" smtClean="0"/>
              <a:t>在</a:t>
            </a:r>
            <a:r>
              <a:rPr lang="zh-CN" altLang="zh-CN" dirty="0"/>
              <a:t>子类中可以定义父类中已经定义的成员变量，或者说，可以定义和父类成员变量同名的成员变量，此时子类的成员变量隐藏了父类的成员</a:t>
            </a:r>
            <a:r>
              <a:rPr lang="zh-CN" altLang="zh-CN" dirty="0" smtClean="0"/>
              <a:t>变量。</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085242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zh-CN" dirty="0"/>
              <a:t>对于方法的覆盖这种语法机制，需要注意的是：</a:t>
            </a:r>
          </a:p>
          <a:p>
            <a:pPr lvl="1"/>
            <a:r>
              <a:rPr lang="zh-CN" altLang="zh-CN" dirty="0"/>
              <a:t>子类重新实现的方法必须和父类中被覆盖的方法具有完全一致的：方法名、参数列表和返回值类型，否则就不能称为方法的覆盖。</a:t>
            </a:r>
          </a:p>
          <a:p>
            <a:pPr lvl="1"/>
            <a:r>
              <a:rPr lang="zh-CN" altLang="zh-CN" dirty="0"/>
              <a:t>在子类的方法中，可以通过语句“</a:t>
            </a:r>
            <a:r>
              <a:rPr lang="en-US" altLang="zh-CN" dirty="0"/>
              <a:t>super.</a:t>
            </a:r>
            <a:r>
              <a:rPr lang="zh-CN" altLang="zh-CN" dirty="0"/>
              <a:t>方法名”，来显式调用父类中被覆盖的方法。</a:t>
            </a:r>
          </a:p>
          <a:p>
            <a:pPr lvl="1"/>
            <a:r>
              <a:rPr lang="zh-CN" altLang="zh-CN" dirty="0"/>
              <a:t>子类不能覆盖父类中用“</a:t>
            </a:r>
            <a:r>
              <a:rPr lang="en-US" altLang="zh-CN" dirty="0"/>
              <a:t>static</a:t>
            </a:r>
            <a:r>
              <a:rPr lang="zh-CN" altLang="zh-CN" dirty="0"/>
              <a:t>”、“</a:t>
            </a:r>
            <a:r>
              <a:rPr lang="en-US" altLang="zh-CN" dirty="0"/>
              <a:t>private</a:t>
            </a:r>
            <a:r>
              <a:rPr lang="zh-CN" altLang="zh-CN" dirty="0"/>
              <a:t>”或者“</a:t>
            </a:r>
            <a:r>
              <a:rPr lang="en-US" altLang="zh-CN" dirty="0"/>
              <a:t>final</a:t>
            </a:r>
            <a:r>
              <a:rPr lang="zh-CN" altLang="zh-CN" dirty="0"/>
              <a:t>”修饰符修饰的方法。</a:t>
            </a:r>
          </a:p>
          <a:p>
            <a:pPr lvl="1"/>
            <a:r>
              <a:rPr lang="zh-CN" altLang="zh-CN" dirty="0"/>
              <a:t>只有当一个子类能够访问父类的某个方法时，父类的这个方法才能被子类覆盖</a:t>
            </a:r>
            <a:r>
              <a:rPr lang="zh-CN" altLang="zh-CN" dirty="0" smtClean="0"/>
              <a:t>。</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47349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a:t>TestOverride1.java</a:t>
            </a:r>
            <a:endParaRPr lang="zh-CN" altLang="zh-CN" dirty="0"/>
          </a:p>
          <a:p>
            <a:endParaRPr lang="en-US" altLang="zh-CN" dirty="0"/>
          </a:p>
          <a:p>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
        <p:nvSpPr>
          <p:cNvPr id="7" name="文本框 6"/>
          <p:cNvSpPr txBox="1"/>
          <p:nvPr/>
        </p:nvSpPr>
        <p:spPr>
          <a:xfrm>
            <a:off x="435315" y="1673759"/>
            <a:ext cx="82296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class A {</a:t>
            </a:r>
            <a:endParaRPr lang="zh-CN" altLang="zh-CN" sz="2400" dirty="0"/>
          </a:p>
          <a:p>
            <a:r>
              <a:rPr lang="en-US" altLang="zh-CN" sz="2400" dirty="0"/>
              <a:t>	</a:t>
            </a:r>
            <a:r>
              <a:rPr lang="en-US" altLang="zh-CN" sz="2400" dirty="0" err="1"/>
              <a:t>int</a:t>
            </a:r>
            <a:r>
              <a:rPr lang="en-US" altLang="zh-CN" sz="2400" dirty="0"/>
              <a:t> field1 = 1;</a:t>
            </a:r>
            <a:endParaRPr lang="zh-CN" altLang="zh-CN" sz="2400" dirty="0"/>
          </a:p>
          <a:p>
            <a:r>
              <a:rPr lang="en-US" altLang="zh-CN" sz="2400" dirty="0"/>
              <a:t>	void method1() </a:t>
            </a:r>
            <a:r>
              <a:rPr lang="en-US" altLang="zh-CN" sz="2400" dirty="0" smtClean="0"/>
              <a:t>{</a:t>
            </a:r>
            <a:r>
              <a:rPr lang="en-US" altLang="zh-CN" sz="2400" dirty="0"/>
              <a:t>	}</a:t>
            </a:r>
            <a:endParaRPr lang="zh-CN" altLang="zh-CN" sz="2400" dirty="0"/>
          </a:p>
          <a:p>
            <a:r>
              <a:rPr lang="en-US" altLang="zh-CN" sz="2400" dirty="0" smtClean="0"/>
              <a:t>}</a:t>
            </a:r>
            <a:r>
              <a:rPr lang="en-US" altLang="zh-CN" sz="2400" dirty="0"/>
              <a:t> </a:t>
            </a:r>
            <a:endParaRPr lang="en-US" altLang="zh-CN" sz="2400" dirty="0" smtClean="0"/>
          </a:p>
          <a:p>
            <a:endParaRPr lang="zh-CN" altLang="zh-CN" sz="2400" dirty="0"/>
          </a:p>
          <a:p>
            <a:r>
              <a:rPr lang="en-US" altLang="zh-CN" sz="2400" dirty="0"/>
              <a:t>class B extends A </a:t>
            </a:r>
            <a:r>
              <a:rPr lang="en-US" altLang="zh-CN" sz="2400" dirty="0" smtClean="0"/>
              <a:t>{ }</a:t>
            </a:r>
          </a:p>
          <a:p>
            <a:endParaRPr lang="zh-CN" altLang="zh-CN" sz="2400" dirty="0"/>
          </a:p>
          <a:p>
            <a:r>
              <a:rPr lang="en-US" altLang="zh-CN" sz="2400" dirty="0" smtClean="0"/>
              <a:t>public </a:t>
            </a:r>
            <a:r>
              <a:rPr lang="en-US" altLang="zh-CN" sz="2400" dirty="0"/>
              <a:t>class TestOverride1 {</a:t>
            </a:r>
            <a:endParaRPr lang="zh-CN" altLang="zh-CN" sz="2400" dirty="0"/>
          </a:p>
          <a:p>
            <a:r>
              <a:rPr lang="en-US" altLang="zh-CN" sz="2400" dirty="0"/>
              <a:t>	public static void main(String[] </a:t>
            </a:r>
            <a:r>
              <a:rPr lang="en-US" altLang="zh-CN" sz="2400" dirty="0" err="1"/>
              <a:t>args</a:t>
            </a:r>
            <a:r>
              <a:rPr lang="en-US" altLang="zh-CN" sz="2400" dirty="0"/>
              <a:t>) {</a:t>
            </a:r>
            <a:endParaRPr lang="zh-CN" altLang="zh-CN" sz="2400" dirty="0"/>
          </a:p>
          <a:p>
            <a:r>
              <a:rPr lang="en-US" altLang="zh-CN" sz="2400" dirty="0"/>
              <a:t>		B </a:t>
            </a:r>
            <a:r>
              <a:rPr lang="en-US" altLang="zh-CN" sz="2400" dirty="0" err="1"/>
              <a:t>b</a:t>
            </a:r>
            <a:r>
              <a:rPr lang="en-US" altLang="zh-CN" sz="2400" dirty="0"/>
              <a:t> = new B();</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Tree>
    <p:extLst>
      <p:ext uri="{BB962C8B-B14F-4D97-AF65-F5344CB8AC3E}">
        <p14:creationId xmlns:p14="http://schemas.microsoft.com/office/powerpoint/2010/main" val="1078880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smtClean="0"/>
              <a:t>示例：</a:t>
            </a:r>
            <a:r>
              <a:rPr lang="en-US" altLang="zh-CN" dirty="0"/>
              <a:t>TestOverride1.java</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683568" y="1988840"/>
            <a:ext cx="7272808" cy="3960440"/>
          </a:xfrm>
          <a:prstGeom prst="rect">
            <a:avLst/>
          </a:prstGeom>
        </p:spPr>
      </p:pic>
    </p:spTree>
    <p:extLst>
      <p:ext uri="{BB962C8B-B14F-4D97-AF65-F5344CB8AC3E}">
        <p14:creationId xmlns:p14="http://schemas.microsoft.com/office/powerpoint/2010/main" val="1905782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a:t>TestOverride1.java</a:t>
            </a:r>
            <a:endParaRPr lang="zh-CN" altLang="zh-CN" dirty="0"/>
          </a:p>
          <a:p>
            <a:pPr lvl="1"/>
            <a:r>
              <a:rPr lang="zh-CN" altLang="zh-CN" dirty="0"/>
              <a:t>子类</a:t>
            </a:r>
            <a:r>
              <a:rPr lang="en-US" altLang="zh-CN" dirty="0"/>
              <a:t>B</a:t>
            </a:r>
            <a:r>
              <a:rPr lang="zh-CN" altLang="zh-CN" dirty="0"/>
              <a:t>对象数据中只包含了父类</a:t>
            </a:r>
            <a:r>
              <a:rPr lang="en-US" altLang="zh-CN" dirty="0"/>
              <a:t>A</a:t>
            </a:r>
            <a:r>
              <a:rPr lang="zh-CN" altLang="zh-CN" dirty="0"/>
              <a:t>定义的成员变量</a:t>
            </a:r>
            <a:r>
              <a:rPr lang="en-US" altLang="zh-CN" dirty="0"/>
              <a:t>field1</a:t>
            </a:r>
            <a:r>
              <a:rPr lang="zh-CN" altLang="zh-CN" dirty="0"/>
              <a:t>，因为子类</a:t>
            </a:r>
            <a:r>
              <a:rPr lang="en-US" altLang="zh-CN" dirty="0"/>
              <a:t>B</a:t>
            </a:r>
            <a:r>
              <a:rPr lang="zh-CN" altLang="zh-CN" dirty="0"/>
              <a:t>中没有新定义成员变量。</a:t>
            </a:r>
          </a:p>
          <a:p>
            <a:pPr lvl="1"/>
            <a:r>
              <a:rPr lang="zh-CN" altLang="zh-CN" dirty="0"/>
              <a:t>子类</a:t>
            </a:r>
            <a:r>
              <a:rPr lang="en-US" altLang="zh-CN" dirty="0"/>
              <a:t>B</a:t>
            </a:r>
            <a:r>
              <a:rPr lang="zh-CN" altLang="zh-CN" dirty="0"/>
              <a:t>类型信息中有一个实例方法指针数组。这个数组中的元素是引用类型变量，这些变量的值是一些方法在内存中的地址值，所以这个数组是一个方法指针数组，又称为方法表</a:t>
            </a:r>
            <a:r>
              <a:rPr lang="zh-CN" altLang="zh-CN" dirty="0" smtClean="0"/>
              <a:t>。</a:t>
            </a:r>
            <a:endParaRPr lang="en-US" altLang="zh-CN" dirty="0" smtClean="0"/>
          </a:p>
          <a:p>
            <a:pPr lvl="1"/>
            <a:r>
              <a:rPr lang="zh-CN" altLang="zh-CN" dirty="0"/>
              <a:t>方法表中的指针所指向的方法包括：</a:t>
            </a:r>
            <a:r>
              <a:rPr lang="en-US" altLang="zh-CN" dirty="0"/>
              <a:t>B</a:t>
            </a:r>
            <a:r>
              <a:rPr lang="zh-CN" altLang="zh-CN" dirty="0"/>
              <a:t>类中定义的方法和</a:t>
            </a:r>
            <a:r>
              <a:rPr lang="en-US" altLang="zh-CN" dirty="0"/>
              <a:t>B</a:t>
            </a:r>
            <a:r>
              <a:rPr lang="zh-CN" altLang="zh-CN" dirty="0"/>
              <a:t>类父类中定义的方法，但是不包括构造方法、静态方法（用修饰符</a:t>
            </a:r>
            <a:r>
              <a:rPr lang="en-US" altLang="zh-CN" dirty="0"/>
              <a:t>static</a:t>
            </a:r>
            <a:r>
              <a:rPr lang="zh-CN" altLang="zh-CN" dirty="0"/>
              <a:t>修饰的方法）和私有方法（用修饰符</a:t>
            </a:r>
            <a:r>
              <a:rPr lang="en-US" altLang="zh-CN" dirty="0"/>
              <a:t>private</a:t>
            </a:r>
            <a:r>
              <a:rPr lang="zh-CN" altLang="zh-CN" dirty="0"/>
              <a:t>修饰的方法）。</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21895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a:t>TestOverride1.java</a:t>
            </a:r>
            <a:endParaRPr lang="zh-CN" altLang="zh-CN" dirty="0"/>
          </a:p>
          <a:p>
            <a:pPr lvl="1"/>
            <a:r>
              <a:rPr lang="en-US" altLang="zh-CN" dirty="0"/>
              <a:t>B</a:t>
            </a:r>
            <a:r>
              <a:rPr lang="zh-CN" altLang="zh-CN" dirty="0"/>
              <a:t>类方法表中有一个数组元素的值是</a:t>
            </a:r>
            <a:r>
              <a:rPr lang="en-US" altLang="zh-CN" dirty="0"/>
              <a:t>m1</a:t>
            </a:r>
            <a:r>
              <a:rPr lang="zh-CN" altLang="zh-CN" dirty="0"/>
              <a:t>，父类</a:t>
            </a:r>
            <a:r>
              <a:rPr lang="en-US" altLang="zh-CN" dirty="0"/>
              <a:t>A</a:t>
            </a:r>
            <a:r>
              <a:rPr lang="zh-CN" altLang="zh-CN" dirty="0"/>
              <a:t>类型信息中的方法</a:t>
            </a:r>
            <a:r>
              <a:rPr lang="en-US" altLang="zh-CN" dirty="0"/>
              <a:t>method1()</a:t>
            </a:r>
            <a:r>
              <a:rPr lang="zh-CN" altLang="zh-CN" dirty="0"/>
              <a:t>就是存储在内存地址</a:t>
            </a:r>
            <a:r>
              <a:rPr lang="en-US" altLang="zh-CN" dirty="0"/>
              <a:t>m1</a:t>
            </a:r>
            <a:r>
              <a:rPr lang="zh-CN" altLang="zh-CN" dirty="0"/>
              <a:t>中的，图中用“箭头”描述的含义是：这个数组元素是个方法指针，指向</a:t>
            </a:r>
            <a:r>
              <a:rPr lang="en-US" altLang="zh-CN" dirty="0"/>
              <a:t>A</a:t>
            </a:r>
            <a:r>
              <a:rPr lang="zh-CN" altLang="zh-CN" dirty="0"/>
              <a:t>类的</a:t>
            </a:r>
            <a:r>
              <a:rPr lang="en-US" altLang="zh-CN" dirty="0"/>
              <a:t>method1()</a:t>
            </a:r>
            <a:r>
              <a:rPr lang="zh-CN" altLang="zh-CN" dirty="0"/>
              <a:t>方法。</a:t>
            </a:r>
          </a:p>
          <a:p>
            <a:pPr lvl="1"/>
            <a:r>
              <a:rPr lang="zh-CN" altLang="zh-CN" dirty="0"/>
              <a:t>要注意的一点是，这个</a:t>
            </a:r>
            <a:r>
              <a:rPr lang="en-US" altLang="zh-CN" dirty="0"/>
              <a:t>B</a:t>
            </a:r>
            <a:r>
              <a:rPr lang="zh-CN" altLang="zh-CN" dirty="0"/>
              <a:t>类的方法表中没有指向</a:t>
            </a:r>
            <a:r>
              <a:rPr lang="en-US" altLang="zh-CN" dirty="0"/>
              <a:t>B</a:t>
            </a:r>
            <a:r>
              <a:rPr lang="zh-CN" altLang="zh-CN" dirty="0"/>
              <a:t>类构造方法</a:t>
            </a:r>
            <a:r>
              <a:rPr lang="en-US" altLang="zh-CN" dirty="0"/>
              <a:t>B()</a:t>
            </a:r>
            <a:r>
              <a:rPr lang="zh-CN" altLang="zh-CN" dirty="0"/>
              <a:t>的指向，也没有指向其父类构造方法</a:t>
            </a:r>
            <a:r>
              <a:rPr lang="en-US" altLang="zh-CN" dirty="0"/>
              <a:t>A()</a:t>
            </a:r>
            <a:r>
              <a:rPr lang="zh-CN" altLang="zh-CN" dirty="0"/>
              <a:t>的指针。</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66065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子类继承父类</a:t>
            </a:r>
            <a:endParaRPr lang="en-US" altLang="zh-CN" sz="2400" b="1" dirty="0">
              <a:solidFill>
                <a:srgbClr val="FF0000"/>
              </a:solidFill>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方法的覆盖和变量的隐藏</a:t>
            </a:r>
            <a:endParaRPr lang="en-US" altLang="zh-CN" sz="2400" b="1" dirty="0">
              <a:solidFill>
                <a:srgbClr val="FF0000"/>
              </a:solidFill>
              <a:ea typeface="宋体" panose="02010600030101010101" pitchFamily="2" charset="-122"/>
            </a:endParaRPr>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2672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终态修饰符：</a:t>
            </a:r>
            <a:r>
              <a:rPr lang="en-US" altLang="zh-CN" sz="2400" b="1" dirty="0" smtClean="0">
                <a:ea typeface="宋体" panose="02010600030101010101" pitchFamily="2" charset="-122"/>
              </a:rPr>
              <a:t>final</a:t>
            </a:r>
            <a:endParaRPr lang="en-US" altLang="zh-CN" sz="2400" b="1" dirty="0">
              <a:ea typeface="宋体" panose="02010600030101010101" pitchFamily="2" charset="-122"/>
            </a:endParaRPr>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访问权限修饰符</a:t>
            </a:r>
            <a:endParaRPr lang="en-US" altLang="zh-CN" sz="2400" b="1" dirty="0">
              <a:ea typeface="宋体" panose="02010600030101010101" pitchFamily="2" charset="-122"/>
            </a:endParaRPr>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smtClean="0"/>
              <a:t>TestOverride1.java </a:t>
            </a:r>
            <a:r>
              <a:rPr lang="zh-CN" altLang="en-US" dirty="0" smtClean="0"/>
              <a:t>修改后</a:t>
            </a:r>
            <a:r>
              <a:rPr lang="en-US" altLang="zh-CN" dirty="0" smtClean="0"/>
              <a:t> </a:t>
            </a:r>
          </a:p>
          <a:p>
            <a:r>
              <a:rPr lang="zh-CN" altLang="en-US" dirty="0" smtClean="0"/>
              <a:t>修改</a:t>
            </a:r>
            <a:r>
              <a:rPr lang="en-US" altLang="zh-CN" dirty="0" smtClean="0"/>
              <a:t>B</a:t>
            </a:r>
            <a:r>
              <a:rPr lang="zh-CN" altLang="en-US" dirty="0" smtClean="0"/>
              <a:t>类代码，</a:t>
            </a:r>
            <a:r>
              <a:rPr lang="zh-CN" altLang="zh-CN" dirty="0"/>
              <a:t>此时子类</a:t>
            </a:r>
            <a:r>
              <a:rPr lang="en-US" altLang="zh-CN" dirty="0"/>
              <a:t>B</a:t>
            </a:r>
            <a:r>
              <a:rPr lang="zh-CN" altLang="zh-CN" dirty="0"/>
              <a:t>覆盖了父类</a:t>
            </a:r>
            <a:r>
              <a:rPr lang="en-US" altLang="zh-CN" dirty="0"/>
              <a:t>A</a:t>
            </a:r>
            <a:r>
              <a:rPr lang="zh-CN" altLang="zh-CN" dirty="0"/>
              <a:t>的方法</a:t>
            </a:r>
            <a:r>
              <a:rPr lang="en-US" altLang="zh-CN" dirty="0"/>
              <a:t>method1()</a:t>
            </a:r>
            <a:r>
              <a:rPr lang="zh-CN" altLang="zh-CN" dirty="0"/>
              <a:t>，隐藏了父类的变量</a:t>
            </a:r>
            <a:r>
              <a:rPr lang="en-US" altLang="zh-CN" dirty="0"/>
              <a:t>field1</a:t>
            </a:r>
            <a:endParaRPr lang="zh-CN" altLang="zh-CN" dirty="0"/>
          </a:p>
          <a:p>
            <a:endParaRPr lang="en-US" altLang="zh-CN" dirty="0"/>
          </a:p>
          <a:p>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
        <p:nvSpPr>
          <p:cNvPr id="7" name="文本框 6"/>
          <p:cNvSpPr txBox="1"/>
          <p:nvPr/>
        </p:nvSpPr>
        <p:spPr>
          <a:xfrm>
            <a:off x="457200" y="2852936"/>
            <a:ext cx="822960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class A {</a:t>
            </a:r>
            <a:endParaRPr lang="zh-CN" altLang="zh-CN" sz="2400" dirty="0"/>
          </a:p>
          <a:p>
            <a:r>
              <a:rPr lang="en-US" altLang="zh-CN" sz="2400" dirty="0"/>
              <a:t>	</a:t>
            </a:r>
            <a:r>
              <a:rPr lang="en-US" altLang="zh-CN" sz="2400" dirty="0" err="1"/>
              <a:t>int</a:t>
            </a:r>
            <a:r>
              <a:rPr lang="en-US" altLang="zh-CN" sz="2400" dirty="0"/>
              <a:t> field1 = 1;</a:t>
            </a:r>
            <a:endParaRPr lang="zh-CN" altLang="zh-CN" sz="2400" dirty="0"/>
          </a:p>
          <a:p>
            <a:r>
              <a:rPr lang="en-US" altLang="zh-CN" sz="2400" dirty="0"/>
              <a:t>	void method1() </a:t>
            </a:r>
            <a:r>
              <a:rPr lang="en-US" altLang="zh-CN" sz="2400" dirty="0" smtClean="0"/>
              <a:t>{</a:t>
            </a:r>
            <a:r>
              <a:rPr lang="en-US" altLang="zh-CN" sz="2400" dirty="0"/>
              <a:t>	</a:t>
            </a:r>
            <a:r>
              <a:rPr lang="en-US" altLang="zh-CN" sz="2400" dirty="0" smtClean="0"/>
              <a:t> … }</a:t>
            </a:r>
            <a:endParaRPr lang="zh-CN" altLang="zh-CN" sz="2400" dirty="0"/>
          </a:p>
          <a:p>
            <a:r>
              <a:rPr lang="en-US" altLang="zh-CN" sz="2400" dirty="0" smtClean="0"/>
              <a:t>}</a:t>
            </a:r>
            <a:r>
              <a:rPr lang="en-US" altLang="zh-CN" sz="2400" dirty="0"/>
              <a:t> </a:t>
            </a:r>
            <a:endParaRPr lang="en-US" altLang="zh-CN" sz="2400" dirty="0" smtClean="0"/>
          </a:p>
          <a:p>
            <a:endParaRPr lang="zh-CN" altLang="zh-CN" sz="2400" dirty="0"/>
          </a:p>
          <a:p>
            <a:r>
              <a:rPr lang="en-US" altLang="zh-CN" sz="2400" dirty="0"/>
              <a:t>class B extends A {</a:t>
            </a:r>
            <a:endParaRPr lang="zh-CN" altLang="zh-CN" sz="2400" dirty="0"/>
          </a:p>
          <a:p>
            <a:r>
              <a:rPr lang="en-US" altLang="zh-CN" sz="2400" dirty="0"/>
              <a:t>	</a:t>
            </a:r>
            <a:r>
              <a:rPr lang="en-US" altLang="zh-CN" sz="2400" dirty="0" err="1"/>
              <a:t>int</a:t>
            </a:r>
            <a:r>
              <a:rPr lang="en-US" altLang="zh-CN" sz="2400" dirty="0"/>
              <a:t> field1 = 2;	</a:t>
            </a:r>
            <a:endParaRPr lang="en-US" altLang="zh-CN" sz="2400" dirty="0" smtClean="0"/>
          </a:p>
          <a:p>
            <a:r>
              <a:rPr lang="en-US" altLang="zh-CN" sz="2400" dirty="0"/>
              <a:t>	void method1() </a:t>
            </a:r>
            <a:r>
              <a:rPr lang="en-US" altLang="zh-CN" sz="2400" dirty="0" smtClean="0"/>
              <a:t>{ … }</a:t>
            </a:r>
            <a:endParaRPr lang="zh-CN" altLang="zh-CN" sz="2400" dirty="0"/>
          </a:p>
          <a:p>
            <a:r>
              <a:rPr lang="en-US" altLang="zh-CN" sz="2400" dirty="0"/>
              <a:t>}</a:t>
            </a:r>
            <a:endParaRPr lang="zh-CN" altLang="zh-CN" sz="2400" dirty="0"/>
          </a:p>
        </p:txBody>
      </p:sp>
    </p:spTree>
    <p:extLst>
      <p:ext uri="{BB962C8B-B14F-4D97-AF65-F5344CB8AC3E}">
        <p14:creationId xmlns:p14="http://schemas.microsoft.com/office/powerpoint/2010/main" val="700214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smtClean="0"/>
              <a:t>TestOverride1.java </a:t>
            </a:r>
            <a:r>
              <a:rPr lang="zh-CN" altLang="en-US" dirty="0" smtClean="0"/>
              <a:t>修改后</a:t>
            </a:r>
            <a:r>
              <a:rPr lang="en-US" altLang="zh-CN" dirty="0" smtClean="0"/>
              <a:t> </a:t>
            </a:r>
          </a:p>
          <a:p>
            <a:endParaRPr lang="en-US" altLang="zh-CN" dirty="0"/>
          </a:p>
          <a:p>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886460" y="1988840"/>
            <a:ext cx="7429956" cy="3960440"/>
          </a:xfrm>
          <a:prstGeom prst="rect">
            <a:avLst/>
          </a:prstGeom>
        </p:spPr>
      </p:pic>
    </p:spTree>
    <p:extLst>
      <p:ext uri="{BB962C8B-B14F-4D97-AF65-F5344CB8AC3E}">
        <p14:creationId xmlns:p14="http://schemas.microsoft.com/office/powerpoint/2010/main" val="4188285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smtClean="0"/>
              <a:t>TestOverride1.java </a:t>
            </a:r>
            <a:r>
              <a:rPr lang="zh-CN" altLang="en-US" dirty="0" smtClean="0"/>
              <a:t>修改后</a:t>
            </a:r>
            <a:r>
              <a:rPr lang="en-US" altLang="zh-CN" dirty="0" smtClean="0"/>
              <a:t> </a:t>
            </a:r>
          </a:p>
          <a:p>
            <a:pPr lvl="1"/>
            <a:r>
              <a:rPr lang="zh-CN" altLang="zh-CN" dirty="0"/>
              <a:t>子类</a:t>
            </a:r>
            <a:r>
              <a:rPr lang="en-US" altLang="zh-CN" dirty="0"/>
              <a:t>B</a:t>
            </a:r>
            <a:r>
              <a:rPr lang="zh-CN" altLang="zh-CN" dirty="0"/>
              <a:t>对象数据中除了包含了父类</a:t>
            </a:r>
            <a:r>
              <a:rPr lang="en-US" altLang="zh-CN" dirty="0"/>
              <a:t>A</a:t>
            </a:r>
            <a:r>
              <a:rPr lang="zh-CN" altLang="zh-CN" dirty="0"/>
              <a:t>定义的成员变量</a:t>
            </a:r>
            <a:r>
              <a:rPr lang="en-US" altLang="zh-CN" dirty="0"/>
              <a:t>field1</a:t>
            </a:r>
            <a:r>
              <a:rPr lang="zh-CN" altLang="zh-CN" dirty="0"/>
              <a:t>之外，也包含了子类</a:t>
            </a:r>
            <a:r>
              <a:rPr lang="en-US" altLang="zh-CN" dirty="0"/>
              <a:t>B</a:t>
            </a:r>
            <a:r>
              <a:rPr lang="zh-CN" altLang="zh-CN" dirty="0"/>
              <a:t>中新定义的成员变量</a:t>
            </a:r>
            <a:r>
              <a:rPr lang="en-US" altLang="zh-CN" dirty="0"/>
              <a:t>field1</a:t>
            </a:r>
            <a:r>
              <a:rPr lang="zh-CN" altLang="zh-CN" dirty="0"/>
              <a:t>。由于这两个成员变量是同名的，所以子类</a:t>
            </a:r>
            <a:r>
              <a:rPr lang="en-US" altLang="zh-CN" dirty="0"/>
              <a:t>B</a:t>
            </a:r>
            <a:r>
              <a:rPr lang="zh-CN" altLang="zh-CN" dirty="0"/>
              <a:t>新定义的成员变量</a:t>
            </a:r>
            <a:r>
              <a:rPr lang="en-US" altLang="zh-CN" dirty="0"/>
              <a:t>field1</a:t>
            </a:r>
            <a:r>
              <a:rPr lang="zh-CN" altLang="zh-CN" dirty="0"/>
              <a:t>隐藏了父类</a:t>
            </a:r>
            <a:r>
              <a:rPr lang="en-US" altLang="zh-CN" dirty="0"/>
              <a:t>A</a:t>
            </a:r>
            <a:r>
              <a:rPr lang="zh-CN" altLang="zh-CN" dirty="0"/>
              <a:t>定义的成员变量</a:t>
            </a:r>
            <a:r>
              <a:rPr lang="en-US" altLang="zh-CN" dirty="0" smtClean="0"/>
              <a:t>field1</a:t>
            </a:r>
          </a:p>
          <a:p>
            <a:pPr lvl="1"/>
            <a:r>
              <a:rPr lang="zh-CN" altLang="zh-CN" dirty="0"/>
              <a:t>子类</a:t>
            </a:r>
            <a:r>
              <a:rPr lang="en-US" altLang="zh-CN" dirty="0"/>
              <a:t>B</a:t>
            </a:r>
            <a:r>
              <a:rPr lang="zh-CN" altLang="zh-CN" dirty="0"/>
              <a:t>类型信息的成员方法信息中多了一个方法</a:t>
            </a:r>
            <a:r>
              <a:rPr lang="en-US" altLang="zh-CN" dirty="0"/>
              <a:t>method1()</a:t>
            </a:r>
            <a:r>
              <a:rPr lang="zh-CN" altLang="zh-CN" dirty="0"/>
              <a:t>，这是子类</a:t>
            </a:r>
            <a:r>
              <a:rPr lang="en-US" altLang="zh-CN" dirty="0"/>
              <a:t>B</a:t>
            </a:r>
            <a:r>
              <a:rPr lang="zh-CN" altLang="zh-CN" dirty="0"/>
              <a:t>中定义的方法，这个方法在内存中的地址是</a:t>
            </a:r>
            <a:r>
              <a:rPr lang="en-US" altLang="zh-CN" dirty="0"/>
              <a:t>m2</a:t>
            </a:r>
            <a:r>
              <a:rPr lang="zh-CN" altLang="zh-CN" dirty="0"/>
              <a:t>。此时</a:t>
            </a:r>
            <a:r>
              <a:rPr lang="en-US" altLang="zh-CN" dirty="0"/>
              <a:t>B</a:t>
            </a:r>
            <a:r>
              <a:rPr lang="zh-CN" altLang="zh-CN" dirty="0"/>
              <a:t>类方法表中原先指向</a:t>
            </a:r>
            <a:r>
              <a:rPr lang="en-US" altLang="zh-CN" dirty="0"/>
              <a:t>A</a:t>
            </a:r>
            <a:r>
              <a:rPr lang="zh-CN" altLang="zh-CN" dirty="0"/>
              <a:t>类</a:t>
            </a:r>
            <a:r>
              <a:rPr lang="en-US" altLang="zh-CN" dirty="0"/>
              <a:t>method1()</a:t>
            </a:r>
            <a:r>
              <a:rPr lang="zh-CN" altLang="zh-CN" dirty="0"/>
              <a:t>方法的指针，现在指向了</a:t>
            </a:r>
            <a:r>
              <a:rPr lang="en-US" altLang="zh-CN" dirty="0"/>
              <a:t>B</a:t>
            </a:r>
            <a:r>
              <a:rPr lang="zh-CN" altLang="zh-CN" dirty="0"/>
              <a:t>类</a:t>
            </a:r>
            <a:r>
              <a:rPr lang="en-US" altLang="zh-CN" dirty="0"/>
              <a:t>method1()</a:t>
            </a:r>
            <a:r>
              <a:rPr lang="zh-CN" altLang="zh-CN" dirty="0"/>
              <a:t>方法。</a:t>
            </a:r>
            <a:endParaRPr lang="en-US" altLang="zh-CN" dirty="0"/>
          </a:p>
          <a:p>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73853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方法的覆盖和变量的隐藏</a:t>
            </a:r>
            <a:endParaRPr lang="zh-CN" altLang="en-US" dirty="0"/>
          </a:p>
        </p:txBody>
      </p:sp>
      <p:sp>
        <p:nvSpPr>
          <p:cNvPr id="3" name="内容占位符 2"/>
          <p:cNvSpPr>
            <a:spLocks noGrp="1"/>
          </p:cNvSpPr>
          <p:nvPr>
            <p:ph idx="1"/>
          </p:nvPr>
        </p:nvSpPr>
        <p:spPr/>
        <p:txBody>
          <a:bodyPr/>
          <a:lstStyle/>
          <a:p>
            <a:r>
              <a:rPr lang="zh-CN" altLang="en-US" dirty="0"/>
              <a:t>示例：</a:t>
            </a:r>
            <a:r>
              <a:rPr lang="en-US" altLang="zh-CN" dirty="0" smtClean="0"/>
              <a:t>TestOverride2.java</a:t>
            </a:r>
          </a:p>
          <a:p>
            <a:endParaRPr lang="en-US" altLang="zh-CN" dirty="0"/>
          </a:p>
          <a:p>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886460" y="1844824"/>
            <a:ext cx="7862004" cy="4747741"/>
          </a:xfrm>
          <a:prstGeom prst="rect">
            <a:avLst/>
          </a:prstGeom>
        </p:spPr>
      </p:pic>
    </p:spTree>
    <p:extLst>
      <p:ext uri="{BB962C8B-B14F-4D97-AF65-F5344CB8AC3E}">
        <p14:creationId xmlns:p14="http://schemas.microsoft.com/office/powerpoint/2010/main" val="2755432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smtClean="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对象转型</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5</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多态性</a:t>
            </a:r>
            <a:endParaRPr lang="en-US" altLang="zh-CN" sz="2400" b="1" dirty="0">
              <a:ea typeface="宋体" panose="02010600030101010101" pitchFamily="2" charset="-122"/>
            </a:endParaRPr>
          </a:p>
        </p:txBody>
      </p:sp>
      <p:sp>
        <p:nvSpPr>
          <p:cNvPr id="64528" name="Text Box 16"/>
          <p:cNvSpPr txBox="1">
            <a:spLocks noChangeArrowheads="1"/>
          </p:cNvSpPr>
          <p:nvPr/>
        </p:nvSpPr>
        <p:spPr bwMode="gray">
          <a:xfrm>
            <a:off x="2024562" y="30368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6</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抽象类</a:t>
            </a:r>
            <a:endParaRPr lang="en-US" altLang="zh-CN" sz="2400" b="1" dirty="0">
              <a:ea typeface="宋体" panose="02010600030101010101" pitchFamily="2" charset="-122"/>
            </a:endParaRPr>
          </a:p>
        </p:txBody>
      </p:sp>
      <p:sp>
        <p:nvSpPr>
          <p:cNvPr id="64539" name="Text Box 27"/>
          <p:cNvSpPr txBox="1">
            <a:spLocks noChangeArrowheads="1"/>
          </p:cNvSpPr>
          <p:nvPr/>
        </p:nvSpPr>
        <p:spPr bwMode="gray">
          <a:xfrm>
            <a:off x="2024562" y="39290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7</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接口</a:t>
            </a:r>
            <a:endParaRPr lang="en-US" altLang="zh-CN" sz="2400" b="1" dirty="0">
              <a:ea typeface="宋体" panose="02010600030101010101" pitchFamily="2" charset="-122"/>
            </a:endParaRPr>
          </a:p>
        </p:txBody>
      </p:sp>
      <p:sp>
        <p:nvSpPr>
          <p:cNvPr id="64542" name="Text Box 30"/>
          <p:cNvSpPr txBox="1">
            <a:spLocks noChangeArrowheads="1"/>
          </p:cNvSpPr>
          <p:nvPr/>
        </p:nvSpPr>
        <p:spPr bwMode="gray">
          <a:xfrm>
            <a:off x="2024562" y="48434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8</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extLst>
      <p:ext uri="{BB962C8B-B14F-4D97-AF65-F5344CB8AC3E}">
        <p14:creationId xmlns:p14="http://schemas.microsoft.com/office/powerpoint/2010/main" val="16679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zh-CN" dirty="0"/>
              <a:t>“继承”（</a:t>
            </a:r>
            <a:r>
              <a:rPr lang="en-US" altLang="zh-CN" dirty="0"/>
              <a:t>Inheritance</a:t>
            </a:r>
            <a:r>
              <a:rPr lang="zh-CN" altLang="zh-CN" dirty="0"/>
              <a:t>）是面向对象最显著的一个特性。</a:t>
            </a:r>
          </a:p>
          <a:p>
            <a:r>
              <a:rPr lang="zh-CN" altLang="zh-CN" dirty="0"/>
              <a:t>从语义上看，一个子类继承父类，这个子类就是一种“特殊”的父类，可以表述为“子类 是一种 父类”。比如：“狗”是一种“动物”，所以“狗”是“动物”的子类，“动物”是“狗”的父类。父类与子类的关系是一种“一般”与“特殊”的关系。所以“继承”也可以理解为“泛化”（</a:t>
            </a:r>
            <a:r>
              <a:rPr lang="en-US" altLang="zh-CN" dirty="0"/>
              <a:t>Generalization</a:t>
            </a:r>
            <a:r>
              <a:rPr lang="zh-CN" altLang="zh-CN" dirty="0"/>
              <a:t>）。</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17107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zh-CN" dirty="0"/>
              <a:t>从语法上看，一个子类继承父类，这个子类就自动获得了父类中定义的成员变量和成员方法，同时，这个子类也可以定义新的成员变量和成员方法。所以“继承”也可以理解为“扩展”（</a:t>
            </a:r>
            <a:r>
              <a:rPr lang="en-US" altLang="zh-CN" dirty="0"/>
              <a:t>Extends</a:t>
            </a:r>
            <a:r>
              <a:rPr lang="zh-CN" altLang="zh-CN" dirty="0"/>
              <a:t>）。</a:t>
            </a:r>
          </a:p>
          <a:p>
            <a:r>
              <a:rPr lang="zh-CN" altLang="zh-CN" dirty="0"/>
              <a:t>父类又称为超类（</a:t>
            </a:r>
            <a:r>
              <a:rPr lang="en-US" altLang="zh-CN" dirty="0"/>
              <a:t>Super Class</a:t>
            </a:r>
            <a:r>
              <a:rPr lang="zh-CN" altLang="zh-CN" dirty="0"/>
              <a:t>）或基类（</a:t>
            </a:r>
            <a:r>
              <a:rPr lang="en-US" altLang="zh-CN" dirty="0"/>
              <a:t>Base Class</a:t>
            </a:r>
            <a:r>
              <a:rPr lang="zh-CN" altLang="zh-CN" dirty="0"/>
              <a:t>），子类（</a:t>
            </a:r>
            <a:r>
              <a:rPr lang="en-US" altLang="zh-CN" dirty="0"/>
              <a:t>Sub Class</a:t>
            </a:r>
            <a:r>
              <a:rPr lang="zh-CN" altLang="zh-CN" dirty="0"/>
              <a:t>）又称为派生类（</a:t>
            </a:r>
            <a:r>
              <a:rPr lang="en-US" altLang="zh-CN" dirty="0"/>
              <a:t>Derived Class</a:t>
            </a:r>
            <a:r>
              <a:rPr lang="zh-CN" altLang="zh-CN" dirty="0"/>
              <a:t>）。通过子类继承父类，使得复用父类的代码变得非常容易，能够大大缩短开发周期，降低开发费用。</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878639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en-US" dirty="0" smtClean="0"/>
              <a:t>下图</a:t>
            </a:r>
            <a:r>
              <a:rPr lang="zh-CN" altLang="zh-CN" dirty="0" smtClean="0"/>
              <a:t>是</a:t>
            </a:r>
            <a:r>
              <a:rPr lang="zh-CN" altLang="zh-CN" dirty="0"/>
              <a:t>一种</a:t>
            </a:r>
            <a:r>
              <a:rPr lang="en-US" altLang="zh-CN" dirty="0"/>
              <a:t>UML</a:t>
            </a:r>
            <a:r>
              <a:rPr lang="zh-CN" altLang="zh-CN" dirty="0"/>
              <a:t>图（</a:t>
            </a:r>
            <a:r>
              <a:rPr lang="en-US" altLang="zh-CN" dirty="0"/>
              <a:t>Unified Modeling Language</a:t>
            </a:r>
            <a:r>
              <a:rPr lang="zh-CN" altLang="zh-CN" dirty="0"/>
              <a:t>，统一建模语言），体现了类之间的继承关系，可以看到，图中子类用空心三角箭头指向父类。</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979712" y="3140968"/>
            <a:ext cx="5040560" cy="3259832"/>
          </a:xfrm>
          <a:prstGeom prst="rect">
            <a:avLst/>
          </a:prstGeom>
        </p:spPr>
      </p:pic>
    </p:spTree>
    <p:extLst>
      <p:ext uri="{BB962C8B-B14F-4D97-AF65-F5344CB8AC3E}">
        <p14:creationId xmlns:p14="http://schemas.microsoft.com/office/powerpoint/2010/main" val="2483323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子类继承父类</a:t>
            </a:r>
            <a:endParaRPr lang="zh-CN" altLang="en-US" dirty="0"/>
          </a:p>
        </p:txBody>
      </p:sp>
      <p:sp>
        <p:nvSpPr>
          <p:cNvPr id="3" name="内容占位符 2"/>
          <p:cNvSpPr>
            <a:spLocks noGrp="1"/>
          </p:cNvSpPr>
          <p:nvPr>
            <p:ph idx="1"/>
          </p:nvPr>
        </p:nvSpPr>
        <p:spPr/>
        <p:txBody>
          <a:bodyPr/>
          <a:lstStyle/>
          <a:p>
            <a:r>
              <a:rPr lang="en-US" altLang="zh-CN" dirty="0"/>
              <a:t>Java</a:t>
            </a:r>
            <a:r>
              <a:rPr lang="zh-CN" altLang="zh-CN" dirty="0"/>
              <a:t>语言使用关键字“</a:t>
            </a:r>
            <a:r>
              <a:rPr lang="en-US" altLang="zh-CN" dirty="0"/>
              <a:t>extends</a:t>
            </a:r>
            <a:r>
              <a:rPr lang="zh-CN" altLang="zh-CN" dirty="0"/>
              <a:t>”定义类之间的继承关系，比如：</a:t>
            </a:r>
            <a:r>
              <a:rPr lang="en-US" altLang="zh-CN" dirty="0"/>
              <a:t>B</a:t>
            </a:r>
            <a:r>
              <a:rPr lang="zh-CN" altLang="zh-CN" dirty="0"/>
              <a:t>类继承</a:t>
            </a:r>
            <a:r>
              <a:rPr lang="en-US" altLang="zh-CN" dirty="0"/>
              <a:t>A</a:t>
            </a:r>
            <a:r>
              <a:rPr lang="zh-CN" altLang="zh-CN" dirty="0"/>
              <a:t>类，则</a:t>
            </a:r>
            <a:r>
              <a:rPr lang="en-US" altLang="zh-CN" dirty="0"/>
              <a:t>B</a:t>
            </a:r>
            <a:r>
              <a:rPr lang="zh-CN" altLang="zh-CN" dirty="0" smtClean="0"/>
              <a:t>类的</a:t>
            </a:r>
            <a:r>
              <a:rPr lang="zh-CN" altLang="zh-CN" dirty="0"/>
              <a:t>定义语法如下</a:t>
            </a:r>
            <a:r>
              <a:rPr lang="zh-CN" altLang="zh-CN" dirty="0" smtClean="0"/>
              <a:t>：</a:t>
            </a:r>
            <a:endParaRPr lang="en-US" altLang="zh-CN" dirty="0" smtClean="0"/>
          </a:p>
          <a:p>
            <a:endParaRPr lang="en-US" altLang="zh-CN" dirty="0"/>
          </a:p>
          <a:p>
            <a:endParaRPr lang="en-US" altLang="zh-CN" dirty="0" smtClean="0"/>
          </a:p>
          <a:p>
            <a:endParaRPr lang="en-US" altLang="zh-CN" sz="1200" dirty="0" smtClean="0"/>
          </a:p>
          <a:p>
            <a:r>
              <a:rPr lang="en-US" altLang="zh-CN" dirty="0" smtClean="0"/>
              <a:t>Java</a:t>
            </a:r>
            <a:r>
              <a:rPr lang="zh-CN" altLang="zh-CN" dirty="0"/>
              <a:t>语言是不支持多继承的，也就是说：一个类不能直接继承多个父类，</a:t>
            </a:r>
            <a:r>
              <a:rPr lang="en-US" altLang="zh-CN" dirty="0"/>
              <a:t>Java</a:t>
            </a:r>
            <a:r>
              <a:rPr lang="zh-CN" altLang="zh-CN" dirty="0"/>
              <a:t>语言只支持单继承，例如下面的代码是错误的：</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
        <p:nvSpPr>
          <p:cNvPr id="7" name="文本框 6"/>
          <p:cNvSpPr txBox="1"/>
          <p:nvPr/>
        </p:nvSpPr>
        <p:spPr>
          <a:xfrm>
            <a:off x="444624" y="2780928"/>
            <a:ext cx="8229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class B extends A {</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
        <p:nvSpPr>
          <p:cNvPr id="8" name="文本框 7"/>
          <p:cNvSpPr txBox="1"/>
          <p:nvPr/>
        </p:nvSpPr>
        <p:spPr>
          <a:xfrm>
            <a:off x="469776" y="5802238"/>
            <a:ext cx="82296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class C extends A, B { } </a:t>
            </a:r>
            <a:endParaRPr lang="zh-CN" altLang="zh-CN" sz="2400" dirty="0"/>
          </a:p>
        </p:txBody>
      </p:sp>
    </p:spTree>
    <p:extLst>
      <p:ext uri="{BB962C8B-B14F-4D97-AF65-F5344CB8AC3E}">
        <p14:creationId xmlns:p14="http://schemas.microsoft.com/office/powerpoint/2010/main" val="4188922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zh-CN" dirty="0"/>
              <a:t>定义一个类时，如果没有声明这个类继承</a:t>
            </a:r>
            <a:r>
              <a:rPr lang="en-US" altLang="zh-CN" dirty="0"/>
              <a:t>extends</a:t>
            </a:r>
            <a:r>
              <a:rPr lang="zh-CN" altLang="zh-CN" dirty="0"/>
              <a:t>哪个父类，则这个类就自动继承</a:t>
            </a:r>
            <a:r>
              <a:rPr lang="en-US" altLang="zh-CN" dirty="0" err="1"/>
              <a:t>java.lang.Object</a:t>
            </a:r>
            <a:r>
              <a:rPr lang="zh-CN" altLang="zh-CN" dirty="0"/>
              <a:t>。</a:t>
            </a:r>
            <a:r>
              <a:rPr lang="en-US" altLang="zh-CN" dirty="0" err="1"/>
              <a:t>java.lang.Object</a:t>
            </a:r>
            <a:r>
              <a:rPr lang="zh-CN" altLang="zh-CN" dirty="0"/>
              <a:t>是所有</a:t>
            </a:r>
            <a:r>
              <a:rPr lang="en-US" altLang="zh-CN" dirty="0"/>
              <a:t>Java</a:t>
            </a:r>
            <a:r>
              <a:rPr lang="zh-CN" altLang="zh-CN" dirty="0"/>
              <a:t>类的始祖类，或者说，所有</a:t>
            </a:r>
            <a:r>
              <a:rPr lang="en-US" altLang="zh-CN" dirty="0"/>
              <a:t>Java</a:t>
            </a:r>
            <a:r>
              <a:rPr lang="zh-CN" altLang="zh-CN" dirty="0"/>
              <a:t>类都派生自</a:t>
            </a:r>
            <a:r>
              <a:rPr lang="en-US" altLang="zh-CN" dirty="0" err="1"/>
              <a:t>java.lang.Object</a:t>
            </a:r>
            <a:r>
              <a:rPr lang="zh-CN" altLang="zh-CN" dirty="0" smtClean="0"/>
              <a:t>。</a:t>
            </a:r>
            <a:endParaRPr lang="en-US" altLang="zh-CN" dirty="0" smtClean="0"/>
          </a:p>
          <a:p>
            <a:endParaRPr lang="en-US" altLang="zh-CN" dirty="0"/>
          </a:p>
          <a:p>
            <a:r>
              <a:rPr lang="zh-CN" altLang="en-US" dirty="0" smtClean="0"/>
              <a:t>示例：</a:t>
            </a:r>
            <a:r>
              <a:rPr lang="en-US" altLang="zh-CN" dirty="0" smtClean="0"/>
              <a:t>TestExtends.java</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4294385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a:t>
            </a:r>
            <a:r>
              <a:rPr lang="zh-CN" altLang="en-US" dirty="0" smtClean="0"/>
              <a:t>类继承父类</a:t>
            </a:r>
            <a:endParaRPr lang="zh-CN" altLang="en-US" dirty="0"/>
          </a:p>
        </p:txBody>
      </p:sp>
      <p:sp>
        <p:nvSpPr>
          <p:cNvPr id="3" name="内容占位符 2"/>
          <p:cNvSpPr>
            <a:spLocks noGrp="1"/>
          </p:cNvSpPr>
          <p:nvPr>
            <p:ph idx="1"/>
          </p:nvPr>
        </p:nvSpPr>
        <p:spPr/>
        <p:txBody>
          <a:bodyPr/>
          <a:lstStyle/>
          <a:p>
            <a:r>
              <a:rPr lang="zh-CN" altLang="zh-CN" dirty="0"/>
              <a:t>关于继承，有以下几点语法机制需要注意：</a:t>
            </a:r>
          </a:p>
          <a:p>
            <a:pPr lvl="1"/>
            <a:r>
              <a:rPr lang="en-US" altLang="zh-CN" dirty="0"/>
              <a:t>Java</a:t>
            </a:r>
            <a:r>
              <a:rPr lang="zh-CN" altLang="zh-CN" dirty="0"/>
              <a:t>虚拟机在装载一个子类之前，必须先装载它的父类。</a:t>
            </a:r>
          </a:p>
          <a:p>
            <a:pPr lvl="1"/>
            <a:r>
              <a:rPr lang="zh-CN" altLang="zh-CN" dirty="0"/>
              <a:t>因为一个子类对象肯定要拥有父类对象的属性，所以在一个子类对象数据中是包含一个父类对象数据的。那么在创建初始化一个子类对象时，就必须要先创建初始化一个父类对象。所以在调用子类构造方法时，肯定会先调用父类的构造方法，以初始化这个子类对象里的父类对象。</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698009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1267</TotalTime>
  <Words>1822</Words>
  <Application>Microsoft Office PowerPoint</Application>
  <PresentationFormat>全屏显示(4:3)</PresentationFormat>
  <Paragraphs>163</Paragraphs>
  <Slides>24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0" baseType="lpstr">
      <vt:lpstr>宋体</vt:lpstr>
      <vt:lpstr>Arial</vt:lpstr>
      <vt:lpstr>Verdana</vt:lpstr>
      <vt:lpstr>Wingdings</vt:lpstr>
      <vt:lpstr>Default Design</vt:lpstr>
      <vt:lpstr>Image</vt:lpstr>
      <vt:lpstr>第3章  继承和多态</vt:lpstr>
      <vt:lpstr>本章学习目标</vt:lpstr>
      <vt:lpstr>本章学习目标</vt:lpstr>
      <vt:lpstr>子类继承父类</vt:lpstr>
      <vt:lpstr>子类继承父类</vt:lpstr>
      <vt:lpstr>子类继承父类</vt:lpstr>
      <vt:lpstr>子类继承父类</vt:lpstr>
      <vt:lpstr>子类继承父类</vt:lpstr>
      <vt:lpstr>子类继承父类</vt:lpstr>
      <vt:lpstr>子类继承父类</vt:lpstr>
      <vt:lpstr>子类继承父类</vt:lpstr>
      <vt:lpstr>子类继承父类</vt:lpstr>
      <vt:lpstr>子类继承父类</vt:lpstr>
      <vt:lpstr>方法的覆盖和变量的隐藏</vt:lpstr>
      <vt:lpstr>方法的覆盖和变量的隐藏</vt:lpstr>
      <vt:lpstr>方法的覆盖和变量的隐藏</vt:lpstr>
      <vt:lpstr>方法的覆盖和变量的隐藏</vt:lpstr>
      <vt:lpstr>方法的覆盖和变量的隐藏</vt:lpstr>
      <vt:lpstr>方法的覆盖和变量的隐藏</vt:lpstr>
      <vt:lpstr>方法的覆盖和变量的隐藏</vt:lpstr>
      <vt:lpstr>方法的覆盖和变量的隐藏</vt:lpstr>
      <vt:lpstr>方法的覆盖和变量的隐藏</vt:lpstr>
      <vt:lpstr>方法的覆盖和变量的隐藏</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pengzheng</cp:lastModifiedBy>
  <cp:revision>43</cp:revision>
  <dcterms:created xsi:type="dcterms:W3CDTF">2015-08-30T13:23:12Z</dcterms:created>
  <dcterms:modified xsi:type="dcterms:W3CDTF">2015-09-20T14:22:25Z</dcterms:modified>
</cp:coreProperties>
</file>