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306" r:id="rId4"/>
    <p:sldId id="282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278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92A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62" d="100"/>
          <a:sy n="62" d="100"/>
        </p:scale>
        <p:origin x="173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lt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9" name="Rectangle 77"/>
          <p:cNvSpPr>
            <a:spLocks noChangeArrowheads="1"/>
          </p:cNvSpPr>
          <p:nvPr userDrawn="1"/>
        </p:nvSpPr>
        <p:spPr bwMode="gray">
          <a:xfrm>
            <a:off x="0" y="3429000"/>
            <a:ext cx="9144000" cy="431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 i="0" baseline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 bwMode="auto">
          <a:xfrm>
            <a:off x="457200" y="990600"/>
            <a:ext cx="5562600" cy="2209800"/>
          </a:xfrm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5400" b="1" i="0" baseline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noProof="0" dirty="0"/>
              <a:t>第</a:t>
            </a:r>
            <a:r>
              <a:rPr lang="en-US" altLang="zh-CN" noProof="0" dirty="0"/>
              <a:t>1</a:t>
            </a:r>
            <a:r>
              <a:rPr lang="zh-CN" altLang="en-US" noProof="0" dirty="0"/>
              <a:t>章</a:t>
            </a:r>
            <a:br>
              <a:rPr lang="en-US" altLang="zh-CN" noProof="0" dirty="0"/>
            </a:br>
            <a:r>
              <a:rPr lang="en-US" altLang="zh-CN" noProof="0" dirty="0"/>
              <a:t>Java</a:t>
            </a:r>
            <a:r>
              <a:rPr lang="zh-CN" altLang="en-US" noProof="0" dirty="0"/>
              <a:t>开发简介</a:t>
            </a:r>
            <a:endParaRPr lang="en-US" altLang="zh-CN" noProof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0" y="3429000"/>
            <a:ext cx="9144000" cy="436563"/>
          </a:xfr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1800" b="1" i="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noProof="0" dirty="0"/>
              <a:t>单击此处编辑母版副标题样式</a:t>
            </a:r>
            <a:endParaRPr lang="en-US" altLang="zh-CN" noProof="0" dirty="0"/>
          </a:p>
        </p:txBody>
      </p:sp>
      <p:sp>
        <p:nvSpPr>
          <p:cNvPr id="3136" name="Text Box 64"/>
          <p:cNvSpPr txBox="1">
            <a:spLocks noChangeArrowheads="1"/>
          </p:cNvSpPr>
          <p:nvPr userDrawn="1"/>
        </p:nvSpPr>
        <p:spPr bwMode="auto">
          <a:xfrm>
            <a:off x="6588224" y="6172200"/>
            <a:ext cx="24033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i="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Java</a:t>
            </a:r>
            <a:r>
              <a:rPr lang="zh-CN" altLang="en-US" sz="2400" b="1" i="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开发基础</a:t>
            </a:r>
            <a:endParaRPr lang="en-US" altLang="zh-CN" sz="2400" b="1" i="0" baseline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 baseline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计算机学院 彭政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66F64817-6BD7-46A6-8D7B-8F4AD32AE9F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5782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heme" Target="../theme/theme1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3.png"/><Relationship Id="rId4" Type="http://schemas.openxmlformats.org/officeDocument/2006/relationships/vmlDrawing" Target="../drawings/vmlDrawing1.vml"/><Relationship Id="rId9" Type="http://schemas.openxmlformats.org/officeDocument/2006/relationships/oleObject" Target="../embeddings/oleObject3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1" name="Object 77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087341333"/>
              </p:ext>
            </p:extLst>
          </p:nvPr>
        </p:nvGraphicFramePr>
        <p:xfrm>
          <a:off x="0" y="6564313"/>
          <a:ext cx="9144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4" name="Image" r:id="rId5" imgW="6273016" imgH="304547" progId="Photoshop.Image.6">
                  <p:embed/>
                </p:oleObj>
              </mc:Choice>
              <mc:Fallback>
                <p:oleObj name="Image" r:id="rId5" imgW="6273016" imgH="304547" progId="Photoshop.Image.6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0" y="6564313"/>
                        <a:ext cx="91440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2" name="Rectangle 78"/>
          <p:cNvSpPr>
            <a:spLocks noChangeArrowheads="1"/>
          </p:cNvSpPr>
          <p:nvPr userDrawn="1"/>
        </p:nvSpPr>
        <p:spPr bwMode="ltGray">
          <a:xfrm>
            <a:off x="0" y="0"/>
            <a:ext cx="9144000" cy="981075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 i="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103" name="Object 79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578225578"/>
              </p:ext>
            </p:extLst>
          </p:nvPr>
        </p:nvGraphicFramePr>
        <p:xfrm>
          <a:off x="7261225" y="-9525"/>
          <a:ext cx="97790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5" name="Image" r:id="rId7" imgW="1904762" imgH="2006349" progId="Photoshop.Image.7">
                  <p:embed/>
                </p:oleObj>
              </mc:Choice>
              <mc:Fallback>
                <p:oleObj name="Image" r:id="rId7" imgW="1904762" imgH="2006349" progId="Photoshop.Image.7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7261225" y="-9525"/>
                        <a:ext cx="977900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4" name="Object 80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447456329"/>
              </p:ext>
            </p:extLst>
          </p:nvPr>
        </p:nvGraphicFramePr>
        <p:xfrm>
          <a:off x="8243888" y="-9525"/>
          <a:ext cx="900112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6" name="Image" r:id="rId9" imgW="1523272" imgH="1676190" progId="Photoshop.Image.7">
                  <p:embed/>
                </p:oleObj>
              </mc:Choice>
              <mc:Fallback>
                <p:oleObj name="Image" r:id="rId9" imgW="1523272" imgH="1676190" progId="Photoshop.Image.7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8243888" y="-9525"/>
                        <a:ext cx="900112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6172200" y="6592565"/>
            <a:ext cx="27432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 i="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en-US" altLang="zh-CN"/>
              <a:t>Company Logo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3429000" y="6592565"/>
            <a:ext cx="2133600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 i="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6C57FFE8-B3C3-4344-A1D1-7A0A01D1904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533400" y="228600"/>
            <a:ext cx="66294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304800" y="6596459"/>
            <a:ext cx="274320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 i="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en-US" altLang="zh-CN"/>
              <a:t>www.themegallery.com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i="0" kern="1200" baseline="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3200" b="1" i="0" kern="1200" baseline="0">
          <a:solidFill>
            <a:schemeClr val="accent4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b="1" i="0" kern="1200" baseline="0">
          <a:solidFill>
            <a:schemeClr val="accent4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200" b="1" i="0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 i="0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 i="0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676400"/>
            <a:ext cx="4800600" cy="838200"/>
          </a:xfrm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第</a:t>
            </a:r>
            <a:r>
              <a:rPr lang="en-US" altLang="zh-CN" dirty="0"/>
              <a:t>3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章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b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</a:br>
            <a:r>
              <a:rPr lang="zh-CN" altLang="en-US" dirty="0"/>
              <a:t>继承和多态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电子科技大学中山学院 计算机学院 彭政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多态性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一个</a:t>
            </a:r>
            <a:r>
              <a:rPr lang="en-US" altLang="zh-CN" dirty="0"/>
              <a:t>Java</a:t>
            </a:r>
            <a:r>
              <a:rPr lang="zh-CN" altLang="zh-CN" dirty="0"/>
              <a:t>的引用具有两种特征类型：编译时类型（</a:t>
            </a:r>
            <a:r>
              <a:rPr lang="en-US" altLang="zh-CN" dirty="0"/>
              <a:t>Compile-Time Type</a:t>
            </a:r>
            <a:r>
              <a:rPr lang="zh-CN" altLang="zh-CN" dirty="0"/>
              <a:t>）和运行时类型（</a:t>
            </a:r>
            <a:r>
              <a:rPr lang="en-US" altLang="zh-CN" dirty="0"/>
              <a:t>Runtime Type</a:t>
            </a:r>
            <a:r>
              <a:rPr lang="zh-CN" altLang="zh-CN" dirty="0"/>
              <a:t>）。</a:t>
            </a:r>
            <a:endParaRPr lang="en-US" altLang="zh-CN" dirty="0"/>
          </a:p>
          <a:p>
            <a:r>
              <a:rPr lang="zh-CN" altLang="zh-CN" dirty="0"/>
              <a:t>编译时类型是指声明该引用时所用的类型，运行时类型是该引用实际指向的对象所属的类型。</a:t>
            </a:r>
            <a:endParaRPr lang="en-US" altLang="zh-CN" dirty="0"/>
          </a:p>
          <a:p>
            <a:r>
              <a:rPr lang="zh-CN" altLang="zh-CN" dirty="0"/>
              <a:t>一个引用的编译时类型和运行时类型有时是相同的，比如代码“</a:t>
            </a:r>
            <a:r>
              <a:rPr lang="en-US" altLang="zh-CN" dirty="0"/>
              <a:t>A </a:t>
            </a:r>
            <a:r>
              <a:rPr lang="en-US" altLang="zh-CN" dirty="0" err="1"/>
              <a:t>a</a:t>
            </a:r>
            <a:r>
              <a:rPr lang="en-US" altLang="zh-CN" dirty="0"/>
              <a:t> = new A()</a:t>
            </a:r>
            <a:r>
              <a:rPr lang="zh-CN" altLang="zh-CN" dirty="0"/>
              <a:t>”中，引用</a:t>
            </a:r>
            <a:r>
              <a:rPr lang="en-US" altLang="zh-CN" dirty="0"/>
              <a:t>a</a:t>
            </a:r>
            <a:r>
              <a:rPr lang="zh-CN" altLang="zh-CN" dirty="0"/>
              <a:t>的编译时类型和运行时类型都是</a:t>
            </a:r>
            <a:r>
              <a:rPr lang="en-US" altLang="zh-CN" dirty="0"/>
              <a:t>A</a:t>
            </a:r>
            <a:r>
              <a:rPr lang="zh-CN" altLang="zh-CN" dirty="0"/>
              <a:t>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751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多态性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一个引用的编译时类型和运行时类型有时是不同的，比如</a:t>
            </a:r>
            <a:r>
              <a:rPr lang="en-US" altLang="zh-CN" dirty="0"/>
              <a:t>A</a:t>
            </a:r>
            <a:r>
              <a:rPr lang="zh-CN" altLang="zh-CN" dirty="0"/>
              <a:t>类是</a:t>
            </a:r>
            <a:r>
              <a:rPr lang="en-US" altLang="zh-CN" dirty="0"/>
              <a:t>B</a:t>
            </a:r>
            <a:r>
              <a:rPr lang="zh-CN" altLang="zh-CN" dirty="0"/>
              <a:t>类的父类，则代码“</a:t>
            </a:r>
            <a:r>
              <a:rPr lang="en-US" altLang="zh-CN" dirty="0"/>
              <a:t>A </a:t>
            </a:r>
            <a:r>
              <a:rPr lang="en-US" altLang="zh-CN" dirty="0" err="1"/>
              <a:t>a</a:t>
            </a:r>
            <a:r>
              <a:rPr lang="en-US" altLang="zh-CN" dirty="0"/>
              <a:t> = new B()</a:t>
            </a:r>
            <a:r>
              <a:rPr lang="zh-CN" altLang="zh-CN" dirty="0"/>
              <a:t>”中，引用</a:t>
            </a:r>
            <a:r>
              <a:rPr lang="en-US" altLang="zh-CN" dirty="0"/>
              <a:t>a</a:t>
            </a:r>
            <a:r>
              <a:rPr lang="zh-CN" altLang="zh-CN" dirty="0"/>
              <a:t>的编译时类型就是</a:t>
            </a:r>
            <a:r>
              <a:rPr lang="en-US" altLang="zh-CN" dirty="0"/>
              <a:t>A</a:t>
            </a:r>
            <a:r>
              <a:rPr lang="zh-CN" altLang="zh-CN" dirty="0"/>
              <a:t>，运行时类型就是</a:t>
            </a:r>
            <a:r>
              <a:rPr lang="en-US" altLang="zh-CN" dirty="0"/>
              <a:t>B</a:t>
            </a:r>
            <a:r>
              <a:rPr lang="zh-CN" altLang="zh-CN" dirty="0"/>
              <a:t>。</a:t>
            </a:r>
            <a:endParaRPr lang="en-US" altLang="zh-CN" dirty="0"/>
          </a:p>
          <a:p>
            <a:r>
              <a:rPr lang="zh-CN" altLang="zh-CN" dirty="0"/>
              <a:t>在程序的编译阶段，编译器检查一个引用能够访问哪些成员时，是由这个引用的编译时类型决定的。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7245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多态性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dirty="0"/>
              <a:t>方法的绑定是指将一个方法的调用与方法体（方法的代码）关联起来的过程。在</a:t>
            </a:r>
            <a:r>
              <a:rPr lang="en-US" altLang="zh-CN" sz="2800" dirty="0"/>
              <a:t>Java</a:t>
            </a:r>
            <a:r>
              <a:rPr lang="zh-CN" altLang="zh-CN" sz="2800" dirty="0"/>
              <a:t>语言中，方法的绑定分为两种：静态绑定和动态绑定。静态绑定又称为前期绑定，动态绑定又称为后期绑定。</a:t>
            </a:r>
            <a:endParaRPr lang="en-US" altLang="zh-CN" sz="2800" dirty="0"/>
          </a:p>
          <a:p>
            <a:r>
              <a:rPr lang="zh-CN" altLang="zh-CN" sz="2800" dirty="0"/>
              <a:t>静态绑定是在程序的编译期间进行的绑定，也就是说在程序的编译过程中，</a:t>
            </a:r>
            <a:r>
              <a:rPr lang="en-US" altLang="zh-CN" sz="2800" dirty="0"/>
              <a:t>Java</a:t>
            </a:r>
            <a:r>
              <a:rPr lang="zh-CN" altLang="zh-CN" sz="2800" dirty="0"/>
              <a:t>编译器就已经知道一个方法调用关联的到底是哪个类中定义的方法。一个类定义的方法中只有用修饰符</a:t>
            </a:r>
            <a:r>
              <a:rPr lang="en-US" altLang="zh-CN" sz="2800" dirty="0"/>
              <a:t>final</a:t>
            </a:r>
            <a:r>
              <a:rPr lang="zh-CN" altLang="zh-CN" sz="2800" dirty="0"/>
              <a:t>，</a:t>
            </a:r>
            <a:r>
              <a:rPr lang="en-US" altLang="zh-CN" sz="2800" dirty="0"/>
              <a:t>static</a:t>
            </a:r>
            <a:r>
              <a:rPr lang="zh-CN" altLang="zh-CN" sz="2800" dirty="0"/>
              <a:t>，</a:t>
            </a:r>
            <a:r>
              <a:rPr lang="en-US" altLang="zh-CN" sz="2800" dirty="0"/>
              <a:t>private</a:t>
            </a:r>
            <a:r>
              <a:rPr lang="zh-CN" altLang="zh-CN" sz="2800" dirty="0"/>
              <a:t>修饰的方法，以及这个类的构造方法是静态绑定。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7259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多态性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dirty="0"/>
              <a:t>动态绑定是在程序的运行期间进行的绑定，也就是说只有在程序的运行期间，</a:t>
            </a:r>
            <a:r>
              <a:rPr lang="en-US" altLang="zh-CN" sz="2800" dirty="0"/>
              <a:t>Java</a:t>
            </a:r>
            <a:r>
              <a:rPr lang="zh-CN" altLang="zh-CN" sz="2800" dirty="0"/>
              <a:t>解释器才能够知道一个方法调用关联的到底是哪个类中定义的方法。当通过一个引用调用一个方法时，如果这个方法不是用</a:t>
            </a:r>
            <a:r>
              <a:rPr lang="en-US" altLang="zh-CN" sz="2800" dirty="0"/>
              <a:t>final</a:t>
            </a:r>
            <a:r>
              <a:rPr lang="zh-CN" altLang="zh-CN" sz="2800" dirty="0"/>
              <a:t>，</a:t>
            </a:r>
            <a:r>
              <a:rPr lang="en-US" altLang="zh-CN" sz="2800" dirty="0"/>
              <a:t>static</a:t>
            </a:r>
            <a:r>
              <a:rPr lang="zh-CN" altLang="zh-CN" sz="2800" dirty="0"/>
              <a:t>，</a:t>
            </a:r>
            <a:r>
              <a:rPr lang="en-US" altLang="zh-CN" sz="2800" dirty="0"/>
              <a:t>private</a:t>
            </a:r>
            <a:r>
              <a:rPr lang="zh-CN" altLang="zh-CN" sz="2800" dirty="0"/>
              <a:t>修饰的方法，也不是构造方法，那么在程序运行时，</a:t>
            </a:r>
            <a:r>
              <a:rPr lang="en-US" altLang="zh-CN" sz="2800" dirty="0"/>
              <a:t>Java</a:t>
            </a:r>
            <a:r>
              <a:rPr lang="zh-CN" altLang="zh-CN" sz="2800" dirty="0"/>
              <a:t>解释器会根据这个引用所指向的对象的实际类型，来调用相应的方法。也就是说，在编译的时候和装载类的时候，无法确定一个引用所指向的对象的实际类型，也就无法确定正确的方法体，只能在运行时依靠方法调用机制去找到正确的方法主体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7602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多态性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在程序的运行期间，而非编译期间，才能判断引用所指向的对象的实际类型，并根据这个对象的实际类型，来调用实际类型中定义的方法。这种语言特性称之为多态（</a:t>
            </a:r>
            <a:r>
              <a:rPr lang="en-US" altLang="zh-CN" dirty="0"/>
              <a:t>Polymorphism</a:t>
            </a:r>
            <a:r>
              <a:rPr lang="zh-CN" altLang="zh-CN" dirty="0"/>
              <a:t>）。</a:t>
            </a:r>
            <a:endParaRPr lang="en-US" altLang="zh-CN" dirty="0"/>
          </a:p>
          <a:p>
            <a:r>
              <a:rPr lang="zh-CN" altLang="zh-CN" dirty="0"/>
              <a:t>只有当使用一个父类引用指向一个子类对象时，也就是当一个引用的编译时类型和运行时类型不一致的时候，而且子类覆盖了父类成员方法的时候，才会出现多态的语法现象。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3460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多态性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与方法不同的是，对象的属性并不具备多态性。也就是说，通过一个引用访问实例属性时，访问的实际上是这个引用的编译时类型中定义的属性，而不是它运行时类型中定义的属性。</a:t>
            </a:r>
            <a:endParaRPr lang="en-US" altLang="zh-CN" dirty="0"/>
          </a:p>
          <a:p>
            <a:r>
              <a:rPr lang="zh-CN" altLang="zh-CN" dirty="0"/>
              <a:t>静态成员变量和静态成员方法同样不具备多态性。也就是说，通过一个引用访问静态成员变量或静态成员方法时，实际访问的成员总是由这个引用的编译时类型决定的。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3062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多态性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示例：</a:t>
            </a:r>
            <a:r>
              <a:rPr lang="en-US" altLang="zh-CN" dirty="0"/>
              <a:t>TestPolymorphism1.java</a:t>
            </a:r>
          </a:p>
          <a:p>
            <a:pPr lvl="1"/>
            <a:r>
              <a:rPr lang="zh-CN" altLang="zh-CN" dirty="0"/>
              <a:t>这种方法的动态绑定过程是用到了类型信息中的方法表的。而且在方法表中并没存放指向用</a:t>
            </a:r>
            <a:r>
              <a:rPr lang="en-US" altLang="zh-CN" dirty="0"/>
              <a:t>static</a:t>
            </a:r>
            <a:r>
              <a:rPr lang="zh-CN" altLang="zh-CN" dirty="0"/>
              <a:t>、</a:t>
            </a:r>
            <a:r>
              <a:rPr lang="en-US" altLang="zh-CN" dirty="0"/>
              <a:t>private</a:t>
            </a:r>
            <a:r>
              <a:rPr lang="zh-CN" altLang="zh-CN" dirty="0"/>
              <a:t>、</a:t>
            </a:r>
            <a:r>
              <a:rPr lang="en-US" altLang="zh-CN" dirty="0"/>
              <a:t>final</a:t>
            </a:r>
            <a:r>
              <a:rPr lang="zh-CN" altLang="zh-CN" dirty="0"/>
              <a:t>修饰的方法和构造方法的指针，所以调用</a:t>
            </a:r>
            <a:r>
              <a:rPr lang="en-US" altLang="zh-CN" dirty="0"/>
              <a:t>static</a:t>
            </a:r>
            <a:r>
              <a:rPr lang="zh-CN" altLang="zh-CN" dirty="0"/>
              <a:t>、</a:t>
            </a:r>
            <a:r>
              <a:rPr lang="en-US" altLang="zh-CN" dirty="0"/>
              <a:t>private</a:t>
            </a:r>
            <a:r>
              <a:rPr lang="zh-CN" altLang="zh-CN" dirty="0"/>
              <a:t>、</a:t>
            </a:r>
            <a:r>
              <a:rPr lang="en-US" altLang="zh-CN" dirty="0"/>
              <a:t>final</a:t>
            </a:r>
            <a:r>
              <a:rPr lang="zh-CN" altLang="zh-CN" dirty="0"/>
              <a:t>、构造方法的是静态绑定的。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/>
              <a:t>电子科技大学中山学院</a:t>
            </a:r>
            <a:endParaRPr lang="en-US" altLang="zh-CN"/>
          </a:p>
        </p:txBody>
      </p:sp>
      <p:pic>
        <p:nvPicPr>
          <p:cNvPr id="6" name="图片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796" y="3933056"/>
            <a:ext cx="6484540" cy="246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930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多态性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从</a:t>
            </a:r>
            <a:r>
              <a:rPr lang="en-US" altLang="zh-CN" dirty="0"/>
              <a:t>JVM</a:t>
            </a:r>
            <a:r>
              <a:rPr lang="zh-CN" altLang="zh-CN" dirty="0"/>
              <a:t>字节码指令的层面来看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zh-CN" dirty="0"/>
              <a:t>调用一个类的构造方法和私有方法（</a:t>
            </a:r>
            <a:r>
              <a:rPr lang="en-US" altLang="zh-CN" dirty="0"/>
              <a:t>private</a:t>
            </a:r>
            <a:r>
              <a:rPr lang="zh-CN" altLang="zh-CN" dirty="0"/>
              <a:t>）使用的指令是“</a:t>
            </a:r>
            <a:r>
              <a:rPr lang="en-US" altLang="zh-CN" dirty="0" err="1"/>
              <a:t>invokespecial</a:t>
            </a:r>
            <a:r>
              <a:rPr lang="zh-CN" altLang="zh-CN" dirty="0"/>
              <a:t>”；</a:t>
            </a:r>
            <a:endParaRPr lang="en-US" altLang="zh-CN" dirty="0"/>
          </a:p>
          <a:p>
            <a:pPr lvl="1"/>
            <a:r>
              <a:rPr lang="zh-CN" altLang="zh-CN" dirty="0"/>
              <a:t>调用一个类的静态方法（</a:t>
            </a:r>
            <a:r>
              <a:rPr lang="en-US" altLang="zh-CN" dirty="0"/>
              <a:t>static</a:t>
            </a:r>
            <a:r>
              <a:rPr lang="zh-CN" altLang="zh-CN" dirty="0"/>
              <a:t>）使用的指令是“</a:t>
            </a:r>
            <a:r>
              <a:rPr lang="en-US" altLang="zh-CN" dirty="0" err="1"/>
              <a:t>invokestatic</a:t>
            </a:r>
            <a:r>
              <a:rPr lang="zh-CN" altLang="zh-CN" dirty="0"/>
              <a:t>”。</a:t>
            </a:r>
            <a:endParaRPr lang="en-US" altLang="zh-CN" dirty="0"/>
          </a:p>
          <a:p>
            <a:pPr lvl="1"/>
            <a:r>
              <a:rPr lang="zh-CN" altLang="zh-CN" dirty="0"/>
              <a:t>这两种指令对方法的调用是根据声明引用时所用的类型“</a:t>
            </a:r>
            <a:r>
              <a:rPr lang="en-US" altLang="zh-CN" dirty="0"/>
              <a:t>reference type</a:t>
            </a:r>
            <a:r>
              <a:rPr lang="zh-CN" altLang="zh-CN" dirty="0"/>
              <a:t>”（引用类型，又称为编译时类型</a:t>
            </a:r>
            <a:r>
              <a:rPr lang="en-US" altLang="zh-CN" dirty="0"/>
              <a:t>compile-time type</a:t>
            </a:r>
            <a:r>
              <a:rPr lang="zh-CN" altLang="zh-CN" dirty="0"/>
              <a:t>）来调用的，是一种静态绑定，不会用到方法表。</a:t>
            </a:r>
            <a:endParaRPr lang="en-US" altLang="zh-CN" dirty="0"/>
          </a:p>
          <a:p>
            <a:pPr marL="457200" lvl="1" indent="0">
              <a:buNone/>
            </a:pPr>
            <a:endParaRPr lang="zh-CN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7466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多态性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从</a:t>
            </a:r>
            <a:r>
              <a:rPr lang="en-US" altLang="zh-CN" dirty="0"/>
              <a:t>JVM</a:t>
            </a:r>
            <a:r>
              <a:rPr lang="zh-CN" altLang="zh-CN" dirty="0"/>
              <a:t>字节码指令的层面来看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zh-CN" dirty="0"/>
              <a:t>调用一个类的实例方法使用的指令是“</a:t>
            </a:r>
            <a:r>
              <a:rPr lang="en-US" altLang="zh-CN" dirty="0" err="1"/>
              <a:t>invokevirtual</a:t>
            </a:r>
            <a:r>
              <a:rPr lang="zh-CN" altLang="zh-CN" dirty="0"/>
              <a:t>”，这种指令对方法的调用是根据创建对象时所用的类型“</a:t>
            </a:r>
            <a:r>
              <a:rPr lang="en-US" altLang="zh-CN" dirty="0"/>
              <a:t>object type</a:t>
            </a:r>
            <a:r>
              <a:rPr lang="zh-CN" altLang="zh-CN" dirty="0"/>
              <a:t>”（对象类型，又称为运行时类型</a:t>
            </a:r>
            <a:r>
              <a:rPr lang="en-US" altLang="zh-CN" dirty="0"/>
              <a:t>runtime type</a:t>
            </a:r>
            <a:r>
              <a:rPr lang="zh-CN" altLang="zh-CN"/>
              <a:t>）来调用的，是一种动态绑定，会用到方法表。</a:t>
            </a:r>
            <a:endParaRPr lang="zh-CN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6456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WordArt 3"/>
          <p:cNvSpPr>
            <a:spLocks noChangeArrowheads="1" noChangeShapeType="1" noTextEdit="1"/>
          </p:cNvSpPr>
          <p:nvPr/>
        </p:nvSpPr>
        <p:spPr bwMode="gray">
          <a:xfrm>
            <a:off x="1995488" y="2133600"/>
            <a:ext cx="5472112" cy="935038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5400" b="1" kern="1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outerShdw dist="71842" dir="2700000" algn="ctr" rotWithShape="0">
                    <a:schemeClr val="bg2">
                      <a:alpha val="5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Thank You !</a:t>
            </a:r>
            <a:endParaRPr lang="zh-CN" altLang="en-US" sz="5400" b="1" kern="10">
              <a:ln w="2857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hlink"/>
                  </a:gs>
                  <a:gs pos="100000">
                    <a:schemeClr val="tx1"/>
                  </a:gs>
                </a:gsLst>
                <a:lin ang="5400000" scaled="1"/>
              </a:gradFill>
              <a:effectLst>
                <a:outerShdw dist="71842" dir="2700000" algn="ctr" rotWithShape="0">
                  <a:schemeClr val="bg2">
                    <a:alpha val="50000"/>
                  </a:schemeClr>
                </a:outerShdw>
              </a:effectLst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电子科技大学中山学院 计算机学院 彭政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计算机学院 彭政</a:t>
            </a:r>
            <a:endParaRPr lang="en-US" altLang="zh-CN"/>
          </a:p>
        </p:txBody>
      </p:sp>
      <p:sp>
        <p:nvSpPr>
          <p:cNvPr id="37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/>
              <a:t>电子科技大学中山学院</a:t>
            </a:r>
            <a:endParaRPr lang="en-US" altLang="zh-CN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本章学习目标</a:t>
            </a:r>
            <a:endParaRPr lang="en-US" altLang="zh-CN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grpSp>
        <p:nvGrpSpPr>
          <p:cNvPr id="64515" name="Group 3"/>
          <p:cNvGrpSpPr>
            <a:grpSpLocks/>
          </p:cNvGrpSpPr>
          <p:nvPr/>
        </p:nvGrpSpPr>
        <p:grpSpPr bwMode="auto">
          <a:xfrm>
            <a:off x="1828800" y="2024063"/>
            <a:ext cx="762000" cy="665162"/>
            <a:chOff x="1110" y="2656"/>
            <a:chExt cx="1549" cy="1351"/>
          </a:xfrm>
        </p:grpSpPr>
        <p:sp>
          <p:nvSpPr>
            <p:cNvPr id="64516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17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18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64523" name="Line 11"/>
          <p:cNvSpPr>
            <a:spLocks noChangeShapeType="1"/>
          </p:cNvSpPr>
          <p:nvPr/>
        </p:nvSpPr>
        <p:spPr bwMode="auto">
          <a:xfrm>
            <a:off x="2438400" y="2633663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4524" name="Text Box 12"/>
          <p:cNvSpPr txBox="1">
            <a:spLocks noChangeArrowheads="1"/>
          </p:cNvSpPr>
          <p:nvPr/>
        </p:nvSpPr>
        <p:spPr bwMode="auto">
          <a:xfrm>
            <a:off x="2987824" y="2100263"/>
            <a:ext cx="20409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dirty="0">
                <a:ea typeface="宋体" panose="02010600030101010101" pitchFamily="2" charset="-122"/>
              </a:rPr>
              <a:t>子类继承父类</a:t>
            </a:r>
            <a:endParaRPr lang="en-US" altLang="zh-CN" sz="2400" b="1" dirty="0">
              <a:ea typeface="宋体" panose="02010600030101010101" pitchFamily="2" charset="-122"/>
            </a:endParaRPr>
          </a:p>
        </p:txBody>
      </p:sp>
      <p:sp>
        <p:nvSpPr>
          <p:cNvPr id="64525" name="Text Box 13"/>
          <p:cNvSpPr txBox="1">
            <a:spLocks noChangeArrowheads="1"/>
          </p:cNvSpPr>
          <p:nvPr/>
        </p:nvSpPr>
        <p:spPr bwMode="gray">
          <a:xfrm>
            <a:off x="2025650" y="21224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anose="02010600030101010101" pitchFamily="2" charset="-122"/>
              </a:rPr>
              <a:t>1</a:t>
            </a:r>
          </a:p>
        </p:txBody>
      </p:sp>
      <p:grpSp>
        <p:nvGrpSpPr>
          <p:cNvPr id="64519" name="Group 7"/>
          <p:cNvGrpSpPr>
            <a:grpSpLocks/>
          </p:cNvGrpSpPr>
          <p:nvPr/>
        </p:nvGrpSpPr>
        <p:grpSpPr bwMode="auto">
          <a:xfrm>
            <a:off x="1828800" y="2938463"/>
            <a:ext cx="762000" cy="665162"/>
            <a:chOff x="3174" y="2656"/>
            <a:chExt cx="1549" cy="1351"/>
          </a:xfrm>
        </p:grpSpPr>
        <p:sp>
          <p:nvSpPr>
            <p:cNvPr id="64520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21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22" name="AutoShape 10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64526" name="Line 14"/>
          <p:cNvSpPr>
            <a:spLocks noChangeShapeType="1"/>
          </p:cNvSpPr>
          <p:nvPr/>
        </p:nvSpPr>
        <p:spPr bwMode="auto">
          <a:xfrm>
            <a:off x="2438400" y="3548063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4527" name="Text Box 15"/>
          <p:cNvSpPr txBox="1">
            <a:spLocks noChangeArrowheads="1"/>
          </p:cNvSpPr>
          <p:nvPr/>
        </p:nvSpPr>
        <p:spPr bwMode="auto">
          <a:xfrm>
            <a:off x="2987824" y="3014663"/>
            <a:ext cx="358784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dirty="0">
                <a:ea typeface="宋体" panose="02010600030101010101" pitchFamily="2" charset="-122"/>
              </a:rPr>
              <a:t>方法的覆盖和变量的隐藏</a:t>
            </a:r>
            <a:endParaRPr lang="en-US" altLang="zh-CN" sz="2400" b="1" dirty="0">
              <a:ea typeface="宋体" panose="02010600030101010101" pitchFamily="2" charset="-122"/>
            </a:endParaRPr>
          </a:p>
        </p:txBody>
      </p:sp>
      <p:sp>
        <p:nvSpPr>
          <p:cNvPr id="64528" name="Text Box 16"/>
          <p:cNvSpPr txBox="1">
            <a:spLocks noChangeArrowheads="1"/>
          </p:cNvSpPr>
          <p:nvPr/>
        </p:nvSpPr>
        <p:spPr bwMode="gray">
          <a:xfrm>
            <a:off x="2025650" y="30368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anose="02010600030101010101" pitchFamily="2" charset="-122"/>
              </a:rPr>
              <a:t>2</a:t>
            </a:r>
          </a:p>
        </p:txBody>
      </p:sp>
      <p:grpSp>
        <p:nvGrpSpPr>
          <p:cNvPr id="64529" name="Group 17"/>
          <p:cNvGrpSpPr>
            <a:grpSpLocks/>
          </p:cNvGrpSpPr>
          <p:nvPr/>
        </p:nvGrpSpPr>
        <p:grpSpPr bwMode="auto">
          <a:xfrm>
            <a:off x="1828800" y="3830638"/>
            <a:ext cx="762000" cy="665162"/>
            <a:chOff x="1110" y="2656"/>
            <a:chExt cx="1549" cy="1351"/>
          </a:xfrm>
        </p:grpSpPr>
        <p:sp>
          <p:nvSpPr>
            <p:cNvPr id="64530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31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32" name="AutoShape 20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64537" name="Line 25"/>
          <p:cNvSpPr>
            <a:spLocks noChangeShapeType="1"/>
          </p:cNvSpPr>
          <p:nvPr/>
        </p:nvSpPr>
        <p:spPr bwMode="auto">
          <a:xfrm>
            <a:off x="2438400" y="4440238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4538" name="Text Box 26"/>
          <p:cNvSpPr txBox="1">
            <a:spLocks noChangeArrowheads="1"/>
          </p:cNvSpPr>
          <p:nvPr/>
        </p:nvSpPr>
        <p:spPr bwMode="auto">
          <a:xfrm>
            <a:off x="2987824" y="3906838"/>
            <a:ext cx="267252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dirty="0">
                <a:ea typeface="宋体" panose="02010600030101010101" pitchFamily="2" charset="-122"/>
              </a:rPr>
              <a:t>终态修饰符：</a:t>
            </a:r>
            <a:r>
              <a:rPr lang="en-US" altLang="zh-CN" sz="2400" b="1" dirty="0">
                <a:ea typeface="宋体" panose="02010600030101010101" pitchFamily="2" charset="-122"/>
              </a:rPr>
              <a:t>final</a:t>
            </a:r>
          </a:p>
        </p:txBody>
      </p:sp>
      <p:sp>
        <p:nvSpPr>
          <p:cNvPr id="64539" name="Text Box 27"/>
          <p:cNvSpPr txBox="1">
            <a:spLocks noChangeArrowheads="1"/>
          </p:cNvSpPr>
          <p:nvPr/>
        </p:nvSpPr>
        <p:spPr bwMode="gray">
          <a:xfrm>
            <a:off x="2025650" y="392906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anose="02010600030101010101" pitchFamily="2" charset="-122"/>
              </a:rPr>
              <a:t>3</a:t>
            </a:r>
          </a:p>
        </p:txBody>
      </p:sp>
      <p:grpSp>
        <p:nvGrpSpPr>
          <p:cNvPr id="64533" name="Group 21"/>
          <p:cNvGrpSpPr>
            <a:grpSpLocks/>
          </p:cNvGrpSpPr>
          <p:nvPr/>
        </p:nvGrpSpPr>
        <p:grpSpPr bwMode="auto">
          <a:xfrm>
            <a:off x="1828800" y="4745038"/>
            <a:ext cx="762000" cy="665162"/>
            <a:chOff x="3174" y="2656"/>
            <a:chExt cx="1549" cy="1351"/>
          </a:xfrm>
        </p:grpSpPr>
        <p:sp>
          <p:nvSpPr>
            <p:cNvPr id="64534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35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36" name="AutoShape 24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64540" name="Line 28"/>
          <p:cNvSpPr>
            <a:spLocks noChangeShapeType="1"/>
          </p:cNvSpPr>
          <p:nvPr/>
        </p:nvSpPr>
        <p:spPr bwMode="auto">
          <a:xfrm>
            <a:off x="2438400" y="5354638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4541" name="Text Box 29"/>
          <p:cNvSpPr txBox="1">
            <a:spLocks noChangeArrowheads="1"/>
          </p:cNvSpPr>
          <p:nvPr/>
        </p:nvSpPr>
        <p:spPr bwMode="auto">
          <a:xfrm>
            <a:off x="2987824" y="4821238"/>
            <a:ext cx="23503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dirty="0">
                <a:ea typeface="宋体" panose="02010600030101010101" pitchFamily="2" charset="-122"/>
              </a:rPr>
              <a:t>访问权限修饰符</a:t>
            </a:r>
            <a:endParaRPr lang="en-US" altLang="zh-CN" sz="2400" b="1" dirty="0">
              <a:ea typeface="宋体" panose="02010600030101010101" pitchFamily="2" charset="-122"/>
            </a:endParaRPr>
          </a:p>
        </p:txBody>
      </p:sp>
      <p:sp>
        <p:nvSpPr>
          <p:cNvPr id="64542" name="Text Box 30"/>
          <p:cNvSpPr txBox="1">
            <a:spLocks noChangeArrowheads="1"/>
          </p:cNvSpPr>
          <p:nvPr/>
        </p:nvSpPr>
        <p:spPr bwMode="gray">
          <a:xfrm>
            <a:off x="2025650" y="484346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64543" name="Text Box 31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计算机学院 彭政</a:t>
            </a:r>
            <a:endParaRPr lang="en-US" altLang="zh-CN"/>
          </a:p>
        </p:txBody>
      </p:sp>
      <p:sp>
        <p:nvSpPr>
          <p:cNvPr id="37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/>
              <a:t>电子科技大学中山学院</a:t>
            </a:r>
            <a:endParaRPr lang="en-US" altLang="zh-CN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本章学习目标</a:t>
            </a:r>
            <a:endParaRPr lang="en-US" altLang="zh-CN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grpSp>
        <p:nvGrpSpPr>
          <p:cNvPr id="64515" name="Group 3"/>
          <p:cNvGrpSpPr>
            <a:grpSpLocks/>
          </p:cNvGrpSpPr>
          <p:nvPr/>
        </p:nvGrpSpPr>
        <p:grpSpPr bwMode="auto">
          <a:xfrm>
            <a:off x="1828800" y="2024063"/>
            <a:ext cx="762000" cy="665162"/>
            <a:chOff x="1110" y="2656"/>
            <a:chExt cx="1549" cy="1351"/>
          </a:xfrm>
        </p:grpSpPr>
        <p:sp>
          <p:nvSpPr>
            <p:cNvPr id="64516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17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18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64523" name="Line 11"/>
          <p:cNvSpPr>
            <a:spLocks noChangeShapeType="1"/>
          </p:cNvSpPr>
          <p:nvPr/>
        </p:nvSpPr>
        <p:spPr bwMode="auto">
          <a:xfrm>
            <a:off x="2438400" y="2633663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4524" name="Text Box 12"/>
          <p:cNvSpPr txBox="1">
            <a:spLocks noChangeArrowheads="1"/>
          </p:cNvSpPr>
          <p:nvPr/>
        </p:nvSpPr>
        <p:spPr bwMode="auto">
          <a:xfrm>
            <a:off x="2987824" y="2100263"/>
            <a:ext cx="14221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dirty="0">
                <a:solidFill>
                  <a:srgbClr val="FF0000"/>
                </a:solidFill>
                <a:ea typeface="宋体" panose="02010600030101010101" pitchFamily="2" charset="-122"/>
              </a:rPr>
              <a:t>对象转型</a:t>
            </a:r>
            <a:endParaRPr lang="en-US" altLang="zh-CN" sz="24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64525" name="Text Box 13"/>
          <p:cNvSpPr txBox="1">
            <a:spLocks noChangeArrowheads="1"/>
          </p:cNvSpPr>
          <p:nvPr/>
        </p:nvSpPr>
        <p:spPr bwMode="gray">
          <a:xfrm>
            <a:off x="2024562" y="2122488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anose="02010600030101010101" pitchFamily="2" charset="-122"/>
              </a:rPr>
              <a:t>5</a:t>
            </a:r>
          </a:p>
        </p:txBody>
      </p:sp>
      <p:grpSp>
        <p:nvGrpSpPr>
          <p:cNvPr id="64519" name="Group 7"/>
          <p:cNvGrpSpPr>
            <a:grpSpLocks/>
          </p:cNvGrpSpPr>
          <p:nvPr/>
        </p:nvGrpSpPr>
        <p:grpSpPr bwMode="auto">
          <a:xfrm>
            <a:off x="1828800" y="2938463"/>
            <a:ext cx="762000" cy="665162"/>
            <a:chOff x="3174" y="2656"/>
            <a:chExt cx="1549" cy="1351"/>
          </a:xfrm>
        </p:grpSpPr>
        <p:sp>
          <p:nvSpPr>
            <p:cNvPr id="64520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21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22" name="AutoShape 10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64526" name="Line 14"/>
          <p:cNvSpPr>
            <a:spLocks noChangeShapeType="1"/>
          </p:cNvSpPr>
          <p:nvPr/>
        </p:nvSpPr>
        <p:spPr bwMode="auto">
          <a:xfrm>
            <a:off x="2438400" y="3548063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4527" name="Text Box 15"/>
          <p:cNvSpPr txBox="1">
            <a:spLocks noChangeArrowheads="1"/>
          </p:cNvSpPr>
          <p:nvPr/>
        </p:nvSpPr>
        <p:spPr bwMode="auto">
          <a:xfrm>
            <a:off x="2987824" y="3014663"/>
            <a:ext cx="11128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dirty="0">
                <a:solidFill>
                  <a:srgbClr val="FF0000"/>
                </a:solidFill>
                <a:ea typeface="宋体" panose="02010600030101010101" pitchFamily="2" charset="-122"/>
              </a:rPr>
              <a:t>多态性</a:t>
            </a:r>
            <a:endParaRPr lang="en-US" altLang="zh-CN" sz="24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64528" name="Text Box 16"/>
          <p:cNvSpPr txBox="1">
            <a:spLocks noChangeArrowheads="1"/>
          </p:cNvSpPr>
          <p:nvPr/>
        </p:nvSpPr>
        <p:spPr bwMode="gray">
          <a:xfrm>
            <a:off x="2024562" y="3036888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anose="02010600030101010101" pitchFamily="2" charset="-122"/>
              </a:rPr>
              <a:t>6</a:t>
            </a:r>
          </a:p>
        </p:txBody>
      </p:sp>
      <p:grpSp>
        <p:nvGrpSpPr>
          <p:cNvPr id="64529" name="Group 17"/>
          <p:cNvGrpSpPr>
            <a:grpSpLocks/>
          </p:cNvGrpSpPr>
          <p:nvPr/>
        </p:nvGrpSpPr>
        <p:grpSpPr bwMode="auto">
          <a:xfrm>
            <a:off x="1828800" y="3830638"/>
            <a:ext cx="762000" cy="665162"/>
            <a:chOff x="1110" y="2656"/>
            <a:chExt cx="1549" cy="1351"/>
          </a:xfrm>
        </p:grpSpPr>
        <p:sp>
          <p:nvSpPr>
            <p:cNvPr id="64530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31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32" name="AutoShape 20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64537" name="Line 25"/>
          <p:cNvSpPr>
            <a:spLocks noChangeShapeType="1"/>
          </p:cNvSpPr>
          <p:nvPr/>
        </p:nvSpPr>
        <p:spPr bwMode="auto">
          <a:xfrm>
            <a:off x="2438400" y="4440238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4538" name="Text Box 26"/>
          <p:cNvSpPr txBox="1">
            <a:spLocks noChangeArrowheads="1"/>
          </p:cNvSpPr>
          <p:nvPr/>
        </p:nvSpPr>
        <p:spPr bwMode="auto">
          <a:xfrm>
            <a:off x="2987824" y="3906838"/>
            <a:ext cx="11128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dirty="0">
                <a:ea typeface="宋体" panose="02010600030101010101" pitchFamily="2" charset="-122"/>
              </a:rPr>
              <a:t>抽象类</a:t>
            </a:r>
            <a:endParaRPr lang="en-US" altLang="zh-CN" sz="2400" b="1" dirty="0">
              <a:ea typeface="宋体" panose="02010600030101010101" pitchFamily="2" charset="-122"/>
            </a:endParaRPr>
          </a:p>
        </p:txBody>
      </p:sp>
      <p:sp>
        <p:nvSpPr>
          <p:cNvPr id="64539" name="Text Box 27"/>
          <p:cNvSpPr txBox="1">
            <a:spLocks noChangeArrowheads="1"/>
          </p:cNvSpPr>
          <p:nvPr/>
        </p:nvSpPr>
        <p:spPr bwMode="gray">
          <a:xfrm>
            <a:off x="2024562" y="3929063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anose="02010600030101010101" pitchFamily="2" charset="-122"/>
              </a:rPr>
              <a:t>7</a:t>
            </a:r>
          </a:p>
        </p:txBody>
      </p:sp>
      <p:grpSp>
        <p:nvGrpSpPr>
          <p:cNvPr id="64533" name="Group 21"/>
          <p:cNvGrpSpPr>
            <a:grpSpLocks/>
          </p:cNvGrpSpPr>
          <p:nvPr/>
        </p:nvGrpSpPr>
        <p:grpSpPr bwMode="auto">
          <a:xfrm>
            <a:off x="1828800" y="4745038"/>
            <a:ext cx="762000" cy="665162"/>
            <a:chOff x="3174" y="2656"/>
            <a:chExt cx="1549" cy="1351"/>
          </a:xfrm>
        </p:grpSpPr>
        <p:sp>
          <p:nvSpPr>
            <p:cNvPr id="64534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35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36" name="AutoShape 24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64540" name="Line 28"/>
          <p:cNvSpPr>
            <a:spLocks noChangeShapeType="1"/>
          </p:cNvSpPr>
          <p:nvPr/>
        </p:nvSpPr>
        <p:spPr bwMode="auto">
          <a:xfrm>
            <a:off x="2438400" y="5354638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4541" name="Text Box 29"/>
          <p:cNvSpPr txBox="1">
            <a:spLocks noChangeArrowheads="1"/>
          </p:cNvSpPr>
          <p:nvPr/>
        </p:nvSpPr>
        <p:spPr bwMode="auto">
          <a:xfrm>
            <a:off x="2987824" y="4821238"/>
            <a:ext cx="8034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dirty="0">
                <a:ea typeface="宋体" panose="02010600030101010101" pitchFamily="2" charset="-122"/>
              </a:rPr>
              <a:t>接口</a:t>
            </a:r>
            <a:endParaRPr lang="en-US" altLang="zh-CN" sz="2400" b="1" dirty="0">
              <a:ea typeface="宋体" panose="02010600030101010101" pitchFamily="2" charset="-122"/>
            </a:endParaRPr>
          </a:p>
        </p:txBody>
      </p:sp>
      <p:sp>
        <p:nvSpPr>
          <p:cNvPr id="64542" name="Text Box 30"/>
          <p:cNvSpPr txBox="1">
            <a:spLocks noChangeArrowheads="1"/>
          </p:cNvSpPr>
          <p:nvPr/>
        </p:nvSpPr>
        <p:spPr bwMode="gray">
          <a:xfrm>
            <a:off x="2024562" y="4843463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64543" name="Text Box 31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b="1"/>
          </a:p>
        </p:txBody>
      </p:sp>
    </p:spTree>
    <p:extLst>
      <p:ext uri="{BB962C8B-B14F-4D97-AF65-F5344CB8AC3E}">
        <p14:creationId xmlns:p14="http://schemas.microsoft.com/office/powerpoint/2010/main" val="166792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对象</a:t>
            </a:r>
            <a:r>
              <a:rPr lang="zh-CN" altLang="en-US" dirty="0"/>
              <a:t>转型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基本数据类型转换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float f = 1.21F;</a:t>
            </a:r>
          </a:p>
          <a:p>
            <a:pPr marL="457200" lvl="1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a = (</a:t>
            </a:r>
            <a:r>
              <a:rPr lang="en-US" altLang="zh-CN" dirty="0" err="1"/>
              <a:t>int</a:t>
            </a:r>
            <a:r>
              <a:rPr lang="en-US" altLang="zh-CN" dirty="0"/>
              <a:t>)f;	// </a:t>
            </a:r>
            <a:r>
              <a:rPr lang="zh-CN" altLang="en-US" dirty="0"/>
              <a:t>强制转换</a:t>
            </a:r>
          </a:p>
          <a:p>
            <a:pPr marL="457200" lvl="1" indent="0">
              <a:buNone/>
            </a:pPr>
            <a:r>
              <a:rPr lang="en-US" altLang="zh-CN" dirty="0"/>
              <a:t>double d = f;	// </a:t>
            </a:r>
            <a:r>
              <a:rPr lang="zh-CN" altLang="en-US" dirty="0"/>
              <a:t>自动转换</a:t>
            </a:r>
            <a:endParaRPr lang="en-US" altLang="zh-CN" dirty="0"/>
          </a:p>
          <a:p>
            <a:r>
              <a:rPr lang="zh-CN" altLang="zh-CN" dirty="0"/>
              <a:t>引用数据类型也同样可以进行类型转换。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Student s1 = new Student(20, "</a:t>
            </a:r>
            <a:r>
              <a:rPr lang="zh-CN" altLang="en-US" dirty="0"/>
              <a:t>张三</a:t>
            </a:r>
            <a:r>
              <a:rPr lang="en-US" altLang="zh-CN" dirty="0"/>
              <a:t>", "</a:t>
            </a:r>
            <a:r>
              <a:rPr lang="zh-CN" altLang="en-US" dirty="0"/>
              <a:t>电子科技大学中山学院</a:t>
            </a:r>
            <a:r>
              <a:rPr lang="en-US" altLang="zh-CN" dirty="0"/>
              <a:t>");</a:t>
            </a:r>
          </a:p>
          <a:p>
            <a:pPr marL="457200" lvl="1" indent="0">
              <a:buNone/>
            </a:pPr>
            <a:r>
              <a:rPr lang="en-US" altLang="zh-CN" dirty="0"/>
              <a:t>Person p = s1;	// </a:t>
            </a:r>
            <a:r>
              <a:rPr lang="zh-CN" altLang="en-US" dirty="0"/>
              <a:t>将子类引用变量的值赋给一个父类引用变量，可以自动转换</a:t>
            </a:r>
          </a:p>
          <a:p>
            <a:pPr marL="457200" lvl="1" indent="0">
              <a:buNone/>
            </a:pPr>
            <a:r>
              <a:rPr lang="en-US" altLang="zh-CN" dirty="0"/>
              <a:t>s1 = (Student)p;  //</a:t>
            </a:r>
            <a:r>
              <a:rPr lang="zh-CN" altLang="en-US" dirty="0"/>
              <a:t>将父类引用变量的值赋给一个子类引用变量，需要强制转换</a:t>
            </a:r>
            <a:endParaRPr lang="en-US" altLang="zh-CN" dirty="0"/>
          </a:p>
          <a:p>
            <a:pPr lvl="1"/>
            <a:endParaRPr lang="zh-CN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1071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对象</a:t>
            </a:r>
            <a:r>
              <a:rPr lang="zh-CN" altLang="en-US" dirty="0"/>
              <a:t>转型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引用数据类型转型这种语法机制通常又称为“对象转型”（</a:t>
            </a:r>
            <a:r>
              <a:rPr lang="en-US" altLang="zh-CN" dirty="0"/>
              <a:t>Casting</a:t>
            </a:r>
            <a:r>
              <a:rPr lang="zh-CN" altLang="zh-CN" dirty="0"/>
              <a:t>）：将一个引用类型变量指向其父类对象或者子类对象。对象转型分为两种：</a:t>
            </a:r>
          </a:p>
          <a:p>
            <a:pPr lvl="1"/>
            <a:r>
              <a:rPr lang="zh-CN" altLang="zh-CN" dirty="0"/>
              <a:t>向上转型：让一个父类引用类型变量指向一个子类的对象，如：</a:t>
            </a:r>
            <a:r>
              <a:rPr lang="en-US" altLang="zh-CN" dirty="0"/>
              <a:t>Person p = s1</a:t>
            </a:r>
            <a:r>
              <a:rPr lang="zh-CN" altLang="zh-CN" dirty="0"/>
              <a:t>。向上转型可以自动转换，而且，向上转型肯定是安全的。</a:t>
            </a:r>
          </a:p>
          <a:p>
            <a:pPr lvl="1"/>
            <a:r>
              <a:rPr lang="zh-CN" altLang="zh-CN" dirty="0"/>
              <a:t>向下转型：让一个子类引用类型变量指向一个父类的对象，如：</a:t>
            </a:r>
            <a:r>
              <a:rPr lang="en-US" altLang="zh-CN" dirty="0"/>
              <a:t>Student s1 = (Student)p</a:t>
            </a:r>
            <a:r>
              <a:rPr lang="zh-CN" altLang="zh-CN" dirty="0"/>
              <a:t>。。</a:t>
            </a:r>
            <a:r>
              <a:rPr lang="zh-CN" altLang="zh-CN" dirty="0"/>
              <a:t>向下转型需要强制转换，而且，向下转型不一定是安全的</a:t>
            </a:r>
            <a:endParaRPr lang="zh-CN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2503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对象</a:t>
            </a:r>
            <a:r>
              <a:rPr lang="zh-CN" altLang="en-US" dirty="0"/>
              <a:t>转型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示例：</a:t>
            </a:r>
            <a:r>
              <a:rPr lang="en-US" altLang="zh-CN" dirty="0"/>
              <a:t>TestDownCasting.java</a:t>
            </a:r>
          </a:p>
          <a:p>
            <a:pPr marL="457200" lvl="1" indent="0">
              <a:buNone/>
            </a:pPr>
            <a:r>
              <a:rPr lang="en-US" altLang="zh-CN" sz="2400" dirty="0"/>
              <a:t>class A { }</a:t>
            </a:r>
            <a:endParaRPr lang="zh-CN" altLang="zh-CN" sz="2400" dirty="0"/>
          </a:p>
          <a:p>
            <a:pPr marL="457200" lvl="1" indent="0">
              <a:buNone/>
            </a:pPr>
            <a:r>
              <a:rPr lang="en-US" altLang="zh-CN" sz="2400" dirty="0"/>
              <a:t>class B extends A { }</a:t>
            </a:r>
            <a:endParaRPr lang="zh-CN" altLang="zh-CN" sz="2400" dirty="0"/>
          </a:p>
          <a:p>
            <a:pPr marL="457200" lvl="1" indent="0">
              <a:buNone/>
            </a:pPr>
            <a:r>
              <a:rPr lang="en-US" altLang="zh-CN" sz="2400" dirty="0"/>
              <a:t>public class </a:t>
            </a:r>
            <a:r>
              <a:rPr lang="en-US" altLang="zh-CN" sz="2400" dirty="0" err="1"/>
              <a:t>TestDownCasting</a:t>
            </a:r>
            <a:r>
              <a:rPr lang="en-US" altLang="zh-CN" sz="2400" dirty="0"/>
              <a:t> {</a:t>
            </a:r>
            <a:endParaRPr lang="zh-CN" altLang="zh-CN" sz="2400" dirty="0"/>
          </a:p>
          <a:p>
            <a:pPr marL="457200" lvl="1" indent="0">
              <a:buNone/>
            </a:pPr>
            <a:r>
              <a:rPr lang="en-US" altLang="zh-CN" sz="2400" dirty="0"/>
              <a:t>	public static void main(String[] 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) {</a:t>
            </a:r>
            <a:endParaRPr lang="zh-CN" altLang="zh-CN" sz="2400" dirty="0"/>
          </a:p>
          <a:p>
            <a:pPr marL="457200" lvl="1" indent="0">
              <a:buNone/>
            </a:pPr>
            <a:r>
              <a:rPr lang="en-US" altLang="zh-CN" sz="2400" dirty="0"/>
              <a:t>		A </a:t>
            </a:r>
            <a:r>
              <a:rPr lang="en-US" altLang="zh-CN" sz="2400" dirty="0" err="1"/>
              <a:t>a</a:t>
            </a:r>
            <a:r>
              <a:rPr lang="en-US" altLang="zh-CN" sz="2400" dirty="0"/>
              <a:t> = new A();</a:t>
            </a:r>
            <a:endParaRPr lang="zh-CN" altLang="zh-CN" sz="2400" dirty="0"/>
          </a:p>
          <a:p>
            <a:pPr marL="457200" lvl="1" indent="0">
              <a:buNone/>
            </a:pPr>
            <a:r>
              <a:rPr lang="en-US" altLang="zh-CN" sz="2400" dirty="0"/>
              <a:t>		B </a:t>
            </a:r>
            <a:r>
              <a:rPr lang="en-US" altLang="zh-CN" sz="2400" dirty="0" err="1"/>
              <a:t>b</a:t>
            </a:r>
            <a:r>
              <a:rPr lang="en-US" altLang="zh-CN" sz="2400" dirty="0"/>
              <a:t> = (B)a;	// </a:t>
            </a:r>
            <a:r>
              <a:rPr lang="zh-CN" altLang="zh-CN" sz="2400" dirty="0"/>
              <a:t>转型会出现异常情况</a:t>
            </a:r>
          </a:p>
          <a:p>
            <a:pPr marL="457200" lvl="1" indent="0">
              <a:buNone/>
            </a:pPr>
            <a:r>
              <a:rPr lang="en-US" altLang="zh-CN" sz="2400" dirty="0"/>
              <a:t>	}</a:t>
            </a:r>
            <a:endParaRPr lang="zh-CN" altLang="zh-CN" sz="2400" dirty="0"/>
          </a:p>
          <a:p>
            <a:pPr marL="457200" lvl="1" indent="0">
              <a:buNone/>
            </a:pPr>
            <a:r>
              <a:rPr lang="en-US" altLang="zh-CN" sz="2400" dirty="0"/>
              <a:t>}</a:t>
            </a:r>
          </a:p>
          <a:p>
            <a:pPr marL="457200" lvl="1" indent="0">
              <a:buNone/>
            </a:pPr>
            <a:r>
              <a:rPr lang="zh-CN" altLang="en-US" dirty="0"/>
              <a:t>这种类型的错误不是编译时检查出的语法错误，而是程序运行时出现的异常情况。</a:t>
            </a:r>
            <a:endParaRPr lang="zh-CN" altLang="zh-CN" dirty="0"/>
          </a:p>
          <a:p>
            <a:endParaRPr lang="zh-CN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1806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对象</a:t>
            </a:r>
            <a:r>
              <a:rPr lang="zh-CN" altLang="en-US" dirty="0"/>
              <a:t>转型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因为向下转型不一定是安全的，所以在进行向下转型之前，可以通过运算符“</a:t>
            </a:r>
            <a:r>
              <a:rPr lang="en-US" altLang="zh-CN" dirty="0" err="1"/>
              <a:t>instanceof</a:t>
            </a:r>
            <a:r>
              <a:rPr lang="zh-CN" altLang="zh-CN" dirty="0"/>
              <a:t>”来事先判断：一个引用类型变量所指向的对象，是否是某个类的对象，或是否是某个类的子类对象。</a:t>
            </a:r>
            <a:endParaRPr lang="en-US" altLang="zh-CN" dirty="0"/>
          </a:p>
          <a:p>
            <a:r>
              <a:rPr lang="zh-CN" altLang="zh-CN" dirty="0"/>
              <a:t>“</a:t>
            </a:r>
            <a:r>
              <a:rPr lang="en-US" altLang="zh-CN" dirty="0" err="1"/>
              <a:t>instanceof</a:t>
            </a:r>
            <a:r>
              <a:rPr lang="zh-CN" altLang="zh-CN" dirty="0"/>
              <a:t>”运算符使用的语法是：“引用类型变量名 </a:t>
            </a:r>
            <a:r>
              <a:rPr lang="en-US" altLang="zh-CN" dirty="0" err="1"/>
              <a:t>instanceof</a:t>
            </a:r>
            <a:r>
              <a:rPr lang="en-US" altLang="zh-CN" dirty="0"/>
              <a:t> </a:t>
            </a:r>
            <a:r>
              <a:rPr lang="zh-CN" altLang="zh-CN" dirty="0"/>
              <a:t>类名”，这个表达式的值是一个布尔值。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1416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对象</a:t>
            </a:r>
            <a:r>
              <a:rPr lang="zh-CN" altLang="en-US" dirty="0"/>
              <a:t>转型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如果这个表达式的值等于</a:t>
            </a:r>
            <a:r>
              <a:rPr lang="en-US" altLang="zh-CN" dirty="0"/>
              <a:t>true</a:t>
            </a:r>
            <a:r>
              <a:rPr lang="zh-CN" altLang="zh-CN" dirty="0"/>
              <a:t>，则表明：这个引用类型变量所指向的对象是这个类的对象，或者是这个类的子类对象；如果这个表但是的值等于</a:t>
            </a:r>
            <a:r>
              <a:rPr lang="en-US" altLang="zh-CN" dirty="0"/>
              <a:t>false</a:t>
            </a:r>
            <a:r>
              <a:rPr lang="zh-CN" altLang="zh-CN" dirty="0"/>
              <a:t>，则表明：这个引用类型变量所指向的对象既不是这个类的对象，也不是这个类的子类对象。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A </a:t>
            </a:r>
            <a:r>
              <a:rPr lang="en-US" altLang="zh-CN" dirty="0" err="1"/>
              <a:t>a</a:t>
            </a:r>
            <a:r>
              <a:rPr lang="en-US" altLang="zh-CN" dirty="0"/>
              <a:t> = new A();</a:t>
            </a:r>
            <a:endParaRPr lang="zh-CN" altLang="zh-CN" dirty="0"/>
          </a:p>
          <a:p>
            <a:pPr marL="457200" lvl="1" indent="0">
              <a:buNone/>
            </a:pPr>
            <a:r>
              <a:rPr lang="en-US" altLang="zh-CN" dirty="0"/>
              <a:t>if(a </a:t>
            </a:r>
            <a:r>
              <a:rPr lang="en-US" altLang="zh-CN" dirty="0" err="1"/>
              <a:t>instanceof</a:t>
            </a:r>
            <a:r>
              <a:rPr lang="en-US" altLang="zh-CN" dirty="0"/>
              <a:t> B) </a:t>
            </a:r>
          </a:p>
          <a:p>
            <a:pPr marL="457200" lvl="1" indent="0">
              <a:buNone/>
            </a:pPr>
            <a:r>
              <a:rPr lang="en-US" altLang="zh-CN" dirty="0"/>
              <a:t>	B </a:t>
            </a:r>
            <a:r>
              <a:rPr lang="en-US" altLang="zh-CN" dirty="0" err="1"/>
              <a:t>b</a:t>
            </a:r>
            <a:r>
              <a:rPr lang="en-US" altLang="zh-CN" dirty="0"/>
              <a:t> = (B)a;	</a:t>
            </a:r>
          </a:p>
          <a:p>
            <a:pPr marL="457200" lvl="1" indent="0">
              <a:buNone/>
            </a:pPr>
            <a:r>
              <a:rPr lang="en-US" altLang="zh-CN" dirty="0"/>
              <a:t>}</a:t>
            </a:r>
            <a:endParaRPr lang="zh-CN" altLang="zh-CN" dirty="0"/>
          </a:p>
          <a:p>
            <a:endParaRPr lang="zh-CN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6335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对象</a:t>
            </a:r>
            <a:r>
              <a:rPr lang="zh-CN" altLang="en-US" dirty="0"/>
              <a:t>转型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示例：</a:t>
            </a:r>
            <a:r>
              <a:rPr lang="en-US" altLang="zh-CN" dirty="0"/>
              <a:t>TestUpCasting.java</a:t>
            </a:r>
          </a:p>
          <a:p>
            <a:r>
              <a:rPr lang="zh-CN" altLang="zh-CN" dirty="0"/>
              <a:t>父类引用</a:t>
            </a:r>
            <a:r>
              <a:rPr lang="en-US" altLang="zh-CN" dirty="0"/>
              <a:t>a</a:t>
            </a:r>
            <a:r>
              <a:rPr lang="zh-CN" altLang="zh-CN" dirty="0"/>
              <a:t>指向的是一个子类对象，但是通过父类引用</a:t>
            </a:r>
            <a:r>
              <a:rPr lang="en-US" altLang="zh-CN" dirty="0"/>
              <a:t>a</a:t>
            </a:r>
            <a:r>
              <a:rPr lang="zh-CN" altLang="zh-CN" dirty="0"/>
              <a:t>是不能访问子类中新定义的成员变量</a:t>
            </a:r>
            <a:r>
              <a:rPr lang="en-US" altLang="zh-CN" dirty="0"/>
              <a:t>field2</a:t>
            </a:r>
            <a:r>
              <a:rPr lang="zh-CN" altLang="zh-CN" dirty="0"/>
              <a:t>和成员方法</a:t>
            </a:r>
            <a:r>
              <a:rPr lang="en-US" altLang="zh-CN" dirty="0"/>
              <a:t>method2()</a:t>
            </a:r>
            <a:r>
              <a:rPr lang="zh-CN" altLang="zh-CN" dirty="0"/>
              <a:t>的。否则编译器就会提示语法错误，如下图所示：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/>
              <a:t>电子科技大学中山学院</a:t>
            </a:r>
            <a:endParaRPr lang="en-US" altLang="zh-CN"/>
          </a:p>
        </p:txBody>
      </p:sp>
      <p:pic>
        <p:nvPicPr>
          <p:cNvPr id="6" name="图片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771900"/>
            <a:ext cx="5904656" cy="239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40235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3">
      <a:dk1>
        <a:srgbClr val="666635"/>
      </a:dk1>
      <a:lt1>
        <a:srgbClr val="FFFFFF"/>
      </a:lt1>
      <a:dk2>
        <a:srgbClr val="25413E"/>
      </a:dk2>
      <a:lt2>
        <a:srgbClr val="B2B2B2"/>
      </a:lt2>
      <a:accent1>
        <a:srgbClr val="83AE4E"/>
      </a:accent1>
      <a:accent2>
        <a:srgbClr val="C78DD7"/>
      </a:accent2>
      <a:accent3>
        <a:srgbClr val="FFFFFF"/>
      </a:accent3>
      <a:accent4>
        <a:srgbClr val="56562C"/>
      </a:accent4>
      <a:accent5>
        <a:srgbClr val="C1D3B2"/>
      </a:accent5>
      <a:accent6>
        <a:srgbClr val="B47FC3"/>
      </a:accent6>
      <a:hlink>
        <a:srgbClr val="3197BB"/>
      </a:hlink>
      <a:folHlink>
        <a:srgbClr val="878FA5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2B166E"/>
        </a:dk1>
        <a:lt1>
          <a:srgbClr val="FFFFFF"/>
        </a:lt1>
        <a:dk2>
          <a:srgbClr val="336699"/>
        </a:dk2>
        <a:lt2>
          <a:srgbClr val="DDDDDD"/>
        </a:lt2>
        <a:accent1>
          <a:srgbClr val="458F8F"/>
        </a:accent1>
        <a:accent2>
          <a:srgbClr val="CCCC00"/>
        </a:accent2>
        <a:accent3>
          <a:srgbClr val="FFFFFF"/>
        </a:accent3>
        <a:accent4>
          <a:srgbClr val="23115D"/>
        </a:accent4>
        <a:accent5>
          <a:srgbClr val="B0C6C6"/>
        </a:accent5>
        <a:accent6>
          <a:srgbClr val="B9B900"/>
        </a:accent6>
        <a:hlink>
          <a:srgbClr val="9999FF"/>
        </a:hlink>
        <a:folHlink>
          <a:srgbClr val="6C9BB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B24242"/>
        </a:accent1>
        <a:accent2>
          <a:srgbClr val="CC9900"/>
        </a:accent2>
        <a:accent3>
          <a:srgbClr val="FFFFFF"/>
        </a:accent3>
        <a:accent4>
          <a:srgbClr val="174578"/>
        </a:accent4>
        <a:accent5>
          <a:srgbClr val="D5B0B0"/>
        </a:accent5>
        <a:accent6>
          <a:srgbClr val="B98A00"/>
        </a:accent6>
        <a:hlink>
          <a:srgbClr val="808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666635"/>
        </a:dk1>
        <a:lt1>
          <a:srgbClr val="FFFFFF"/>
        </a:lt1>
        <a:dk2>
          <a:srgbClr val="25413E"/>
        </a:dk2>
        <a:lt2>
          <a:srgbClr val="B2B2B2"/>
        </a:lt2>
        <a:accent1>
          <a:srgbClr val="83AE4E"/>
        </a:accent1>
        <a:accent2>
          <a:srgbClr val="C78DD7"/>
        </a:accent2>
        <a:accent3>
          <a:srgbClr val="FFFFFF"/>
        </a:accent3>
        <a:accent4>
          <a:srgbClr val="56562C"/>
        </a:accent4>
        <a:accent5>
          <a:srgbClr val="C1D3B2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075TGp_Computer_green _v2</Template>
  <TotalTime>1398</TotalTime>
  <Words>1456</Words>
  <Application>Microsoft Office PowerPoint</Application>
  <PresentationFormat>全屏显示(4:3)</PresentationFormat>
  <Paragraphs>121</Paragraphs>
  <Slides>19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宋体</vt:lpstr>
      <vt:lpstr>Arial</vt:lpstr>
      <vt:lpstr>Verdana</vt:lpstr>
      <vt:lpstr>Wingdings</vt:lpstr>
      <vt:lpstr>Default Design</vt:lpstr>
      <vt:lpstr>Image</vt:lpstr>
      <vt:lpstr>第3章  继承和多态</vt:lpstr>
      <vt:lpstr>本章学习目标</vt:lpstr>
      <vt:lpstr>本章学习目标</vt:lpstr>
      <vt:lpstr>对象转型</vt:lpstr>
      <vt:lpstr>对象转型</vt:lpstr>
      <vt:lpstr>对象转型</vt:lpstr>
      <vt:lpstr>对象转型</vt:lpstr>
      <vt:lpstr>对象转型</vt:lpstr>
      <vt:lpstr>对象转型</vt:lpstr>
      <vt:lpstr>多态性</vt:lpstr>
      <vt:lpstr>多态性</vt:lpstr>
      <vt:lpstr>多态性</vt:lpstr>
      <vt:lpstr>多态性</vt:lpstr>
      <vt:lpstr>多态性</vt:lpstr>
      <vt:lpstr>多态性</vt:lpstr>
      <vt:lpstr>多态性</vt:lpstr>
      <vt:lpstr>多态性</vt:lpstr>
      <vt:lpstr>多态性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pengzheng</dc:creator>
  <cp:lastModifiedBy>彭政</cp:lastModifiedBy>
  <cp:revision>69</cp:revision>
  <dcterms:created xsi:type="dcterms:W3CDTF">2015-08-30T13:23:12Z</dcterms:created>
  <dcterms:modified xsi:type="dcterms:W3CDTF">2016-12-12T07:34:17Z</dcterms:modified>
</cp:coreProperties>
</file>