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306" r:id="rId4"/>
    <p:sldId id="282" r:id="rId5"/>
    <p:sldId id="321" r:id="rId6"/>
    <p:sldId id="322" r:id="rId7"/>
    <p:sldId id="323" r:id="rId8"/>
    <p:sldId id="324" r:id="rId9"/>
    <p:sldId id="325" r:id="rId10"/>
    <p:sldId id="307" r:id="rId11"/>
    <p:sldId id="326" r:id="rId12"/>
    <p:sldId id="309" r:id="rId13"/>
    <p:sldId id="327" r:id="rId14"/>
    <p:sldId id="328" r:id="rId15"/>
    <p:sldId id="329" r:id="rId16"/>
    <p:sldId id="330" r:id="rId17"/>
    <p:sldId id="331" r:id="rId18"/>
    <p:sldId id="278"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1" d="100"/>
          <a:sy n="81" d="100"/>
        </p:scale>
        <p:origin x="835"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49" name="Rectangle 77"/>
          <p:cNvSpPr>
            <a:spLocks noChangeArrowheads="1"/>
          </p:cNvSpPr>
          <p:nvPr userDrawn="1"/>
        </p:nvSpPr>
        <p:spPr bwMode="gray">
          <a:xfrm>
            <a:off x="0" y="3429000"/>
            <a:ext cx="9144000" cy="431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0" baseline="0">
              <a:latin typeface="Arial" panose="020B0604020202020204" pitchFamily="34" charset="0"/>
              <a:ea typeface="宋体" panose="02010600030101010101" pitchFamily="2" charset="-122"/>
              <a:cs typeface="Arial" panose="020B0604020202020204" pitchFamily="34" charset="0"/>
            </a:endParaRPr>
          </a:p>
        </p:txBody>
      </p:sp>
      <p:sp>
        <p:nvSpPr>
          <p:cNvPr id="3074" name="Rectangle 2"/>
          <p:cNvSpPr>
            <a:spLocks noGrp="1" noChangeArrowheads="1"/>
          </p:cNvSpPr>
          <p:nvPr>
            <p:ph type="ctrTitle" hasCustomPrompt="1"/>
          </p:nvPr>
        </p:nvSpPr>
        <p:spPr bwMode="auto">
          <a:xfrm>
            <a:off x="457200" y="990600"/>
            <a:ext cx="5562600" cy="2209800"/>
          </a:xfr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defRPr sz="5400" b="1" i="0" baseline="0">
                <a:solidFill>
                  <a:schemeClr val="tx2"/>
                </a:solidFill>
                <a:latin typeface="Arial" panose="020B0604020202020204" pitchFamily="34" charset="0"/>
                <a:ea typeface="宋体" panose="02010600030101010101" pitchFamily="2" charset="-122"/>
                <a:cs typeface="Arial" panose="020B0604020202020204" pitchFamily="34" charset="0"/>
              </a:defRPr>
            </a:lvl1pPr>
          </a:lstStyle>
          <a:p>
            <a:pPr lvl="0"/>
            <a:r>
              <a:rPr lang="zh-CN" altLang="en-US" noProof="0" dirty="0" smtClean="0"/>
              <a:t>第</a:t>
            </a:r>
            <a:r>
              <a:rPr lang="en-US" altLang="zh-CN" noProof="0" dirty="0" smtClean="0"/>
              <a:t>1</a:t>
            </a:r>
            <a:r>
              <a:rPr lang="zh-CN" altLang="en-US" noProof="0" dirty="0" smtClean="0"/>
              <a:t>章</a:t>
            </a:r>
            <a:r>
              <a:rPr lang="en-US" altLang="zh-CN" noProof="0" dirty="0" smtClean="0"/>
              <a:t/>
            </a:r>
            <a:br>
              <a:rPr lang="en-US" altLang="zh-CN" noProof="0" dirty="0" smtClean="0"/>
            </a:br>
            <a:r>
              <a:rPr lang="en-US" altLang="zh-CN" noProof="0" dirty="0" smtClean="0"/>
              <a:t>Java</a:t>
            </a:r>
            <a:r>
              <a:rPr lang="zh-CN" altLang="en-US" noProof="0" dirty="0" smtClean="0"/>
              <a:t>开发简介</a:t>
            </a:r>
            <a:endParaRPr lang="en-US" altLang="zh-CN" noProof="0" dirty="0" smtClean="0"/>
          </a:p>
        </p:txBody>
      </p:sp>
      <p:sp>
        <p:nvSpPr>
          <p:cNvPr id="3075" name="Rectangle 3"/>
          <p:cNvSpPr>
            <a:spLocks noGrp="1" noChangeArrowheads="1"/>
          </p:cNvSpPr>
          <p:nvPr>
            <p:ph type="subTitle" idx="1"/>
          </p:nvPr>
        </p:nvSpPr>
        <p:spPr bwMode="gray">
          <a:xfrm>
            <a:off x="0" y="3429000"/>
            <a:ext cx="9144000" cy="436563"/>
          </a:xfrm>
          <a:gradFill rotWithShape="1">
            <a:gsLst>
              <a:gs pos="0">
                <a:schemeClr val="accent1">
                  <a:gamma/>
                  <a:shade val="46275"/>
                  <a:invGamma/>
                </a:schemeClr>
              </a:gs>
              <a:gs pos="50000">
                <a:schemeClr val="accent1"/>
              </a:gs>
              <a:gs pos="100000">
                <a:schemeClr val="accent1">
                  <a:gamma/>
                  <a:shade val="46275"/>
                  <a:invGamma/>
                </a:schemeClr>
              </a:gs>
            </a:gsLst>
            <a:lin ang="0" scaled="1"/>
          </a:gradFill>
        </p:spPr>
        <p:txBody>
          <a:bodyPr/>
          <a:lstStyle>
            <a:lvl1pPr marL="0" indent="0" algn="ctr">
              <a:buFont typeface="Wingdings" panose="05000000000000000000" pitchFamily="2" charset="2"/>
              <a:buNone/>
              <a:defRPr sz="1800" b="1" i="0" baseline="0">
                <a:solidFill>
                  <a:schemeClr val="bg1"/>
                </a:solidFill>
                <a:latin typeface="Arial" panose="020B0604020202020204" pitchFamily="34" charset="0"/>
                <a:ea typeface="宋体" panose="02010600030101010101" pitchFamily="2" charset="-122"/>
                <a:cs typeface="Arial" panose="020B0604020202020204" pitchFamily="34" charset="0"/>
              </a:defRPr>
            </a:lvl1pPr>
          </a:lstStyle>
          <a:p>
            <a:pPr lvl="0"/>
            <a:r>
              <a:rPr lang="zh-CN" altLang="en-US" noProof="0" dirty="0" smtClean="0"/>
              <a:t>单击此处编辑母版副标题样式</a:t>
            </a:r>
            <a:endParaRPr lang="en-US" altLang="zh-CN" noProof="0" dirty="0" smtClean="0"/>
          </a:p>
        </p:txBody>
      </p:sp>
      <p:sp>
        <p:nvSpPr>
          <p:cNvPr id="3136" name="Text Box 64"/>
          <p:cNvSpPr txBox="1">
            <a:spLocks noChangeArrowheads="1"/>
          </p:cNvSpPr>
          <p:nvPr userDrawn="1"/>
        </p:nvSpPr>
        <p:spPr bwMode="auto">
          <a:xfrm>
            <a:off x="6588224" y="6172200"/>
            <a:ext cx="2403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i="0" baseline="0" smtClean="0">
                <a:solidFill>
                  <a:schemeClr val="bg1"/>
                </a:solidFill>
                <a:latin typeface="Arial" panose="020B0604020202020204" pitchFamily="34" charset="0"/>
                <a:ea typeface="宋体" panose="02010600030101010101" pitchFamily="2" charset="-122"/>
                <a:cs typeface="Arial" panose="020B0604020202020204" pitchFamily="34" charset="0"/>
              </a:rPr>
              <a:t>Java</a:t>
            </a:r>
            <a:r>
              <a:rPr lang="zh-CN" altLang="en-US" sz="2400" b="1" i="0" baseline="0" smtClean="0">
                <a:solidFill>
                  <a:schemeClr val="bg1"/>
                </a:solidFill>
                <a:latin typeface="Arial" panose="020B0604020202020204" pitchFamily="34" charset="0"/>
                <a:ea typeface="宋体" panose="02010600030101010101" pitchFamily="2" charset="-122"/>
                <a:cs typeface="Arial" panose="020B0604020202020204" pitchFamily="34" charset="0"/>
              </a:rPr>
              <a:t>开发基础</a:t>
            </a:r>
            <a:endParaRPr lang="en-US" altLang="zh-CN" sz="2400" b="1" i="0" baseline="0">
              <a:solidFill>
                <a:schemeClr val="bg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baseline="0">
                <a:latin typeface="Arial" panose="020B0604020202020204" pitchFamily="34" charset="0"/>
                <a:ea typeface="宋体" panose="02010600030101010101" pitchFamily="2" charset="-122"/>
                <a:cs typeface="Arial" panose="020B0604020202020204" pitchFamily="34"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i="0" baseline="0">
                <a:latin typeface="Arial" panose="020B0604020202020204" pitchFamily="34" charset="0"/>
                <a:ea typeface="宋体" panose="02010600030101010101" pitchFamily="2" charset="-122"/>
              </a:defRPr>
            </a:lvl1pPr>
            <a:lvl2pPr>
              <a:defRPr b="1" i="0" baseline="0">
                <a:latin typeface="Arial" panose="020B0604020202020204" pitchFamily="34" charset="0"/>
                <a:ea typeface="宋体" panose="02010600030101010101" pitchFamily="2" charset="-122"/>
              </a:defRPr>
            </a:lvl2pPr>
            <a:lvl3pPr>
              <a:defRPr b="1" i="0" baseline="0">
                <a:latin typeface="Arial" panose="020B0604020202020204" pitchFamily="34" charset="0"/>
                <a:ea typeface="宋体" panose="02010600030101010101" pitchFamily="2" charset="-122"/>
              </a:defRPr>
            </a:lvl3pPr>
            <a:lvl4pPr>
              <a:defRPr b="1" i="0" baseline="0">
                <a:latin typeface="Arial" panose="020B0604020202020204" pitchFamily="34" charset="0"/>
                <a:ea typeface="宋体" panose="02010600030101010101" pitchFamily="2" charset="-122"/>
              </a:defRPr>
            </a:lvl4pPr>
            <a:lvl5pPr>
              <a:defRPr b="1" i="0"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10"/>
          </p:nvPr>
        </p:nvSpPr>
        <p:spPr/>
        <p:txBody>
          <a:bodyPr/>
          <a:lstStyle>
            <a:lvl1pPr>
              <a:defRPr b="1" i="0" baseline="0">
                <a:latin typeface="Arial" panose="020B0604020202020204" pitchFamily="34" charset="0"/>
                <a:ea typeface="宋体" panose="02010600030101010101" pitchFamily="2" charset="-122"/>
              </a:defRPr>
            </a:lvl1pPr>
          </a:lstStyle>
          <a:p>
            <a:r>
              <a:rPr lang="zh-CN" altLang="en-US" smtClean="0"/>
              <a:t>计算机学院 彭政</a:t>
            </a:r>
            <a:endParaRPr lang="en-US" altLang="zh-CN"/>
          </a:p>
        </p:txBody>
      </p:sp>
      <p:sp>
        <p:nvSpPr>
          <p:cNvPr id="5" name="灯片编号占位符 4"/>
          <p:cNvSpPr>
            <a:spLocks noGrp="1"/>
          </p:cNvSpPr>
          <p:nvPr>
            <p:ph type="sldNum" sz="quarter" idx="11"/>
          </p:nvPr>
        </p:nvSpPr>
        <p:spPr/>
        <p:txBody>
          <a:bodyPr/>
          <a:lstStyle>
            <a:lvl1pPr>
              <a:defRPr b="1" i="0" baseline="0">
                <a:latin typeface="Arial" panose="020B0604020202020204" pitchFamily="34" charset="0"/>
                <a:ea typeface="宋体" panose="02010600030101010101" pitchFamily="2" charset="-122"/>
              </a:defRPr>
            </a:lvl1pPr>
          </a:lstStyle>
          <a:p>
            <a:fld id="{66F64817-6BD7-46A6-8D7B-8F4AD32AE9F9}" type="slidenum">
              <a:rPr lang="en-US" altLang="zh-CN" smtClean="0"/>
              <a:pPr/>
              <a:t>‹#›</a:t>
            </a:fld>
            <a:endParaRPr lang="en-US" altLang="zh-CN"/>
          </a:p>
        </p:txBody>
      </p:sp>
      <p:sp>
        <p:nvSpPr>
          <p:cNvPr id="6" name="日期占位符 5"/>
          <p:cNvSpPr>
            <a:spLocks noGrp="1"/>
          </p:cNvSpPr>
          <p:nvPr>
            <p:ph type="dt" sz="half" idx="12"/>
          </p:nvPr>
        </p:nvSpPr>
        <p:spPr/>
        <p:txBody>
          <a:bodyPr/>
          <a:lstStyle>
            <a:lvl1pPr>
              <a:defRPr b="1" i="0" baseline="0">
                <a:latin typeface="Arial" panose="020B0604020202020204" pitchFamily="34" charset="0"/>
                <a:ea typeface="宋体" panose="02010600030101010101" pitchFamily="2" charset="-122"/>
              </a:defRPr>
            </a:lvl1pPr>
          </a:lstStyle>
          <a:p>
            <a:r>
              <a:rPr lang="zh-CN" altLang="en-US" smtClean="0"/>
              <a:t>电子科技大学中山学院</a:t>
            </a:r>
            <a:endParaRPr lang="en-US" altLang="zh-CN"/>
          </a:p>
        </p:txBody>
      </p:sp>
    </p:spTree>
    <p:extLst>
      <p:ext uri="{BB962C8B-B14F-4D97-AF65-F5344CB8AC3E}">
        <p14:creationId xmlns:p14="http://schemas.microsoft.com/office/powerpoint/2010/main" val="147578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1.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10" Type="http://schemas.openxmlformats.org/officeDocument/2006/relationships/image" Target="../media/image3.png"/><Relationship Id="rId4" Type="http://schemas.openxmlformats.org/officeDocument/2006/relationships/vmlDrawing" Target="../drawings/vmlDrawing1.vml"/><Relationship Id="rId9"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01" name="Object 77"/>
          <p:cNvGraphicFramePr>
            <a:graphicFrameLocks noChangeAspect="1"/>
          </p:cNvGraphicFramePr>
          <p:nvPr userDrawn="1">
            <p:extLst>
              <p:ext uri="{D42A27DB-BD31-4B8C-83A1-F6EECF244321}">
                <p14:modId xmlns:p14="http://schemas.microsoft.com/office/powerpoint/2010/main" val="3087341333"/>
              </p:ext>
            </p:extLst>
          </p:nvPr>
        </p:nvGraphicFramePr>
        <p:xfrm>
          <a:off x="0" y="6564313"/>
          <a:ext cx="9144000" cy="304800"/>
        </p:xfrm>
        <a:graphic>
          <a:graphicData uri="http://schemas.openxmlformats.org/presentationml/2006/ole">
            <mc:AlternateContent xmlns:mc="http://schemas.openxmlformats.org/markup-compatibility/2006">
              <mc:Choice xmlns:v="urn:schemas-microsoft-com:vml" Requires="v">
                <p:oleObj spid="_x0000_s1315" name="Image" r:id="rId5" imgW="6273016" imgH="304547" progId="Photoshop.Image.6">
                  <p:embed/>
                </p:oleObj>
              </mc:Choice>
              <mc:Fallback>
                <p:oleObj name="Image" r:id="rId5" imgW="6273016" imgH="304547" progId="Photoshop.Image.6">
                  <p:embed/>
                  <p:pic>
                    <p:nvPicPr>
                      <p:cNvPr id="0" name="Object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ltGray">
                      <a:xfrm>
                        <a:off x="0" y="6564313"/>
                        <a:ext cx="914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2" name="Rectangle 78"/>
          <p:cNvSpPr>
            <a:spLocks noChangeArrowheads="1"/>
          </p:cNvSpPr>
          <p:nvPr userDrawn="1"/>
        </p:nvSpPr>
        <p:spPr bwMode="ltGray">
          <a:xfrm>
            <a:off x="0" y="0"/>
            <a:ext cx="9144000" cy="981075"/>
          </a:xfrm>
          <a:prstGeom prst="rect">
            <a:avLst/>
          </a:prstGeom>
          <a:gradFill rotWithShape="1">
            <a:gsLst>
              <a:gs pos="0">
                <a:schemeClr val="accent1">
                  <a:gamma/>
                  <a:shade val="46275"/>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0" baseline="0">
              <a:latin typeface="Arial" panose="020B0604020202020204" pitchFamily="34" charset="0"/>
              <a:ea typeface="宋体" panose="02010600030101010101" pitchFamily="2" charset="-122"/>
            </a:endParaRPr>
          </a:p>
        </p:txBody>
      </p:sp>
      <p:graphicFrame>
        <p:nvGraphicFramePr>
          <p:cNvPr id="1103" name="Object 79"/>
          <p:cNvGraphicFramePr>
            <a:graphicFrameLocks noChangeAspect="1"/>
          </p:cNvGraphicFramePr>
          <p:nvPr userDrawn="1">
            <p:extLst>
              <p:ext uri="{D42A27DB-BD31-4B8C-83A1-F6EECF244321}">
                <p14:modId xmlns:p14="http://schemas.microsoft.com/office/powerpoint/2010/main" val="2578225578"/>
              </p:ext>
            </p:extLst>
          </p:nvPr>
        </p:nvGraphicFramePr>
        <p:xfrm>
          <a:off x="7261225" y="-9525"/>
          <a:ext cx="977900" cy="981075"/>
        </p:xfrm>
        <a:graphic>
          <a:graphicData uri="http://schemas.openxmlformats.org/presentationml/2006/ole">
            <mc:AlternateContent xmlns:mc="http://schemas.openxmlformats.org/markup-compatibility/2006">
              <mc:Choice xmlns:v="urn:schemas-microsoft-com:vml" Requires="v">
                <p:oleObj spid="_x0000_s1316" name="Image" r:id="rId7" imgW="1904762" imgH="2006349" progId="Photoshop.Image.7">
                  <p:embed/>
                </p:oleObj>
              </mc:Choice>
              <mc:Fallback>
                <p:oleObj name="Image" r:id="rId7" imgW="1904762" imgH="2006349" progId="Photoshop.Image.7">
                  <p:embed/>
                  <p:pic>
                    <p:nvPicPr>
                      <p:cNvPr id="0" name="Object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ltGray">
                      <a:xfrm>
                        <a:off x="7261225" y="-9525"/>
                        <a:ext cx="9779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4" name="Object 80"/>
          <p:cNvGraphicFramePr>
            <a:graphicFrameLocks noChangeAspect="1"/>
          </p:cNvGraphicFramePr>
          <p:nvPr userDrawn="1">
            <p:extLst>
              <p:ext uri="{D42A27DB-BD31-4B8C-83A1-F6EECF244321}">
                <p14:modId xmlns:p14="http://schemas.microsoft.com/office/powerpoint/2010/main" val="2447456329"/>
              </p:ext>
            </p:extLst>
          </p:nvPr>
        </p:nvGraphicFramePr>
        <p:xfrm>
          <a:off x="8243888" y="-9525"/>
          <a:ext cx="900112" cy="981075"/>
        </p:xfrm>
        <a:graphic>
          <a:graphicData uri="http://schemas.openxmlformats.org/presentationml/2006/ole">
            <mc:AlternateContent xmlns:mc="http://schemas.openxmlformats.org/markup-compatibility/2006">
              <mc:Choice xmlns:v="urn:schemas-microsoft-com:vml" Requires="v">
                <p:oleObj spid="_x0000_s1317" name="Image" r:id="rId9" imgW="1523272" imgH="1676190" progId="Photoshop.Image.7">
                  <p:embed/>
                </p:oleObj>
              </mc:Choice>
              <mc:Fallback>
                <p:oleObj name="Image" r:id="rId9" imgW="1523272" imgH="1676190" progId="Photoshop.Image.7">
                  <p:embed/>
                  <p:pic>
                    <p:nvPicPr>
                      <p:cNvPr id="0" name="Object 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ltGray">
                      <a:xfrm>
                        <a:off x="8243888" y="-9525"/>
                        <a:ext cx="900112"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body" idx="1"/>
          </p:nvPr>
        </p:nvSpPr>
        <p:spPr bwMode="auto">
          <a:xfrm>
            <a:off x="457200" y="11430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white">
          <a:xfrm>
            <a:off x="6172200" y="6592565"/>
            <a:ext cx="27432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chemeClr val="bg1"/>
                </a:solidFill>
                <a:latin typeface="Arial" panose="020B0604020202020204" pitchFamily="34" charset="0"/>
                <a:ea typeface="宋体" panose="02010600030101010101" pitchFamily="2" charset="-122"/>
              </a:defRPr>
            </a:lvl1pPr>
          </a:lstStyle>
          <a:p>
            <a:r>
              <a:rPr lang="en-US" altLang="zh-CN" smtClean="0"/>
              <a:t>Company Logo</a:t>
            </a:r>
            <a:endParaRPr lang="en-US" altLang="zh-CN"/>
          </a:p>
        </p:txBody>
      </p:sp>
      <p:sp>
        <p:nvSpPr>
          <p:cNvPr id="1030" name="Rectangle 6"/>
          <p:cNvSpPr>
            <a:spLocks noGrp="1" noChangeArrowheads="1"/>
          </p:cNvSpPr>
          <p:nvPr>
            <p:ph type="sldNum" sz="quarter" idx="4"/>
          </p:nvPr>
        </p:nvSpPr>
        <p:spPr bwMode="white">
          <a:xfrm>
            <a:off x="3429000" y="6592565"/>
            <a:ext cx="213360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i="0" baseline="0">
                <a:solidFill>
                  <a:schemeClr val="bg1"/>
                </a:solidFill>
                <a:latin typeface="Arial" panose="020B0604020202020204" pitchFamily="34" charset="0"/>
                <a:ea typeface="宋体" panose="02010600030101010101" pitchFamily="2" charset="-122"/>
              </a:defRPr>
            </a:lvl1pPr>
          </a:lstStyle>
          <a:p>
            <a:fld id="{6C57FFE8-B3C3-4344-A1D1-7A0A01D1904A}" type="slidenum">
              <a:rPr lang="en-US" altLang="zh-CN" smtClean="0"/>
              <a:pPr/>
              <a:t>‹#›</a:t>
            </a:fld>
            <a:endParaRPr lang="en-US" altLang="zh-CN"/>
          </a:p>
        </p:txBody>
      </p:sp>
      <p:sp>
        <p:nvSpPr>
          <p:cNvPr id="1026" name="Rectangle 2"/>
          <p:cNvSpPr>
            <a:spLocks noGrp="1" noChangeArrowheads="1"/>
          </p:cNvSpPr>
          <p:nvPr>
            <p:ph type="title"/>
          </p:nvPr>
        </p:nvSpPr>
        <p:spPr bwMode="white">
          <a:xfrm>
            <a:off x="533400" y="228600"/>
            <a:ext cx="6629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8" name="Rectangle 4"/>
          <p:cNvSpPr>
            <a:spLocks noGrp="1" noChangeArrowheads="1"/>
          </p:cNvSpPr>
          <p:nvPr>
            <p:ph type="dt" sz="half" idx="2"/>
          </p:nvPr>
        </p:nvSpPr>
        <p:spPr bwMode="white">
          <a:xfrm>
            <a:off x="304800" y="6596459"/>
            <a:ext cx="2743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0" baseline="0">
                <a:solidFill>
                  <a:schemeClr val="bg1"/>
                </a:solidFill>
                <a:latin typeface="Arial" panose="020B0604020202020204" pitchFamily="34" charset="0"/>
                <a:ea typeface="宋体" panose="02010600030101010101" pitchFamily="2" charset="-122"/>
              </a:defRPr>
            </a:lvl1pPr>
          </a:lstStyle>
          <a:p>
            <a:r>
              <a:rPr lang="en-US" altLang="zh-CN" smtClean="0"/>
              <a:t>www.themegallery.com</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i="0" kern="1200" baseline="0">
          <a:solidFill>
            <a:schemeClr val="bg1"/>
          </a:solidFill>
          <a:latin typeface="Arial" panose="020B0604020202020204" pitchFamily="34" charset="0"/>
          <a:ea typeface="宋体" panose="02010600030101010101" pitchFamily="2"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i="0" kern="1200" baseline="0">
          <a:solidFill>
            <a:schemeClr val="accent4"/>
          </a:solidFill>
          <a:latin typeface="Arial" panose="020B0604020202020204" pitchFamily="34" charset="0"/>
          <a:ea typeface="宋体" panose="02010600030101010101" pitchFamily="2"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b="1" i="0" kern="1200" baseline="0">
          <a:solidFill>
            <a:schemeClr val="accent4"/>
          </a:solidFill>
          <a:latin typeface="Arial" panose="020B0604020202020204" pitchFamily="34" charset="0"/>
          <a:ea typeface="宋体" panose="02010600030101010101" pitchFamily="2" charset="-122"/>
          <a:cs typeface="+mn-cs"/>
        </a:defRPr>
      </a:lvl2pPr>
      <a:lvl3pPr marL="1143000" indent="-228600" algn="l" rtl="0" eaLnBrk="1" fontAlgn="base" hangingPunct="1">
        <a:spcBef>
          <a:spcPct val="20000"/>
        </a:spcBef>
        <a:spcAft>
          <a:spcPct val="0"/>
        </a:spcAft>
        <a:buClr>
          <a:schemeClr val="tx1"/>
        </a:buClr>
        <a:buChar char="•"/>
        <a:defRPr sz="2200" b="1" i="0" kern="1200" baseline="0">
          <a:solidFill>
            <a:schemeClr val="tx1"/>
          </a:solidFill>
          <a:latin typeface="Arial" panose="020B0604020202020204" pitchFamily="34" charset="0"/>
          <a:ea typeface="宋体" panose="02010600030101010101" pitchFamily="2" charset="-122"/>
          <a:cs typeface="+mn-cs"/>
        </a:defRPr>
      </a:lvl3pPr>
      <a:lvl4pPr marL="1600200" indent="-228600" algn="l" rtl="0" eaLnBrk="1" fontAlgn="base" hangingPunct="1">
        <a:spcBef>
          <a:spcPct val="20000"/>
        </a:spcBef>
        <a:spcAft>
          <a:spcPct val="0"/>
        </a:spcAft>
        <a:buChar char="–"/>
        <a:defRPr sz="2000" b="1" i="0" kern="1200" baseline="0">
          <a:solidFill>
            <a:schemeClr val="tx1"/>
          </a:solidFill>
          <a:latin typeface="Arial" panose="020B0604020202020204" pitchFamily="34" charset="0"/>
          <a:ea typeface="宋体" panose="02010600030101010101" pitchFamily="2" charset="-122"/>
          <a:cs typeface="+mn-cs"/>
        </a:defRPr>
      </a:lvl4pPr>
      <a:lvl5pPr marL="2057400" indent="-228600" algn="l" rtl="0" eaLnBrk="1" fontAlgn="base" hangingPunct="1">
        <a:spcBef>
          <a:spcPct val="20000"/>
        </a:spcBef>
        <a:spcAft>
          <a:spcPct val="0"/>
        </a:spcAft>
        <a:buChar char="»"/>
        <a:defRPr sz="2000" b="1" i="0" kern="1200" baseline="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1676400"/>
            <a:ext cx="4800600" cy="838200"/>
          </a:xfrm>
        </p:spPr>
        <p:txBody>
          <a:bodyPr/>
          <a:lstStyle/>
          <a:p>
            <a:r>
              <a:rPr lang="zh-CN" altLang="en-US" dirty="0" smtClean="0">
                <a:latin typeface="Arial" panose="020B0604020202020204" pitchFamily="34" charset="0"/>
                <a:ea typeface="宋体" panose="02010600030101010101" pitchFamily="2" charset="-122"/>
                <a:cs typeface="Arial" panose="020B0604020202020204" pitchFamily="34" charset="0"/>
              </a:rPr>
              <a:t>第</a:t>
            </a:r>
            <a:r>
              <a:rPr lang="en-US" altLang="zh-CN" dirty="0"/>
              <a:t>3</a:t>
            </a:r>
            <a:r>
              <a:rPr lang="zh-CN" altLang="en-US" dirty="0" smtClean="0">
                <a:latin typeface="Arial" panose="020B0604020202020204" pitchFamily="34" charset="0"/>
                <a:ea typeface="宋体" panose="02010600030101010101" pitchFamily="2" charset="-122"/>
                <a:cs typeface="Arial" panose="020B0604020202020204" pitchFamily="34" charset="0"/>
              </a:rPr>
              <a:t>章</a:t>
            </a:r>
            <a:r>
              <a:rPr lang="en-US" altLang="zh-CN" dirty="0" smtClean="0">
                <a:latin typeface="Arial" panose="020B0604020202020204" pitchFamily="34" charset="0"/>
                <a:ea typeface="宋体" panose="02010600030101010101" pitchFamily="2" charset="-122"/>
                <a:cs typeface="Arial" panose="020B0604020202020204" pitchFamily="34" charset="0"/>
              </a:rPr>
              <a:t> </a:t>
            </a:r>
            <a:br>
              <a:rPr lang="en-US" altLang="zh-CN" dirty="0" smtClean="0">
                <a:latin typeface="Arial" panose="020B0604020202020204" pitchFamily="34" charset="0"/>
                <a:ea typeface="宋体" panose="02010600030101010101" pitchFamily="2" charset="-122"/>
                <a:cs typeface="Arial" panose="020B0604020202020204" pitchFamily="34" charset="0"/>
              </a:rPr>
            </a:br>
            <a:r>
              <a:rPr lang="zh-CN" altLang="en-US" dirty="0" smtClean="0"/>
              <a:t>继承和多态</a:t>
            </a:r>
            <a:endParaRPr lang="en-US" altLang="zh-CN" dirty="0">
              <a:latin typeface="Arial" panose="020B0604020202020204" pitchFamily="34" charset="0"/>
              <a:ea typeface="宋体" panose="02010600030101010101" pitchFamily="2" charset="-122"/>
              <a:cs typeface="Arial" panose="020B0604020202020204" pitchFamily="34" charset="0"/>
            </a:endParaRPr>
          </a:p>
        </p:txBody>
      </p:sp>
      <p:sp>
        <p:nvSpPr>
          <p:cNvPr id="2051" name="Rectangle 3"/>
          <p:cNvSpPr>
            <a:spLocks noGrp="1" noChangeArrowheads="1"/>
          </p:cNvSpPr>
          <p:nvPr>
            <p:ph type="subTitle" idx="1"/>
          </p:nvPr>
        </p:nvSpPr>
        <p:spPr/>
        <p:txBody>
          <a:bodyPr/>
          <a:lstStyle/>
          <a:p>
            <a:r>
              <a:rPr lang="zh-CN" altLang="en-US" smtClean="0">
                <a:latin typeface="Arial" panose="020B0604020202020204" pitchFamily="34" charset="0"/>
                <a:ea typeface="宋体" panose="02010600030101010101" pitchFamily="2" charset="-122"/>
                <a:cs typeface="Arial" panose="020B0604020202020204" pitchFamily="34" charset="0"/>
              </a:rPr>
              <a:t>电子科技大学中山学院 计算机学院 彭政</a:t>
            </a:r>
            <a:endParaRPr lang="en-US" alt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a:t>
            </a:r>
          </a:p>
        </p:txBody>
      </p:sp>
      <p:sp>
        <p:nvSpPr>
          <p:cNvPr id="3" name="内容占位符 2"/>
          <p:cNvSpPr>
            <a:spLocks noGrp="1"/>
          </p:cNvSpPr>
          <p:nvPr>
            <p:ph idx="1"/>
          </p:nvPr>
        </p:nvSpPr>
        <p:spPr/>
        <p:txBody>
          <a:bodyPr/>
          <a:lstStyle/>
          <a:p>
            <a:r>
              <a:rPr lang="zh-CN" altLang="zh-CN" dirty="0"/>
              <a:t>接口（</a:t>
            </a:r>
            <a:r>
              <a:rPr lang="en-US" altLang="zh-CN" dirty="0"/>
              <a:t>interface</a:t>
            </a:r>
            <a:r>
              <a:rPr lang="zh-CN" altLang="zh-CN" dirty="0"/>
              <a:t>），在软件工程中，接口泛指供别人调用的方法或者函数。在</a:t>
            </a:r>
            <a:r>
              <a:rPr lang="en-US" altLang="zh-CN" dirty="0"/>
              <a:t>Java</a:t>
            </a:r>
            <a:r>
              <a:rPr lang="zh-CN" altLang="zh-CN" dirty="0"/>
              <a:t>语言中，接口是对行为的</a:t>
            </a:r>
            <a:r>
              <a:rPr lang="zh-CN" altLang="zh-CN" dirty="0" smtClean="0"/>
              <a:t>抽象</a:t>
            </a:r>
            <a:r>
              <a:rPr lang="zh-CN" altLang="en-US" dirty="0" smtClean="0"/>
              <a:t>，是方法声明的集合。</a:t>
            </a:r>
            <a:endParaRPr lang="en-US" altLang="zh-CN" dirty="0" smtClean="0"/>
          </a:p>
          <a:p>
            <a:r>
              <a:rPr lang="zh-CN" altLang="zh-CN" dirty="0"/>
              <a:t>定义一个接口，从语义上理解，就是定义一个“能够做某些事情”的行为特性，或者说功能集合。要注意的是，在接口中只能定义“能够做某些事情”，而不能定义“如何做这些事情”</a:t>
            </a:r>
            <a:r>
              <a:rPr lang="zh-CN" altLang="zh-CN" dirty="0" smtClean="0"/>
              <a:t>。</a:t>
            </a:r>
            <a:endParaRPr lang="en-US" altLang="zh-CN" dirty="0" smtClean="0"/>
          </a:p>
          <a:p>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2012503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a:t>
            </a:r>
          </a:p>
        </p:txBody>
      </p:sp>
      <p:sp>
        <p:nvSpPr>
          <p:cNvPr id="3" name="内容占位符 2"/>
          <p:cNvSpPr>
            <a:spLocks noGrp="1"/>
          </p:cNvSpPr>
          <p:nvPr>
            <p:ph idx="1"/>
          </p:nvPr>
        </p:nvSpPr>
        <p:spPr/>
        <p:txBody>
          <a:bodyPr/>
          <a:lstStyle/>
          <a:p>
            <a:r>
              <a:rPr lang="zh-CN" altLang="zh-CN" dirty="0" smtClean="0"/>
              <a:t>从</a:t>
            </a:r>
            <a:r>
              <a:rPr lang="zh-CN" altLang="zh-CN" dirty="0"/>
              <a:t>语法上看，可以使用关键字“</a:t>
            </a:r>
            <a:r>
              <a:rPr lang="en-US" altLang="zh-CN" dirty="0"/>
              <a:t>interface</a:t>
            </a:r>
            <a:r>
              <a:rPr lang="zh-CN" altLang="zh-CN" dirty="0"/>
              <a:t>”来定义一个接口，接口中只能定义抽象方法和静态成员常量，也就是说，在接口中定义的方法是没有方法体的，接口中也不能定义成员变量（属性）</a:t>
            </a:r>
            <a:r>
              <a:rPr lang="zh-CN" altLang="zh-CN" dirty="0" smtClean="0"/>
              <a:t>。</a:t>
            </a:r>
            <a:endParaRPr lang="en-US" altLang="zh-CN" dirty="0" smtClean="0"/>
          </a:p>
          <a:p>
            <a:r>
              <a:rPr lang="zh-CN" altLang="en-US" dirty="0" smtClean="0"/>
              <a:t>接口中定义的抽象方法和静态成员常量都默认是</a:t>
            </a:r>
            <a:r>
              <a:rPr lang="en-US" altLang="zh-CN" dirty="0" smtClean="0"/>
              <a:t>public</a:t>
            </a:r>
            <a:r>
              <a:rPr lang="zh-CN" altLang="en-US" dirty="0" smtClean="0"/>
              <a:t>的，也必须是</a:t>
            </a:r>
            <a:r>
              <a:rPr lang="en-US" altLang="zh-CN" dirty="0" smtClean="0"/>
              <a:t>public</a:t>
            </a:r>
            <a:r>
              <a:rPr lang="zh-CN" altLang="en-US" dirty="0" smtClean="0"/>
              <a:t>的。</a:t>
            </a:r>
            <a:endParaRPr lang="en-US" altLang="zh-CN" dirty="0" smtClean="0"/>
          </a:p>
          <a:p>
            <a:r>
              <a:rPr lang="zh-CN" altLang="en-US" smtClean="0"/>
              <a:t>接口中不能定义静态代码块，所以静态成员常量必须在定义时就赋初始值。</a:t>
            </a:r>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2927861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a:t>
            </a:r>
          </a:p>
        </p:txBody>
      </p:sp>
      <p:sp>
        <p:nvSpPr>
          <p:cNvPr id="3" name="内容占位符 2"/>
          <p:cNvSpPr>
            <a:spLocks noGrp="1"/>
          </p:cNvSpPr>
          <p:nvPr>
            <p:ph idx="1"/>
          </p:nvPr>
        </p:nvSpPr>
        <p:spPr/>
        <p:txBody>
          <a:bodyPr/>
          <a:lstStyle/>
          <a:p>
            <a:r>
              <a:rPr lang="zh-CN" altLang="zh-CN" dirty="0"/>
              <a:t>定义一个类实现一个接口，从语义上理解，就是指明这类事物具有这种行为特征，或者说这类事物“能够做某些事情”</a:t>
            </a:r>
            <a:r>
              <a:rPr lang="zh-CN" altLang="zh-CN" dirty="0" smtClean="0"/>
              <a:t>。</a:t>
            </a:r>
            <a:endParaRPr lang="en-US" altLang="zh-CN" dirty="0" smtClean="0"/>
          </a:p>
          <a:p>
            <a:r>
              <a:rPr lang="zh-CN" altLang="zh-CN" dirty="0" smtClean="0"/>
              <a:t>从</a:t>
            </a:r>
            <a:r>
              <a:rPr lang="zh-CN" altLang="zh-CN" dirty="0"/>
              <a:t>语法上看，可以使用关键字“</a:t>
            </a:r>
            <a:r>
              <a:rPr lang="en-US" altLang="zh-CN" dirty="0"/>
              <a:t>implements</a:t>
            </a:r>
            <a:r>
              <a:rPr lang="zh-CN" altLang="zh-CN" dirty="0"/>
              <a:t>”来定义一个类实现一个接口，就是指这个类继承了这个接口中定义的抽象方法和静态成员常量，也就是说，如果这个类不想被定义为抽象类，那么这个类就要实现接口中所定义的所有的抽象方法。</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2351416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a:t>
            </a:r>
          </a:p>
        </p:txBody>
      </p:sp>
      <p:sp>
        <p:nvSpPr>
          <p:cNvPr id="3" name="内容占位符 2"/>
          <p:cNvSpPr>
            <a:spLocks noGrp="1"/>
          </p:cNvSpPr>
          <p:nvPr>
            <p:ph idx="1"/>
          </p:nvPr>
        </p:nvSpPr>
        <p:spPr/>
        <p:txBody>
          <a:bodyPr/>
          <a:lstStyle/>
          <a:p>
            <a:r>
              <a:rPr lang="zh-CN" altLang="zh-CN" dirty="0" smtClean="0"/>
              <a:t>飞机</a:t>
            </a:r>
            <a:r>
              <a:rPr lang="zh-CN" altLang="zh-CN" dirty="0"/>
              <a:t>和鸟是不同类的事物，但是它们都有一个共性，就是都会飞。那么在设计的时候，可以将飞机设计为一个类</a:t>
            </a:r>
            <a:r>
              <a:rPr lang="en-US" altLang="zh-CN" dirty="0"/>
              <a:t>Airplane</a:t>
            </a:r>
            <a:r>
              <a:rPr lang="zh-CN" altLang="zh-CN" dirty="0"/>
              <a:t>，将鸟设计为一个类</a:t>
            </a:r>
            <a:r>
              <a:rPr lang="en-US" altLang="zh-CN" dirty="0"/>
              <a:t>Bird</a:t>
            </a:r>
            <a:r>
              <a:rPr lang="zh-CN" altLang="zh-CN" dirty="0"/>
              <a:t>，但是不能将“能够飞的”这个行为特性也设计为类，因此它只是一个行为特性，并不是对一类事物的抽象描述。此时可以将“能够飞的”这个行为特性设计为一个接口</a:t>
            </a:r>
            <a:r>
              <a:rPr lang="en-US" altLang="zh-CN" dirty="0"/>
              <a:t>Flyable</a:t>
            </a:r>
            <a:r>
              <a:rPr lang="zh-CN" altLang="zh-CN" dirty="0"/>
              <a:t>，并在这个接口中定义抽象方法</a:t>
            </a:r>
            <a:r>
              <a:rPr lang="en-US" altLang="zh-CN" dirty="0"/>
              <a:t>fly()</a:t>
            </a:r>
            <a:r>
              <a:rPr lang="zh-CN" altLang="zh-CN" dirty="0"/>
              <a:t>。而飞机和鸟这两个类就可以通过实现接口</a:t>
            </a:r>
            <a:r>
              <a:rPr lang="en-US" altLang="zh-CN" dirty="0"/>
              <a:t>Flyable</a:t>
            </a:r>
            <a:r>
              <a:rPr lang="zh-CN" altLang="zh-CN" dirty="0"/>
              <a:t>，来指明它们是“能够飞的”事物。</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2359416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a:t>
            </a:r>
          </a:p>
        </p:txBody>
      </p:sp>
      <p:sp>
        <p:nvSpPr>
          <p:cNvPr id="3" name="内容占位符 2"/>
          <p:cNvSpPr>
            <a:spLocks noGrp="1"/>
          </p:cNvSpPr>
          <p:nvPr>
            <p:ph idx="1"/>
          </p:nvPr>
        </p:nvSpPr>
        <p:spPr/>
        <p:txBody>
          <a:bodyPr/>
          <a:lstStyle/>
          <a:p>
            <a:r>
              <a:rPr lang="zh-CN" altLang="en-US" dirty="0" smtClean="0"/>
              <a:t>示例：</a:t>
            </a:r>
            <a:r>
              <a:rPr lang="en-US" altLang="zh-CN" dirty="0" smtClean="0"/>
              <a:t>TestInterface.java</a:t>
            </a:r>
          </a:p>
          <a:p>
            <a:r>
              <a:rPr lang="zh-CN" altLang="zh-CN" dirty="0"/>
              <a:t>对于</a:t>
            </a:r>
            <a:r>
              <a:rPr lang="zh-CN" altLang="zh-CN" dirty="0" smtClean="0"/>
              <a:t>接口的</a:t>
            </a:r>
            <a:r>
              <a:rPr lang="zh-CN" altLang="zh-CN" dirty="0"/>
              <a:t>定义和实现</a:t>
            </a:r>
            <a:r>
              <a:rPr lang="zh-CN" altLang="zh-CN" dirty="0" smtClean="0"/>
              <a:t>，注意</a:t>
            </a:r>
            <a:r>
              <a:rPr lang="zh-CN" altLang="zh-CN" dirty="0"/>
              <a:t>以下几点</a:t>
            </a:r>
            <a:r>
              <a:rPr lang="zh-CN" altLang="zh-CN" dirty="0" smtClean="0"/>
              <a:t>：</a:t>
            </a:r>
            <a:endParaRPr lang="en-US" altLang="zh-CN" dirty="0" smtClean="0"/>
          </a:p>
          <a:p>
            <a:pPr lvl="1"/>
            <a:r>
              <a:rPr lang="zh-CN" altLang="zh-CN" dirty="0"/>
              <a:t>一个接口中只能定义抽象方法和静态成员常量</a:t>
            </a:r>
            <a:r>
              <a:rPr lang="zh-CN" altLang="zh-CN" dirty="0" smtClean="0"/>
              <a:t>。</a:t>
            </a:r>
            <a:endParaRPr lang="en-US" altLang="zh-CN" dirty="0" smtClean="0"/>
          </a:p>
          <a:p>
            <a:pPr lvl="1"/>
            <a:r>
              <a:rPr lang="zh-CN" altLang="zh-CN" dirty="0"/>
              <a:t>“实现接口”的概念类似于“继承父类”，一个类只能继承一个父类（单继承），但是一个类可以实现多个接口。而且一个类在继承一个父类的同时，也能实现多个接口</a:t>
            </a:r>
            <a:r>
              <a:rPr lang="zh-CN" altLang="zh-CN" dirty="0" smtClean="0"/>
              <a:t>。</a:t>
            </a:r>
            <a:endParaRPr lang="en-US" altLang="zh-CN" dirty="0"/>
          </a:p>
          <a:p>
            <a:pPr lvl="1"/>
            <a:r>
              <a:rPr lang="zh-CN" altLang="zh-CN" dirty="0"/>
              <a:t>一个类实现一个接口，如果这个类不想被定义为抽象类，那么这个类就要实现接口中所定义的所有的抽象方法。</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3960870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a:t>
            </a:r>
          </a:p>
        </p:txBody>
      </p:sp>
      <p:sp>
        <p:nvSpPr>
          <p:cNvPr id="3" name="内容占位符 2"/>
          <p:cNvSpPr>
            <a:spLocks noGrp="1"/>
          </p:cNvSpPr>
          <p:nvPr>
            <p:ph idx="1"/>
          </p:nvPr>
        </p:nvSpPr>
        <p:spPr/>
        <p:txBody>
          <a:bodyPr/>
          <a:lstStyle/>
          <a:p>
            <a:r>
              <a:rPr lang="zh-CN" altLang="zh-CN" dirty="0"/>
              <a:t>从语法层面来看，抽象类和接口有以下几点不同：</a:t>
            </a:r>
          </a:p>
          <a:p>
            <a:pPr lvl="1"/>
            <a:r>
              <a:rPr lang="zh-CN" altLang="zh-CN" dirty="0"/>
              <a:t>抽象类可以定义抽象方法，也可以定义具体实现的方法；而接口中只能定义公共的抽象方法</a:t>
            </a:r>
            <a:r>
              <a:rPr lang="en-US" altLang="zh-CN" dirty="0"/>
              <a:t>public abstract</a:t>
            </a:r>
            <a:r>
              <a:rPr lang="zh-CN" altLang="zh-CN" dirty="0"/>
              <a:t>。</a:t>
            </a:r>
          </a:p>
          <a:p>
            <a:pPr lvl="1"/>
            <a:r>
              <a:rPr lang="zh-CN" altLang="zh-CN" dirty="0"/>
              <a:t>抽象类中定义的属性可以是各种类型的变量或者常量；而接口中定义的属性只能是公共的静态常量</a:t>
            </a:r>
            <a:r>
              <a:rPr lang="en-US" altLang="zh-CN" dirty="0"/>
              <a:t>public static final</a:t>
            </a:r>
            <a:r>
              <a:rPr lang="zh-CN" altLang="zh-CN" dirty="0"/>
              <a:t>。</a:t>
            </a:r>
          </a:p>
          <a:p>
            <a:pPr lvl="1"/>
            <a:r>
              <a:rPr lang="zh-CN" altLang="zh-CN" dirty="0"/>
              <a:t>抽象类中可以定义静态代码块和静态方法；而接口中不能定义静态代码块和静态方法。</a:t>
            </a:r>
          </a:p>
          <a:p>
            <a:pPr lvl="1"/>
            <a:r>
              <a:rPr lang="zh-CN" altLang="zh-CN" dirty="0"/>
              <a:t>个类只能继承一个抽象类；而一个类却可以实现多个接口。</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2198471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a:t>
            </a:r>
          </a:p>
        </p:txBody>
      </p:sp>
      <p:sp>
        <p:nvSpPr>
          <p:cNvPr id="3" name="内容占位符 2"/>
          <p:cNvSpPr>
            <a:spLocks noGrp="1"/>
          </p:cNvSpPr>
          <p:nvPr>
            <p:ph idx="1"/>
          </p:nvPr>
        </p:nvSpPr>
        <p:spPr/>
        <p:txBody>
          <a:bodyPr/>
          <a:lstStyle/>
          <a:p>
            <a:r>
              <a:rPr lang="zh-CN" altLang="zh-CN" dirty="0"/>
              <a:t>从设计层面上看，抽象类和接口有以下几点不同：</a:t>
            </a:r>
          </a:p>
          <a:p>
            <a:pPr lvl="1"/>
            <a:r>
              <a:rPr lang="zh-CN" altLang="zh-CN" dirty="0"/>
              <a:t>抽象类是对一类事物的抽象，包含事物的共有属性、具体行为和抽象行为；而接口只是某种行为特性的抽象，只包含抽象行为。</a:t>
            </a:r>
          </a:p>
          <a:p>
            <a:pPr lvl="1"/>
            <a:r>
              <a:rPr lang="zh-CN" altLang="zh-CN" dirty="0"/>
              <a:t>一个类继承一个抽象类，是一种“是”的关系，比如：类</a:t>
            </a:r>
            <a:r>
              <a:rPr lang="en-US" altLang="zh-CN" dirty="0"/>
              <a:t>Circle</a:t>
            </a:r>
            <a:r>
              <a:rPr lang="zh-CN" altLang="zh-CN" dirty="0"/>
              <a:t>继承抽象类</a:t>
            </a:r>
            <a:r>
              <a:rPr lang="en-US" altLang="zh-CN" dirty="0"/>
              <a:t>Shape</a:t>
            </a:r>
            <a:r>
              <a:rPr lang="zh-CN" altLang="zh-CN" dirty="0"/>
              <a:t>，含义是：“</a:t>
            </a:r>
            <a:r>
              <a:rPr lang="en-US" altLang="zh-CN" dirty="0"/>
              <a:t>Circle is a kind of Shape</a:t>
            </a:r>
            <a:r>
              <a:rPr lang="zh-CN" altLang="zh-CN" dirty="0"/>
              <a:t>”；而一个类实现一个接口，是一种“能”的关系，比如：类</a:t>
            </a:r>
            <a:r>
              <a:rPr lang="en-US" altLang="zh-CN" dirty="0"/>
              <a:t>Airplane</a:t>
            </a:r>
            <a:r>
              <a:rPr lang="zh-CN" altLang="zh-CN" dirty="0"/>
              <a:t>实现接口</a:t>
            </a:r>
            <a:r>
              <a:rPr lang="en-US" altLang="zh-CN" dirty="0"/>
              <a:t>Flyable</a:t>
            </a:r>
            <a:r>
              <a:rPr lang="zh-CN" altLang="zh-CN" dirty="0"/>
              <a:t>，含义是：“</a:t>
            </a:r>
            <a:r>
              <a:rPr lang="en-US" altLang="zh-CN" dirty="0"/>
              <a:t>Airplane can fly</a:t>
            </a:r>
            <a:r>
              <a:rPr lang="zh-CN" altLang="zh-CN" dirty="0"/>
              <a:t>”</a:t>
            </a:r>
            <a:r>
              <a:rPr lang="zh-CN" altLang="zh-CN" dirty="0" smtClean="0"/>
              <a:t>。</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637573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a:t>
            </a:r>
          </a:p>
        </p:txBody>
      </p:sp>
      <p:sp>
        <p:nvSpPr>
          <p:cNvPr id="3" name="内容占位符 2"/>
          <p:cNvSpPr>
            <a:spLocks noGrp="1"/>
          </p:cNvSpPr>
          <p:nvPr>
            <p:ph idx="1"/>
          </p:nvPr>
        </p:nvSpPr>
        <p:spPr/>
        <p:txBody>
          <a:bodyPr/>
          <a:lstStyle/>
          <a:p>
            <a:pPr lvl="1"/>
            <a:r>
              <a:rPr lang="zh-CN" altLang="zh-CN" dirty="0" smtClean="0"/>
              <a:t>一</a:t>
            </a:r>
            <a:r>
              <a:rPr lang="zh-CN" altLang="zh-CN" dirty="0"/>
              <a:t>个抽象类作为很多子类的父类，它是一种“模板式”设计，比如：抽象类</a:t>
            </a:r>
            <a:r>
              <a:rPr lang="en-US" altLang="zh-CN" dirty="0"/>
              <a:t>Shape</a:t>
            </a:r>
            <a:r>
              <a:rPr lang="zh-CN" altLang="zh-CN" dirty="0"/>
              <a:t>就是</a:t>
            </a:r>
            <a:r>
              <a:rPr lang="en-US" altLang="zh-CN" dirty="0"/>
              <a:t>Circle</a:t>
            </a:r>
            <a:r>
              <a:rPr lang="zh-CN" altLang="zh-CN" dirty="0"/>
              <a:t>、</a:t>
            </a:r>
            <a:r>
              <a:rPr lang="en-US" altLang="zh-CN" dirty="0"/>
              <a:t>Rectangle</a:t>
            </a:r>
            <a:r>
              <a:rPr lang="zh-CN" altLang="zh-CN" dirty="0"/>
              <a:t>等所有具体形状的模板，只要修改了模板</a:t>
            </a:r>
            <a:r>
              <a:rPr lang="en-US" altLang="zh-CN" dirty="0"/>
              <a:t>Shape</a:t>
            </a:r>
            <a:r>
              <a:rPr lang="zh-CN" altLang="zh-CN" dirty="0"/>
              <a:t>，那就意味着修改了</a:t>
            </a:r>
            <a:r>
              <a:rPr lang="en-US" altLang="zh-CN" dirty="0"/>
              <a:t>Circle</a:t>
            </a:r>
            <a:r>
              <a:rPr lang="zh-CN" altLang="zh-CN" dirty="0"/>
              <a:t>、</a:t>
            </a:r>
            <a:r>
              <a:rPr lang="en-US" altLang="zh-CN" dirty="0"/>
              <a:t>Rectangle</a:t>
            </a:r>
            <a:r>
              <a:rPr lang="zh-CN" altLang="zh-CN" dirty="0"/>
              <a:t>等所有具体形状的共性部分，但是</a:t>
            </a:r>
            <a:r>
              <a:rPr lang="en-US" altLang="zh-CN" dirty="0"/>
              <a:t>Circle</a:t>
            </a:r>
            <a:r>
              <a:rPr lang="zh-CN" altLang="zh-CN" dirty="0"/>
              <a:t>、</a:t>
            </a:r>
            <a:r>
              <a:rPr lang="en-US" altLang="zh-CN" dirty="0"/>
              <a:t>Rectangle</a:t>
            </a:r>
            <a:r>
              <a:rPr lang="zh-CN" altLang="zh-CN" dirty="0"/>
              <a:t>等所有具体形状的个性部分是无需修改的；而接口是一种行为规范，它是一种“辐射式”设计，比如：类</a:t>
            </a:r>
            <a:r>
              <a:rPr lang="en-US" altLang="zh-CN" dirty="0"/>
              <a:t>Airplane</a:t>
            </a:r>
            <a:r>
              <a:rPr lang="zh-CN" altLang="zh-CN" dirty="0"/>
              <a:t>和</a:t>
            </a:r>
            <a:r>
              <a:rPr lang="en-US" altLang="zh-CN" dirty="0"/>
              <a:t>Bird</a:t>
            </a:r>
            <a:r>
              <a:rPr lang="zh-CN" altLang="zh-CN" dirty="0"/>
              <a:t>都实现了</a:t>
            </a:r>
            <a:r>
              <a:rPr lang="en-US" altLang="zh-CN" dirty="0"/>
              <a:t>Flyable</a:t>
            </a:r>
            <a:r>
              <a:rPr lang="zh-CN" altLang="zh-CN" dirty="0"/>
              <a:t>接口，只要修改了规范</a:t>
            </a:r>
            <a:r>
              <a:rPr lang="en-US" altLang="zh-CN" dirty="0"/>
              <a:t>Flyable</a:t>
            </a:r>
            <a:r>
              <a:rPr lang="zh-CN" altLang="zh-CN" dirty="0"/>
              <a:t>（例如增加了一个方法</a:t>
            </a:r>
            <a:r>
              <a:rPr lang="en-US" altLang="zh-CN" dirty="0"/>
              <a:t>land</a:t>
            </a:r>
            <a:r>
              <a:rPr lang="zh-CN" altLang="zh-CN" dirty="0"/>
              <a:t>），那么类</a:t>
            </a:r>
            <a:r>
              <a:rPr lang="en-US" altLang="zh-CN" dirty="0"/>
              <a:t>Airplane</a:t>
            </a:r>
            <a:r>
              <a:rPr lang="zh-CN" altLang="zh-CN" dirty="0"/>
              <a:t>和</a:t>
            </a:r>
            <a:r>
              <a:rPr lang="en-US" altLang="zh-CN" dirty="0"/>
              <a:t>Bird</a:t>
            </a:r>
            <a:r>
              <a:rPr lang="zh-CN" altLang="zh-CN" dirty="0"/>
              <a:t>，以及所有实现了</a:t>
            </a:r>
            <a:r>
              <a:rPr lang="en-US" altLang="zh-CN" dirty="0"/>
              <a:t>Flyable</a:t>
            </a:r>
            <a:r>
              <a:rPr lang="zh-CN" altLang="zh-CN" dirty="0"/>
              <a:t>的类都要修改（都要实现</a:t>
            </a:r>
            <a:r>
              <a:rPr lang="en-US" altLang="zh-CN" dirty="0"/>
              <a:t>land</a:t>
            </a:r>
            <a:r>
              <a:rPr lang="zh-CN" altLang="zh-CN" dirty="0"/>
              <a:t>方法）。</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1461867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WordArt 3"/>
          <p:cNvSpPr>
            <a:spLocks noChangeArrowheads="1" noChangeShapeType="1" noTextEdit="1"/>
          </p:cNvSpPr>
          <p:nvPr/>
        </p:nvSpPr>
        <p:spPr bwMode="gray">
          <a:xfrm>
            <a:off x="1995488" y="2133600"/>
            <a:ext cx="5472112" cy="935038"/>
          </a:xfrm>
          <a:prstGeom prst="rect">
            <a:avLst/>
          </a:prstGeom>
        </p:spPr>
        <p:txBody>
          <a:bodyPr wrap="none" fromWordArt="1">
            <a:prstTxWarp prst="textDeflate">
              <a:avLst>
                <a:gd name="adj" fmla="val 0"/>
              </a:avLst>
            </a:prstTxWarp>
          </a:bodyPr>
          <a:lstStyle/>
          <a:p>
            <a:pPr algn="ctr"/>
            <a:r>
              <a:rPr lang="en-US" altLang="zh-CN" sz="5400" b="1" kern="10" smtClean="0">
                <a:ln w="28575">
                  <a:solidFill>
                    <a:schemeClr val="bg1"/>
                  </a:solidFill>
                  <a:round/>
                  <a:headEnd/>
                  <a:tailEnd/>
                </a:ln>
                <a:gradFill rotWithShape="1">
                  <a:gsLst>
                    <a:gs pos="0">
                      <a:schemeClr val="hlink"/>
                    </a:gs>
                    <a:gs pos="100000">
                      <a:schemeClr val="tx1"/>
                    </a:gs>
                  </a:gsLst>
                  <a:lin ang="5400000" scaled="1"/>
                </a:gradFill>
                <a:effectLst>
                  <a:outerShdw dist="71842" dir="2700000" algn="ctr" rotWithShape="0">
                    <a:schemeClr val="bg2">
                      <a:alpha val="50000"/>
                    </a:schemeClr>
                  </a:outerShdw>
                </a:effectLst>
                <a:latin typeface="Verdana" panose="020B0604030504040204" pitchFamily="34" charset="0"/>
                <a:ea typeface="Verdana" panose="020B0604030504040204" pitchFamily="34" charset="0"/>
                <a:cs typeface="Verdana" panose="020B0604030504040204" pitchFamily="34" charset="0"/>
              </a:rPr>
              <a:t>Thank You !</a:t>
            </a:r>
            <a:endParaRPr lang="zh-CN" altLang="en-US" sz="5400" b="1" kern="10">
              <a:ln w="28575">
                <a:solidFill>
                  <a:schemeClr val="bg1"/>
                </a:solidFill>
                <a:round/>
                <a:headEnd/>
                <a:tailEnd/>
              </a:ln>
              <a:gradFill rotWithShape="1">
                <a:gsLst>
                  <a:gs pos="0">
                    <a:schemeClr val="hlink"/>
                  </a:gs>
                  <a:gs pos="100000">
                    <a:schemeClr val="tx1"/>
                  </a:gs>
                </a:gsLst>
                <a:lin ang="5400000" scaled="1"/>
              </a:gradFill>
              <a:effectLst>
                <a:outerShdw dist="71842" dir="2700000" algn="ctr" rotWithShape="0">
                  <a:schemeClr val="bg2">
                    <a:alpha val="50000"/>
                  </a:schemeClr>
                </a:outerShdw>
              </a:effectLst>
              <a:latin typeface="Verdana" panose="020B0604030504040204" pitchFamily="34" charset="0"/>
              <a:cs typeface="Verdana" panose="020B0604030504040204" pitchFamily="34" charset="0"/>
            </a:endParaRPr>
          </a:p>
        </p:txBody>
      </p:sp>
      <p:sp>
        <p:nvSpPr>
          <p:cNvPr id="82950" name="Rectangle 6"/>
          <p:cNvSpPr>
            <a:spLocks noGrp="1" noChangeArrowheads="1"/>
          </p:cNvSpPr>
          <p:nvPr>
            <p:ph type="subTitle" idx="1"/>
          </p:nvPr>
        </p:nvSpPr>
        <p:spPr/>
        <p:txBody>
          <a:bodyPr/>
          <a:lstStyle/>
          <a:p>
            <a:r>
              <a:rPr lang="zh-CN" altLang="en-US">
                <a:latin typeface="Arial" panose="020B0604020202020204" pitchFamily="34" charset="0"/>
                <a:ea typeface="宋体" panose="02010600030101010101" pitchFamily="2" charset="-122"/>
                <a:cs typeface="Arial" panose="020B0604020202020204" pitchFamily="34" charset="0"/>
              </a:rPr>
              <a:t>电子科技大学中山学院 计算机学院 彭政</a:t>
            </a:r>
            <a:endParaRPr lang="en-US" alt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3"/>
          <p:cNvSpPr>
            <a:spLocks noGrp="1"/>
          </p:cNvSpPr>
          <p:nvPr>
            <p:ph type="ftr" sz="quarter" idx="10"/>
          </p:nvPr>
        </p:nvSpPr>
        <p:spPr/>
        <p:txBody>
          <a:bodyPr/>
          <a:lstStyle/>
          <a:p>
            <a:r>
              <a:rPr lang="zh-CN" altLang="en-US" smtClean="0"/>
              <a:t>计算机学院 彭政</a:t>
            </a:r>
            <a:endParaRPr lang="en-US" altLang="zh-CN"/>
          </a:p>
        </p:txBody>
      </p:sp>
      <p:sp>
        <p:nvSpPr>
          <p:cNvPr id="37" name="日期占位符 5"/>
          <p:cNvSpPr>
            <a:spLocks noGrp="1"/>
          </p:cNvSpPr>
          <p:nvPr>
            <p:ph type="dt" sz="half" idx="12"/>
          </p:nvPr>
        </p:nvSpPr>
        <p:spPr/>
        <p:txBody>
          <a:bodyPr/>
          <a:lstStyle/>
          <a:p>
            <a:r>
              <a:rPr lang="zh-CN" altLang="en-US" smtClean="0"/>
              <a:t>电子科技大学中山学院</a:t>
            </a:r>
            <a:endParaRPr lang="en-US" altLang="zh-CN"/>
          </a:p>
        </p:txBody>
      </p:sp>
      <p:sp>
        <p:nvSpPr>
          <p:cNvPr id="64514" name="Rectangle 2"/>
          <p:cNvSpPr>
            <a:spLocks noGrp="1" noChangeArrowheads="1"/>
          </p:cNvSpPr>
          <p:nvPr>
            <p:ph type="title"/>
          </p:nvPr>
        </p:nvSpPr>
        <p:spPr/>
        <p:txBody>
          <a:bodyPr/>
          <a:lstStyle/>
          <a:p>
            <a:r>
              <a:rPr lang="zh-CN" altLang="en-US" smtClean="0">
                <a:ea typeface="宋体" panose="02010600030101010101" pitchFamily="2" charset="-122"/>
              </a:rPr>
              <a:t>本章学习目标</a:t>
            </a:r>
            <a:endParaRPr lang="en-US" altLang="zh-CN">
              <a:solidFill>
                <a:schemeClr val="accent1"/>
              </a:solidFill>
              <a:ea typeface="宋体" panose="02010600030101010101" pitchFamily="2" charset="-122"/>
            </a:endParaRPr>
          </a:p>
        </p:txBody>
      </p:sp>
      <p:grpSp>
        <p:nvGrpSpPr>
          <p:cNvPr id="64515" name="Group 3"/>
          <p:cNvGrpSpPr>
            <a:grpSpLocks/>
          </p:cNvGrpSpPr>
          <p:nvPr/>
        </p:nvGrpSpPr>
        <p:grpSpPr bwMode="auto">
          <a:xfrm>
            <a:off x="1828800"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4" name="Text Box 12"/>
          <p:cNvSpPr txBox="1">
            <a:spLocks noChangeArrowheads="1"/>
          </p:cNvSpPr>
          <p:nvPr/>
        </p:nvSpPr>
        <p:spPr bwMode="auto">
          <a:xfrm>
            <a:off x="2987824" y="2100263"/>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ea typeface="宋体" panose="02010600030101010101" pitchFamily="2" charset="-122"/>
              </a:rPr>
              <a:t>子类继承父类</a:t>
            </a:r>
            <a:endParaRPr lang="en-US" altLang="zh-CN" sz="2400" b="1" dirty="0">
              <a:ea typeface="宋体" panose="02010600030101010101" pitchFamily="2" charset="-122"/>
            </a:endParaRPr>
          </a:p>
        </p:txBody>
      </p:sp>
      <p:sp>
        <p:nvSpPr>
          <p:cNvPr id="64525" name="Text Box 13"/>
          <p:cNvSpPr txBox="1">
            <a:spLocks noChangeArrowheads="1"/>
          </p:cNvSpPr>
          <p:nvPr/>
        </p:nvSpPr>
        <p:spPr bwMode="gray">
          <a:xfrm>
            <a:off x="2025650" y="21224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1</a:t>
            </a:r>
          </a:p>
        </p:txBody>
      </p:sp>
      <p:grpSp>
        <p:nvGrpSpPr>
          <p:cNvPr id="64519" name="Group 7"/>
          <p:cNvGrpSpPr>
            <a:grpSpLocks/>
          </p:cNvGrpSpPr>
          <p:nvPr/>
        </p:nvGrpSpPr>
        <p:grpSpPr bwMode="auto">
          <a:xfrm>
            <a:off x="1828800" y="2938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6"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7" name="Text Box 15"/>
          <p:cNvSpPr txBox="1">
            <a:spLocks noChangeArrowheads="1"/>
          </p:cNvSpPr>
          <p:nvPr/>
        </p:nvSpPr>
        <p:spPr bwMode="auto">
          <a:xfrm>
            <a:off x="2987824" y="3014663"/>
            <a:ext cx="35878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ea typeface="宋体" panose="02010600030101010101" pitchFamily="2" charset="-122"/>
              </a:rPr>
              <a:t>方法的覆盖和变量的隐藏</a:t>
            </a:r>
            <a:endParaRPr lang="en-US" altLang="zh-CN" sz="2400" b="1" dirty="0">
              <a:ea typeface="宋体" panose="02010600030101010101" pitchFamily="2" charset="-122"/>
            </a:endParaRPr>
          </a:p>
        </p:txBody>
      </p:sp>
      <p:sp>
        <p:nvSpPr>
          <p:cNvPr id="64528" name="Text Box 16"/>
          <p:cNvSpPr txBox="1">
            <a:spLocks noChangeArrowheads="1"/>
          </p:cNvSpPr>
          <p:nvPr/>
        </p:nvSpPr>
        <p:spPr bwMode="gray">
          <a:xfrm>
            <a:off x="2025650" y="30368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2</a:t>
            </a:r>
          </a:p>
        </p:txBody>
      </p:sp>
      <p:grpSp>
        <p:nvGrpSpPr>
          <p:cNvPr id="64529" name="Group 17"/>
          <p:cNvGrpSpPr>
            <a:grpSpLocks/>
          </p:cNvGrpSpPr>
          <p:nvPr/>
        </p:nvGrpSpPr>
        <p:grpSpPr bwMode="auto">
          <a:xfrm>
            <a:off x="1828800" y="3830638"/>
            <a:ext cx="762000" cy="665162"/>
            <a:chOff x="1110" y="2656"/>
            <a:chExt cx="1549" cy="1351"/>
          </a:xfrm>
        </p:grpSpPr>
        <p:sp>
          <p:nvSpPr>
            <p:cNvPr id="6453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37" name="Line 25"/>
          <p:cNvSpPr>
            <a:spLocks noChangeShapeType="1"/>
          </p:cNvSpPr>
          <p:nvPr/>
        </p:nvSpPr>
        <p:spPr bwMode="auto">
          <a:xfrm>
            <a:off x="2438400" y="44402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8" name="Text Box 26"/>
          <p:cNvSpPr txBox="1">
            <a:spLocks noChangeArrowheads="1"/>
          </p:cNvSpPr>
          <p:nvPr/>
        </p:nvSpPr>
        <p:spPr bwMode="auto">
          <a:xfrm>
            <a:off x="2987824" y="3906838"/>
            <a:ext cx="2672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ea typeface="宋体" panose="02010600030101010101" pitchFamily="2" charset="-122"/>
              </a:rPr>
              <a:t>终态修饰符：</a:t>
            </a:r>
            <a:r>
              <a:rPr lang="en-US" altLang="zh-CN" sz="2400" b="1" dirty="0">
                <a:ea typeface="宋体" panose="02010600030101010101" pitchFamily="2" charset="-122"/>
              </a:rPr>
              <a:t>final</a:t>
            </a:r>
          </a:p>
        </p:txBody>
      </p:sp>
      <p:sp>
        <p:nvSpPr>
          <p:cNvPr id="64539" name="Text Box 27"/>
          <p:cNvSpPr txBox="1">
            <a:spLocks noChangeArrowheads="1"/>
          </p:cNvSpPr>
          <p:nvPr/>
        </p:nvSpPr>
        <p:spPr bwMode="gray">
          <a:xfrm>
            <a:off x="2025650" y="39290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3</a:t>
            </a:r>
          </a:p>
        </p:txBody>
      </p:sp>
      <p:grpSp>
        <p:nvGrpSpPr>
          <p:cNvPr id="64533" name="Group 21"/>
          <p:cNvGrpSpPr>
            <a:grpSpLocks/>
          </p:cNvGrpSpPr>
          <p:nvPr/>
        </p:nvGrpSpPr>
        <p:grpSpPr bwMode="auto">
          <a:xfrm>
            <a:off x="1828800" y="4745038"/>
            <a:ext cx="762000" cy="665162"/>
            <a:chOff x="3174" y="2656"/>
            <a:chExt cx="1549" cy="1351"/>
          </a:xfrm>
        </p:grpSpPr>
        <p:sp>
          <p:nvSpPr>
            <p:cNvPr id="6453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40" name="Line 28"/>
          <p:cNvSpPr>
            <a:spLocks noChangeShapeType="1"/>
          </p:cNvSpPr>
          <p:nvPr/>
        </p:nvSpPr>
        <p:spPr bwMode="auto">
          <a:xfrm>
            <a:off x="2438400" y="53546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41" name="Text Box 29"/>
          <p:cNvSpPr txBox="1">
            <a:spLocks noChangeArrowheads="1"/>
          </p:cNvSpPr>
          <p:nvPr/>
        </p:nvSpPr>
        <p:spPr bwMode="auto">
          <a:xfrm>
            <a:off x="2987824" y="4821238"/>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ea typeface="宋体" panose="02010600030101010101" pitchFamily="2" charset="-122"/>
              </a:rPr>
              <a:t>访问权限修饰符</a:t>
            </a:r>
            <a:endParaRPr lang="en-US" altLang="zh-CN" sz="2400" b="1" dirty="0">
              <a:ea typeface="宋体" panose="02010600030101010101" pitchFamily="2" charset="-122"/>
            </a:endParaRPr>
          </a:p>
        </p:txBody>
      </p:sp>
      <p:sp>
        <p:nvSpPr>
          <p:cNvPr id="64542" name="Text Box 30"/>
          <p:cNvSpPr txBox="1">
            <a:spLocks noChangeArrowheads="1"/>
          </p:cNvSpPr>
          <p:nvPr/>
        </p:nvSpPr>
        <p:spPr bwMode="gray">
          <a:xfrm>
            <a:off x="2025650" y="48434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4</a:t>
            </a:r>
          </a:p>
        </p:txBody>
      </p:sp>
      <p:sp>
        <p:nvSpPr>
          <p:cNvPr id="6454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3"/>
          <p:cNvSpPr>
            <a:spLocks noGrp="1"/>
          </p:cNvSpPr>
          <p:nvPr>
            <p:ph type="ftr" sz="quarter" idx="10"/>
          </p:nvPr>
        </p:nvSpPr>
        <p:spPr/>
        <p:txBody>
          <a:bodyPr/>
          <a:lstStyle/>
          <a:p>
            <a:r>
              <a:rPr lang="zh-CN" altLang="en-US" smtClean="0"/>
              <a:t>计算机学院 彭政</a:t>
            </a:r>
            <a:endParaRPr lang="en-US" altLang="zh-CN"/>
          </a:p>
        </p:txBody>
      </p:sp>
      <p:sp>
        <p:nvSpPr>
          <p:cNvPr id="37" name="日期占位符 5"/>
          <p:cNvSpPr>
            <a:spLocks noGrp="1"/>
          </p:cNvSpPr>
          <p:nvPr>
            <p:ph type="dt" sz="half" idx="12"/>
          </p:nvPr>
        </p:nvSpPr>
        <p:spPr/>
        <p:txBody>
          <a:bodyPr/>
          <a:lstStyle/>
          <a:p>
            <a:r>
              <a:rPr lang="zh-CN" altLang="en-US" smtClean="0"/>
              <a:t>电子科技大学中山学院</a:t>
            </a:r>
            <a:endParaRPr lang="en-US" altLang="zh-CN"/>
          </a:p>
        </p:txBody>
      </p:sp>
      <p:sp>
        <p:nvSpPr>
          <p:cNvPr id="64514" name="Rectangle 2"/>
          <p:cNvSpPr>
            <a:spLocks noGrp="1" noChangeArrowheads="1"/>
          </p:cNvSpPr>
          <p:nvPr>
            <p:ph type="title"/>
          </p:nvPr>
        </p:nvSpPr>
        <p:spPr/>
        <p:txBody>
          <a:bodyPr/>
          <a:lstStyle/>
          <a:p>
            <a:r>
              <a:rPr lang="zh-CN" altLang="en-US" smtClean="0">
                <a:ea typeface="宋体" panose="02010600030101010101" pitchFamily="2" charset="-122"/>
              </a:rPr>
              <a:t>本章学习目标</a:t>
            </a:r>
            <a:endParaRPr lang="en-US" altLang="zh-CN">
              <a:solidFill>
                <a:schemeClr val="accent1"/>
              </a:solidFill>
              <a:ea typeface="宋体" panose="02010600030101010101" pitchFamily="2" charset="-122"/>
            </a:endParaRPr>
          </a:p>
        </p:txBody>
      </p:sp>
      <p:grpSp>
        <p:nvGrpSpPr>
          <p:cNvPr id="64515" name="Group 3"/>
          <p:cNvGrpSpPr>
            <a:grpSpLocks/>
          </p:cNvGrpSpPr>
          <p:nvPr/>
        </p:nvGrpSpPr>
        <p:grpSpPr bwMode="auto">
          <a:xfrm>
            <a:off x="1828800"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4" name="Text Box 12"/>
          <p:cNvSpPr txBox="1">
            <a:spLocks noChangeArrowheads="1"/>
          </p:cNvSpPr>
          <p:nvPr/>
        </p:nvSpPr>
        <p:spPr bwMode="auto">
          <a:xfrm>
            <a:off x="2987824" y="2100263"/>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solidFill>
                  <a:schemeClr val="tx1">
                    <a:lumMod val="75000"/>
                  </a:schemeClr>
                </a:solidFill>
                <a:ea typeface="宋体" panose="02010600030101010101" pitchFamily="2" charset="-122"/>
              </a:rPr>
              <a:t>对象转型</a:t>
            </a:r>
            <a:endParaRPr lang="en-US" altLang="zh-CN" sz="2400" b="1" dirty="0">
              <a:solidFill>
                <a:schemeClr val="tx1">
                  <a:lumMod val="75000"/>
                </a:schemeClr>
              </a:solidFill>
              <a:ea typeface="宋体" panose="02010600030101010101" pitchFamily="2" charset="-122"/>
            </a:endParaRPr>
          </a:p>
        </p:txBody>
      </p:sp>
      <p:sp>
        <p:nvSpPr>
          <p:cNvPr id="64525" name="Text Box 13"/>
          <p:cNvSpPr txBox="1">
            <a:spLocks noChangeArrowheads="1"/>
          </p:cNvSpPr>
          <p:nvPr/>
        </p:nvSpPr>
        <p:spPr bwMode="gray">
          <a:xfrm>
            <a:off x="2024562" y="2122488"/>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5</a:t>
            </a:r>
          </a:p>
        </p:txBody>
      </p:sp>
      <p:grpSp>
        <p:nvGrpSpPr>
          <p:cNvPr id="64519" name="Group 7"/>
          <p:cNvGrpSpPr>
            <a:grpSpLocks/>
          </p:cNvGrpSpPr>
          <p:nvPr/>
        </p:nvGrpSpPr>
        <p:grpSpPr bwMode="auto">
          <a:xfrm>
            <a:off x="1828800" y="2938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6"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7" name="Text Box 15"/>
          <p:cNvSpPr txBox="1">
            <a:spLocks noChangeArrowheads="1"/>
          </p:cNvSpPr>
          <p:nvPr/>
        </p:nvSpPr>
        <p:spPr bwMode="auto">
          <a:xfrm>
            <a:off x="2987824" y="3014663"/>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solidFill>
                  <a:schemeClr val="tx1">
                    <a:lumMod val="75000"/>
                  </a:schemeClr>
                </a:solidFill>
                <a:ea typeface="宋体" panose="02010600030101010101" pitchFamily="2" charset="-122"/>
              </a:rPr>
              <a:t>多态性</a:t>
            </a:r>
            <a:endParaRPr lang="en-US" altLang="zh-CN" sz="2400" b="1" dirty="0">
              <a:solidFill>
                <a:schemeClr val="tx1">
                  <a:lumMod val="75000"/>
                </a:schemeClr>
              </a:solidFill>
              <a:ea typeface="宋体" panose="02010600030101010101" pitchFamily="2" charset="-122"/>
            </a:endParaRPr>
          </a:p>
        </p:txBody>
      </p:sp>
      <p:sp>
        <p:nvSpPr>
          <p:cNvPr id="64528" name="Text Box 16"/>
          <p:cNvSpPr txBox="1">
            <a:spLocks noChangeArrowheads="1"/>
          </p:cNvSpPr>
          <p:nvPr/>
        </p:nvSpPr>
        <p:spPr bwMode="gray">
          <a:xfrm>
            <a:off x="2024562" y="3036888"/>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6</a:t>
            </a:r>
          </a:p>
        </p:txBody>
      </p:sp>
      <p:grpSp>
        <p:nvGrpSpPr>
          <p:cNvPr id="64529" name="Group 17"/>
          <p:cNvGrpSpPr>
            <a:grpSpLocks/>
          </p:cNvGrpSpPr>
          <p:nvPr/>
        </p:nvGrpSpPr>
        <p:grpSpPr bwMode="auto">
          <a:xfrm>
            <a:off x="1828800" y="3830638"/>
            <a:ext cx="762000" cy="665162"/>
            <a:chOff x="1110" y="2656"/>
            <a:chExt cx="1549" cy="1351"/>
          </a:xfrm>
        </p:grpSpPr>
        <p:sp>
          <p:nvSpPr>
            <p:cNvPr id="6453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37" name="Line 25"/>
          <p:cNvSpPr>
            <a:spLocks noChangeShapeType="1"/>
          </p:cNvSpPr>
          <p:nvPr/>
        </p:nvSpPr>
        <p:spPr bwMode="auto">
          <a:xfrm>
            <a:off x="2438400" y="44402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8" name="Text Box 26"/>
          <p:cNvSpPr txBox="1">
            <a:spLocks noChangeArrowheads="1"/>
          </p:cNvSpPr>
          <p:nvPr/>
        </p:nvSpPr>
        <p:spPr bwMode="auto">
          <a:xfrm>
            <a:off x="3006324" y="3978573"/>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solidFill>
                  <a:srgbClr val="FF0000"/>
                </a:solidFill>
                <a:ea typeface="宋体" panose="02010600030101010101" pitchFamily="2" charset="-122"/>
              </a:rPr>
              <a:t>抽象类</a:t>
            </a:r>
            <a:endParaRPr lang="en-US" altLang="zh-CN" sz="2400" b="1" dirty="0">
              <a:solidFill>
                <a:srgbClr val="FF0000"/>
              </a:solidFill>
              <a:ea typeface="宋体" panose="02010600030101010101" pitchFamily="2" charset="-122"/>
            </a:endParaRPr>
          </a:p>
        </p:txBody>
      </p:sp>
      <p:sp>
        <p:nvSpPr>
          <p:cNvPr id="64539" name="Text Box 27"/>
          <p:cNvSpPr txBox="1">
            <a:spLocks noChangeArrowheads="1"/>
          </p:cNvSpPr>
          <p:nvPr/>
        </p:nvSpPr>
        <p:spPr bwMode="gray">
          <a:xfrm>
            <a:off x="2024562" y="392906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7</a:t>
            </a:r>
          </a:p>
        </p:txBody>
      </p:sp>
      <p:grpSp>
        <p:nvGrpSpPr>
          <p:cNvPr id="64533" name="Group 21"/>
          <p:cNvGrpSpPr>
            <a:grpSpLocks/>
          </p:cNvGrpSpPr>
          <p:nvPr/>
        </p:nvGrpSpPr>
        <p:grpSpPr bwMode="auto">
          <a:xfrm>
            <a:off x="1828800" y="4745038"/>
            <a:ext cx="762000" cy="665162"/>
            <a:chOff x="3174" y="2656"/>
            <a:chExt cx="1549" cy="1351"/>
          </a:xfrm>
        </p:grpSpPr>
        <p:sp>
          <p:nvSpPr>
            <p:cNvPr id="6453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40" name="Line 28"/>
          <p:cNvSpPr>
            <a:spLocks noChangeShapeType="1"/>
          </p:cNvSpPr>
          <p:nvPr/>
        </p:nvSpPr>
        <p:spPr bwMode="auto">
          <a:xfrm>
            <a:off x="2438400" y="53546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41" name="Text Box 29"/>
          <p:cNvSpPr txBox="1">
            <a:spLocks noChangeArrowheads="1"/>
          </p:cNvSpPr>
          <p:nvPr/>
        </p:nvSpPr>
        <p:spPr bwMode="auto">
          <a:xfrm>
            <a:off x="2987824" y="4821238"/>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solidFill>
                  <a:srgbClr val="FF0000"/>
                </a:solidFill>
                <a:ea typeface="宋体" panose="02010600030101010101" pitchFamily="2" charset="-122"/>
              </a:rPr>
              <a:t>接口</a:t>
            </a:r>
            <a:endParaRPr lang="en-US" altLang="zh-CN" sz="2400" b="1" dirty="0">
              <a:solidFill>
                <a:srgbClr val="FF0000"/>
              </a:solidFill>
              <a:ea typeface="宋体" panose="02010600030101010101" pitchFamily="2" charset="-122"/>
            </a:endParaRPr>
          </a:p>
        </p:txBody>
      </p:sp>
      <p:sp>
        <p:nvSpPr>
          <p:cNvPr id="64542" name="Text Box 30"/>
          <p:cNvSpPr txBox="1">
            <a:spLocks noChangeArrowheads="1"/>
          </p:cNvSpPr>
          <p:nvPr/>
        </p:nvSpPr>
        <p:spPr bwMode="gray">
          <a:xfrm>
            <a:off x="2024562" y="484346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8</a:t>
            </a:r>
          </a:p>
        </p:txBody>
      </p:sp>
      <p:sp>
        <p:nvSpPr>
          <p:cNvPr id="6454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p>
        </p:txBody>
      </p:sp>
    </p:spTree>
    <p:extLst>
      <p:ext uri="{BB962C8B-B14F-4D97-AF65-F5344CB8AC3E}">
        <p14:creationId xmlns:p14="http://schemas.microsoft.com/office/powerpoint/2010/main" val="166792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抽象类</a:t>
            </a:r>
          </a:p>
        </p:txBody>
      </p:sp>
      <p:sp>
        <p:nvSpPr>
          <p:cNvPr id="3" name="内容占位符 2"/>
          <p:cNvSpPr>
            <a:spLocks noGrp="1"/>
          </p:cNvSpPr>
          <p:nvPr>
            <p:ph idx="1"/>
          </p:nvPr>
        </p:nvSpPr>
        <p:spPr/>
        <p:txBody>
          <a:bodyPr/>
          <a:lstStyle/>
          <a:p>
            <a:r>
              <a:rPr lang="zh-CN" altLang="zh-CN" dirty="0"/>
              <a:t>用修饰符“</a:t>
            </a:r>
            <a:r>
              <a:rPr lang="en-US" altLang="zh-CN" dirty="0"/>
              <a:t>abstract</a:t>
            </a:r>
            <a:r>
              <a:rPr lang="zh-CN" altLang="zh-CN" dirty="0"/>
              <a:t>”修饰的类称为抽象类，用修饰符“</a:t>
            </a:r>
            <a:r>
              <a:rPr lang="en-US" altLang="zh-CN" dirty="0"/>
              <a:t>abstract</a:t>
            </a:r>
            <a:r>
              <a:rPr lang="zh-CN" altLang="zh-CN" dirty="0"/>
              <a:t>”修饰的方法称为抽象方法。抽象类不能实例化，即不能创建对象。抽象方法只有声明，而没有实现，即没有方法体</a:t>
            </a:r>
            <a:r>
              <a:rPr lang="en-US" altLang="zh-CN" dirty="0"/>
              <a:t> {...} </a:t>
            </a:r>
            <a:r>
              <a:rPr lang="zh-CN" altLang="zh-CN" dirty="0" smtClean="0"/>
              <a:t>。</a:t>
            </a:r>
            <a:endParaRPr lang="en-US" altLang="zh-CN" dirty="0" smtClean="0"/>
          </a:p>
          <a:p>
            <a:r>
              <a:rPr lang="zh-CN" altLang="zh-CN" dirty="0"/>
              <a:t>抽象类往往用来表示我们在对问题域进行分析设计中得出的抽象概念。比如：如果我们进行一个图形编辑软件的开发，就会发现问题域中存在着圆、矩形这样一些具体概念。从面向对象的角度出发，就可以把圆、矩形这些具体概念定义为对应的类</a:t>
            </a:r>
          </a:p>
          <a:p>
            <a:pPr lvl="1"/>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317107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抽象类</a:t>
            </a:r>
          </a:p>
        </p:txBody>
      </p:sp>
      <p:sp>
        <p:nvSpPr>
          <p:cNvPr id="3" name="内容占位符 2"/>
          <p:cNvSpPr>
            <a:spLocks noGrp="1"/>
          </p:cNvSpPr>
          <p:nvPr>
            <p:ph idx="1"/>
          </p:nvPr>
        </p:nvSpPr>
        <p:spPr/>
        <p:txBody>
          <a:bodyPr/>
          <a:lstStyle/>
          <a:p>
            <a:pPr marL="0" indent="0">
              <a:buNone/>
            </a:pPr>
            <a:r>
              <a:rPr lang="en-US" altLang="zh-CN" sz="1800" dirty="0"/>
              <a:t>class Circle {</a:t>
            </a:r>
          </a:p>
          <a:p>
            <a:pPr marL="0" indent="0">
              <a:buNone/>
            </a:pPr>
            <a:r>
              <a:rPr lang="en-US" altLang="zh-CN" sz="1800" dirty="0"/>
              <a:t>	double radius; // </a:t>
            </a:r>
            <a:r>
              <a:rPr lang="zh-CN" altLang="en-US" sz="1800" dirty="0"/>
              <a:t>属性：半径</a:t>
            </a:r>
          </a:p>
          <a:p>
            <a:pPr marL="0" indent="0">
              <a:buNone/>
            </a:pPr>
            <a:r>
              <a:rPr lang="zh-CN" altLang="en-US" sz="1800" dirty="0"/>
              <a:t>	</a:t>
            </a:r>
            <a:r>
              <a:rPr lang="en-US" altLang="zh-CN" sz="1800" dirty="0"/>
              <a:t>double area; // </a:t>
            </a:r>
            <a:r>
              <a:rPr lang="zh-CN" altLang="en-US" sz="1800" dirty="0"/>
              <a:t>属性：面积</a:t>
            </a:r>
          </a:p>
          <a:p>
            <a:pPr marL="0" indent="0">
              <a:buNone/>
            </a:pPr>
            <a:r>
              <a:rPr lang="zh-CN" altLang="en-US" sz="1800" dirty="0"/>
              <a:t>	</a:t>
            </a:r>
            <a:r>
              <a:rPr lang="en-US" altLang="zh-CN" sz="1800" dirty="0"/>
              <a:t>void </a:t>
            </a:r>
            <a:r>
              <a:rPr lang="en-US" altLang="zh-CN" sz="1800" dirty="0" err="1"/>
              <a:t>caculateArea</a:t>
            </a:r>
            <a:r>
              <a:rPr lang="en-US" altLang="zh-CN" sz="1800" dirty="0"/>
              <a:t>() { // </a:t>
            </a:r>
            <a:r>
              <a:rPr lang="zh-CN" altLang="en-US" sz="1800" dirty="0"/>
              <a:t>功能：计算面积</a:t>
            </a:r>
          </a:p>
          <a:p>
            <a:pPr marL="0" indent="0">
              <a:buNone/>
            </a:pPr>
            <a:r>
              <a:rPr lang="zh-CN" altLang="en-US" sz="1800" dirty="0"/>
              <a:t>		</a:t>
            </a:r>
            <a:r>
              <a:rPr lang="en-US" altLang="zh-CN" sz="1800" dirty="0"/>
              <a:t>area =  </a:t>
            </a:r>
            <a:r>
              <a:rPr lang="en-US" altLang="zh-CN" sz="1800" dirty="0" err="1"/>
              <a:t>Math.PI</a:t>
            </a:r>
            <a:r>
              <a:rPr lang="en-US" altLang="zh-CN" sz="1800" dirty="0"/>
              <a:t> * radius * radius;</a:t>
            </a:r>
          </a:p>
          <a:p>
            <a:pPr marL="0" indent="0">
              <a:buNone/>
            </a:pPr>
            <a:r>
              <a:rPr lang="en-US" altLang="zh-CN" sz="1800" dirty="0"/>
              <a:t>	}</a:t>
            </a:r>
          </a:p>
          <a:p>
            <a:pPr marL="0" indent="0">
              <a:buNone/>
            </a:pPr>
            <a:r>
              <a:rPr lang="en-US" altLang="zh-CN" sz="1800" dirty="0"/>
              <a:t>}</a:t>
            </a:r>
          </a:p>
          <a:p>
            <a:pPr marL="0" indent="0">
              <a:buNone/>
            </a:pPr>
            <a:endParaRPr lang="en-US" altLang="zh-CN" sz="1800" dirty="0"/>
          </a:p>
          <a:p>
            <a:pPr marL="0" indent="0">
              <a:buNone/>
            </a:pPr>
            <a:r>
              <a:rPr lang="en-US" altLang="zh-CN" sz="1800" dirty="0"/>
              <a:t>class Rectangle {</a:t>
            </a:r>
          </a:p>
          <a:p>
            <a:pPr marL="0" indent="0">
              <a:buNone/>
            </a:pPr>
            <a:r>
              <a:rPr lang="en-US" altLang="zh-CN" sz="1800" dirty="0"/>
              <a:t>	double width; // </a:t>
            </a:r>
            <a:r>
              <a:rPr lang="zh-CN" altLang="en-US" sz="1800" dirty="0"/>
              <a:t>属性：宽</a:t>
            </a:r>
          </a:p>
          <a:p>
            <a:pPr marL="0" indent="0">
              <a:buNone/>
            </a:pPr>
            <a:r>
              <a:rPr lang="zh-CN" altLang="en-US" sz="1800" dirty="0"/>
              <a:t>	</a:t>
            </a:r>
            <a:r>
              <a:rPr lang="en-US" altLang="zh-CN" sz="1800" dirty="0"/>
              <a:t>double height; // </a:t>
            </a:r>
            <a:r>
              <a:rPr lang="zh-CN" altLang="en-US" sz="1800" dirty="0"/>
              <a:t>属性：高</a:t>
            </a:r>
          </a:p>
          <a:p>
            <a:pPr marL="0" indent="0">
              <a:buNone/>
            </a:pPr>
            <a:r>
              <a:rPr lang="zh-CN" altLang="en-US" sz="1800" dirty="0"/>
              <a:t>	</a:t>
            </a:r>
            <a:r>
              <a:rPr lang="en-US" altLang="zh-CN" sz="1800" dirty="0"/>
              <a:t>double area; // </a:t>
            </a:r>
            <a:r>
              <a:rPr lang="zh-CN" altLang="en-US" sz="1800" dirty="0"/>
              <a:t>属性：面积</a:t>
            </a:r>
          </a:p>
          <a:p>
            <a:pPr marL="0" indent="0">
              <a:buNone/>
            </a:pPr>
            <a:r>
              <a:rPr lang="zh-CN" altLang="en-US" sz="1800" dirty="0"/>
              <a:t>	</a:t>
            </a:r>
            <a:r>
              <a:rPr lang="en-US" altLang="zh-CN" sz="1800" dirty="0"/>
              <a:t>void </a:t>
            </a:r>
            <a:r>
              <a:rPr lang="en-US" altLang="zh-CN" sz="1800" dirty="0" err="1"/>
              <a:t>caculateArea</a:t>
            </a:r>
            <a:r>
              <a:rPr lang="en-US" altLang="zh-CN" sz="1800" dirty="0"/>
              <a:t>() {	 // </a:t>
            </a:r>
            <a:r>
              <a:rPr lang="zh-CN" altLang="en-US" sz="1800" dirty="0"/>
              <a:t>功能：计算面积</a:t>
            </a:r>
          </a:p>
          <a:p>
            <a:pPr marL="0" indent="0">
              <a:buNone/>
            </a:pPr>
            <a:r>
              <a:rPr lang="zh-CN" altLang="en-US" sz="1800" dirty="0"/>
              <a:t>		</a:t>
            </a:r>
            <a:r>
              <a:rPr lang="en-US" altLang="zh-CN" sz="1800" dirty="0"/>
              <a:t>area =  width * height;</a:t>
            </a:r>
          </a:p>
          <a:p>
            <a:pPr marL="0" indent="0">
              <a:buNone/>
            </a:pPr>
            <a:r>
              <a:rPr lang="en-US" altLang="zh-CN" sz="1800" dirty="0"/>
              <a:t>	}</a:t>
            </a:r>
          </a:p>
          <a:p>
            <a:pPr marL="0" indent="0">
              <a:buNone/>
            </a:pPr>
            <a:r>
              <a:rPr lang="en-US" altLang="zh-CN" sz="1800" dirty="0"/>
              <a:t>}</a:t>
            </a:r>
          </a:p>
          <a:p>
            <a:pPr marL="457200" lvl="1" indent="0">
              <a:buNone/>
            </a:pPr>
            <a:endParaRPr lang="zh-CN" altLang="zh-CN" sz="1800"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1697348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抽象类</a:t>
            </a:r>
          </a:p>
        </p:txBody>
      </p:sp>
      <p:sp>
        <p:nvSpPr>
          <p:cNvPr id="3" name="内容占位符 2"/>
          <p:cNvSpPr>
            <a:spLocks noGrp="1"/>
          </p:cNvSpPr>
          <p:nvPr>
            <p:ph idx="1"/>
          </p:nvPr>
        </p:nvSpPr>
        <p:spPr/>
        <p:txBody>
          <a:bodyPr/>
          <a:lstStyle/>
          <a:p>
            <a:r>
              <a:rPr lang="zh-CN" altLang="zh-CN" dirty="0"/>
              <a:t>可以看到，这些图形类具有一些相同的属性（面积）和功能（计算面积），此时就可以把这些具体的图形概念中相同的属性和功能抽取出来，组成“形状”这样一个抽象的概念。所有的“形状”都有“面积”这个属性，都有“计算面积”这个功能。但是同时也应该看到，不同类型形状的“计算面积”功能的具体实现是不同的，所以在“形状”中是无法定义“计算面积”这个功能的具体实现的。</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3915525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抽象类</a:t>
            </a:r>
          </a:p>
        </p:txBody>
      </p:sp>
      <p:sp>
        <p:nvSpPr>
          <p:cNvPr id="3" name="内容占位符 2"/>
          <p:cNvSpPr>
            <a:spLocks noGrp="1"/>
          </p:cNvSpPr>
          <p:nvPr>
            <p:ph idx="1"/>
          </p:nvPr>
        </p:nvSpPr>
        <p:spPr/>
        <p:txBody>
          <a:bodyPr/>
          <a:lstStyle/>
          <a:p>
            <a:r>
              <a:rPr lang="zh-CN" altLang="zh-CN" dirty="0"/>
              <a:t>在这种情况下，我们就可以把“形状”定义为一个抽象类，把“计算面积”定义为一个抽象方法，诸如“圆”或者“矩形”这些具体的图形就定位“形状”这个抽象类的子</a:t>
            </a:r>
            <a:r>
              <a:rPr lang="zh-CN" altLang="zh-CN" dirty="0" smtClean="0"/>
              <a:t>类</a:t>
            </a:r>
            <a:r>
              <a:rPr lang="zh-CN" altLang="en-US" dirty="0" smtClean="0"/>
              <a:t>。</a:t>
            </a:r>
            <a:endParaRPr lang="en-US" altLang="zh-CN" dirty="0" smtClean="0"/>
          </a:p>
          <a:p>
            <a:r>
              <a:rPr lang="zh-CN" altLang="en-US" dirty="0" smtClean="0"/>
              <a:t>示例：</a:t>
            </a:r>
            <a:r>
              <a:rPr lang="en-US" altLang="zh-CN" dirty="0" smtClean="0"/>
              <a:t>TestAbstract.java</a:t>
            </a:r>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2529018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抽象类</a:t>
            </a:r>
          </a:p>
        </p:txBody>
      </p:sp>
      <p:sp>
        <p:nvSpPr>
          <p:cNvPr id="3" name="内容占位符 2"/>
          <p:cNvSpPr>
            <a:spLocks noGrp="1"/>
          </p:cNvSpPr>
          <p:nvPr>
            <p:ph idx="1"/>
          </p:nvPr>
        </p:nvSpPr>
        <p:spPr/>
        <p:txBody>
          <a:bodyPr/>
          <a:lstStyle/>
          <a:p>
            <a:r>
              <a:rPr lang="zh-CN" altLang="zh-CN" dirty="0"/>
              <a:t>抽象类不能实例化，即不能创建抽象类的对象。所以，抽象类必须被继承，定义一个不被继承的抽象类是没有意义的</a:t>
            </a:r>
            <a:r>
              <a:rPr lang="zh-CN" altLang="zh-CN" dirty="0" smtClean="0"/>
              <a:t>。</a:t>
            </a:r>
            <a:endParaRPr lang="en-US" altLang="zh-CN" dirty="0" smtClean="0"/>
          </a:p>
          <a:p>
            <a:r>
              <a:rPr lang="zh-CN" altLang="zh-CN" dirty="0"/>
              <a:t>一个类如果声明了抽象方法，则这个类必须被定义为抽象类。但是一个抽象类中并不要求必须有抽象方法。</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1530667" y="4437112"/>
            <a:ext cx="5129565" cy="1872208"/>
          </a:xfrm>
          <a:prstGeom prst="rect">
            <a:avLst/>
          </a:prstGeom>
        </p:spPr>
      </p:pic>
    </p:spTree>
    <p:extLst>
      <p:ext uri="{BB962C8B-B14F-4D97-AF65-F5344CB8AC3E}">
        <p14:creationId xmlns:p14="http://schemas.microsoft.com/office/powerpoint/2010/main" val="958207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抽象类</a:t>
            </a:r>
          </a:p>
        </p:txBody>
      </p:sp>
      <p:sp>
        <p:nvSpPr>
          <p:cNvPr id="3" name="内容占位符 2"/>
          <p:cNvSpPr>
            <a:spLocks noGrp="1"/>
          </p:cNvSpPr>
          <p:nvPr>
            <p:ph idx="1"/>
          </p:nvPr>
        </p:nvSpPr>
        <p:spPr/>
        <p:txBody>
          <a:bodyPr/>
          <a:lstStyle/>
          <a:p>
            <a:r>
              <a:rPr lang="zh-CN" altLang="zh-CN" dirty="0"/>
              <a:t>一个子类继承父类，那么这个子类就继承了父类中定义的成员变量和成员方法。如果这个父类是一个定义了抽象方法的抽象类，那么这个子类自然就继承了父类中定义的抽象方法，所以这个子类也必须是抽象类，除非这个子类实现了父类中所有的抽象方法。</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3083368" y="4437112"/>
            <a:ext cx="3216823" cy="1963688"/>
          </a:xfrm>
          <a:prstGeom prst="rect">
            <a:avLst/>
          </a:prstGeom>
        </p:spPr>
      </p:pic>
    </p:spTree>
    <p:extLst>
      <p:ext uri="{BB962C8B-B14F-4D97-AF65-F5344CB8AC3E}">
        <p14:creationId xmlns:p14="http://schemas.microsoft.com/office/powerpoint/2010/main" val="2932151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2B166E"/>
        </a:dk1>
        <a:lt1>
          <a:srgbClr val="FFFFFF"/>
        </a:lt1>
        <a:dk2>
          <a:srgbClr val="336699"/>
        </a:dk2>
        <a:lt2>
          <a:srgbClr val="DDDDDD"/>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Default Design 2">
        <a:dk1>
          <a:srgbClr val="1D528D"/>
        </a:dk1>
        <a:lt1>
          <a:srgbClr val="FFFFFF"/>
        </a:lt1>
        <a:dk2>
          <a:srgbClr val="000000"/>
        </a:dk2>
        <a:lt2>
          <a:srgbClr val="DDDDDD"/>
        </a:lt2>
        <a:accent1>
          <a:srgbClr val="B24242"/>
        </a:accent1>
        <a:accent2>
          <a:srgbClr val="CC9900"/>
        </a:accent2>
        <a:accent3>
          <a:srgbClr val="FFFFFF"/>
        </a:accent3>
        <a:accent4>
          <a:srgbClr val="174578"/>
        </a:accent4>
        <a:accent5>
          <a:srgbClr val="D5B0B0"/>
        </a:accent5>
        <a:accent6>
          <a:srgbClr val="B98A00"/>
        </a:accent6>
        <a:hlink>
          <a:srgbClr val="808000"/>
        </a:hlink>
        <a:folHlink>
          <a:srgbClr val="969696"/>
        </a:folHlink>
      </a:clrScheme>
      <a:clrMap bg1="lt1" tx1="dk1" bg2="lt2" tx2="dk2" accent1="accent1" accent2="accent2" accent3="accent3" accent4="accent4" accent5="accent5" accent6="accent6" hlink="hlink" folHlink="folHlink"/>
    </a:extraClrScheme>
    <a:extraClrScheme>
      <a:clrScheme name="Default Design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075TGp_Computer_green _v2</Template>
  <TotalTime>1386</TotalTime>
  <Words>1495</Words>
  <Application>Microsoft Office PowerPoint</Application>
  <PresentationFormat>全屏显示(4:3)</PresentationFormat>
  <Paragraphs>114</Paragraphs>
  <Slides>18</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4" baseType="lpstr">
      <vt:lpstr>宋体</vt:lpstr>
      <vt:lpstr>Arial</vt:lpstr>
      <vt:lpstr>Verdana</vt:lpstr>
      <vt:lpstr>Wingdings</vt:lpstr>
      <vt:lpstr>Default Design</vt:lpstr>
      <vt:lpstr>Image</vt:lpstr>
      <vt:lpstr>第3章  继承和多态</vt:lpstr>
      <vt:lpstr>本章学习目标</vt:lpstr>
      <vt:lpstr>本章学习目标</vt:lpstr>
      <vt:lpstr>抽象类</vt:lpstr>
      <vt:lpstr>抽象类</vt:lpstr>
      <vt:lpstr>抽象类</vt:lpstr>
      <vt:lpstr>抽象类</vt:lpstr>
      <vt:lpstr>抽象类</vt:lpstr>
      <vt:lpstr>抽象类</vt:lpstr>
      <vt:lpstr>接口</vt:lpstr>
      <vt:lpstr>接口</vt:lpstr>
      <vt:lpstr>接口</vt:lpstr>
      <vt:lpstr>接口</vt:lpstr>
      <vt:lpstr>接口</vt:lpstr>
      <vt:lpstr>接口</vt:lpstr>
      <vt:lpstr>接口</vt:lpstr>
      <vt:lpstr>接口</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pengzheng</dc:creator>
  <cp:lastModifiedBy>pengzheng</cp:lastModifiedBy>
  <cp:revision>74</cp:revision>
  <dcterms:created xsi:type="dcterms:W3CDTF">2015-08-30T13:23:12Z</dcterms:created>
  <dcterms:modified xsi:type="dcterms:W3CDTF">2016-10-08T07:30:15Z</dcterms:modified>
</cp:coreProperties>
</file>