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sldIdLst>
    <p:sldId id="256" r:id="rId3"/>
    <p:sldId id="260" r:id="rId4"/>
    <p:sldId id="306" r:id="rId5"/>
    <p:sldId id="282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27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8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gray">
          <a:xfrm>
            <a:off x="0" y="3429000"/>
            <a:ext cx="914400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57200" y="990600"/>
            <a:ext cx="5562600" cy="2209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 b="1" i="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第</a:t>
            </a:r>
            <a:r>
              <a:rPr lang="en-US" altLang="zh-CN" noProof="0" dirty="0" smtClean="0"/>
              <a:t>1</a:t>
            </a:r>
            <a:r>
              <a:rPr lang="zh-CN" altLang="en-US" noProof="0" dirty="0" smtClean="0"/>
              <a:t>章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smtClean="0"/>
              <a:t>Java</a:t>
            </a:r>
            <a:r>
              <a:rPr lang="zh-CN" altLang="en-US" noProof="0" dirty="0" smtClean="0"/>
              <a:t>开发简介</a:t>
            </a:r>
            <a:endParaRPr lang="en-US" altLang="zh-CN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429000"/>
            <a:ext cx="9144000" cy="436563"/>
          </a:xfr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136" name="Text Box 64"/>
          <p:cNvSpPr txBox="1">
            <a:spLocks noChangeArrowheads="1"/>
          </p:cNvSpPr>
          <p:nvPr userDrawn="1"/>
        </p:nvSpPr>
        <p:spPr bwMode="auto">
          <a:xfrm>
            <a:off x="6588224" y="6172200"/>
            <a:ext cx="2403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开发基础</a:t>
            </a:r>
            <a:endParaRPr lang="en-US" altLang="zh-CN" sz="2400" b="1" i="0" baseline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6F64817-6BD7-46A6-8D7B-8F4AD32AE9F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78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gray">
          <a:xfrm>
            <a:off x="0" y="3429000"/>
            <a:ext cx="914400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666635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57200" y="990600"/>
            <a:ext cx="5562600" cy="2209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 b="1" i="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第</a:t>
            </a:r>
            <a:r>
              <a:rPr lang="en-US" altLang="zh-CN" noProof="0" dirty="0" smtClean="0"/>
              <a:t>1</a:t>
            </a:r>
            <a:r>
              <a:rPr lang="zh-CN" altLang="en-US" noProof="0" dirty="0" smtClean="0"/>
              <a:t>章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smtClean="0"/>
              <a:t>Java</a:t>
            </a:r>
            <a:r>
              <a:rPr lang="zh-CN" altLang="en-US" noProof="0" dirty="0" smtClean="0"/>
              <a:t>开发简介</a:t>
            </a:r>
            <a:endParaRPr lang="en-US" altLang="zh-CN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429000"/>
            <a:ext cx="9144000" cy="436563"/>
          </a:xfr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136" name="Text Box 64"/>
          <p:cNvSpPr txBox="1">
            <a:spLocks noChangeArrowheads="1"/>
          </p:cNvSpPr>
          <p:nvPr userDrawn="1"/>
        </p:nvSpPr>
        <p:spPr bwMode="auto">
          <a:xfrm>
            <a:off x="6588224" y="6172200"/>
            <a:ext cx="2403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smtClean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b="1" smtClean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开发基础</a:t>
            </a:r>
            <a:endParaRPr lang="en-US" altLang="zh-CN" sz="2400" b="1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53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6F64817-6BD7-46A6-8D7B-8F4AD32AE9F9}" type="slidenum">
              <a:rPr lang="en-US" altLang="zh-CN" smtClean="0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4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oleObject" Target="../embeddings/oleObject3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2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.png"/><Relationship Id="rId4" Type="http://schemas.openxmlformats.org/officeDocument/2006/relationships/vmlDrawing" Target="../drawings/vmlDrawing2.vml"/><Relationship Id="rId9" Type="http://schemas.openxmlformats.org/officeDocument/2006/relationships/oleObject" Target="../embeddings/oleObject6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" name="Object 7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87341333"/>
              </p:ext>
            </p:extLst>
          </p:nvPr>
        </p:nvGraphicFramePr>
        <p:xfrm>
          <a:off x="0" y="6564313"/>
          <a:ext cx="914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" name="Image" r:id="rId5" imgW="6273016" imgH="304547" progId="Photoshop.Image.6">
                  <p:embed/>
                </p:oleObj>
              </mc:Choice>
              <mc:Fallback>
                <p:oleObj name="Image" r:id="rId5" imgW="6273016" imgH="304547" progId="Photoshop.Image.6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6564313"/>
                        <a:ext cx="914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" name="Rectangle 78"/>
          <p:cNvSpPr>
            <a:spLocks noChangeArrowheads="1"/>
          </p:cNvSpPr>
          <p:nvPr userDrawn="1"/>
        </p:nvSpPr>
        <p:spPr bwMode="lt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03" name="Object 7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78225578"/>
              </p:ext>
            </p:extLst>
          </p:nvPr>
        </p:nvGraphicFramePr>
        <p:xfrm>
          <a:off x="7261225" y="-952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Image" r:id="rId7" imgW="1904762" imgH="2006349" progId="Photoshop.Image.7">
                  <p:embed/>
                </p:oleObj>
              </mc:Choice>
              <mc:Fallback>
                <p:oleObj name="Image" r:id="rId7" imgW="1904762" imgH="2006349" progId="Photoshop.Image.7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261225" y="-9525"/>
                        <a:ext cx="977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" name="Object 8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447456329"/>
              </p:ext>
            </p:extLst>
          </p:nvPr>
        </p:nvGraphicFramePr>
        <p:xfrm>
          <a:off x="8243888" y="-9525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" name="Image" r:id="rId9" imgW="1523272" imgH="1676190" progId="Photoshop.Image.7">
                  <p:embed/>
                </p:oleObj>
              </mc:Choice>
              <mc:Fallback>
                <p:oleObj name="Image" r:id="rId9" imgW="1523272" imgH="1676190" progId="Photoshop.Image.7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43888" y="-9525"/>
                        <a:ext cx="9001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172200" y="6592565"/>
            <a:ext cx="2743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92565"/>
            <a:ext cx="2133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C57FFE8-B3C3-4344-A1D1-7A0A01D190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33400" y="228600"/>
            <a:ext cx="6629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96459"/>
            <a:ext cx="27432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www.themegallery.com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kern="1200" baseline="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" name="Object 77"/>
          <p:cNvGraphicFramePr>
            <a:graphicFrameLocks noChangeAspect="1"/>
          </p:cNvGraphicFramePr>
          <p:nvPr userDrawn="1">
            <p:extLst/>
          </p:nvPr>
        </p:nvGraphicFramePr>
        <p:xfrm>
          <a:off x="0" y="6564313"/>
          <a:ext cx="914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Image" r:id="rId5" imgW="6273016" imgH="304547" progId="Photoshop.Image.6">
                  <p:embed/>
                </p:oleObj>
              </mc:Choice>
              <mc:Fallback>
                <p:oleObj name="Image" r:id="rId5" imgW="6273016" imgH="304547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6564313"/>
                        <a:ext cx="914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" name="Rectangle 78"/>
          <p:cNvSpPr>
            <a:spLocks noChangeArrowheads="1"/>
          </p:cNvSpPr>
          <p:nvPr userDrawn="1"/>
        </p:nvSpPr>
        <p:spPr bwMode="lt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666635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03" name="Object 79"/>
          <p:cNvGraphicFramePr>
            <a:graphicFrameLocks noChangeAspect="1"/>
          </p:cNvGraphicFramePr>
          <p:nvPr userDrawn="1">
            <p:extLst/>
          </p:nvPr>
        </p:nvGraphicFramePr>
        <p:xfrm>
          <a:off x="7261225" y="-952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Image" r:id="rId7" imgW="1904762" imgH="2006349" progId="Photoshop.Image.7">
                  <p:embed/>
                </p:oleObj>
              </mc:Choice>
              <mc:Fallback>
                <p:oleObj name="Image" r:id="rId7" imgW="1904762" imgH="200634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261225" y="-9525"/>
                        <a:ext cx="977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" name="Object 80"/>
          <p:cNvGraphicFramePr>
            <a:graphicFrameLocks noChangeAspect="1"/>
          </p:cNvGraphicFramePr>
          <p:nvPr userDrawn="1">
            <p:extLst/>
          </p:nvPr>
        </p:nvGraphicFramePr>
        <p:xfrm>
          <a:off x="8243888" y="-9525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Image" r:id="rId9" imgW="1523272" imgH="1676190" progId="Photoshop.Image.7">
                  <p:embed/>
                </p:oleObj>
              </mc:Choice>
              <mc:Fallback>
                <p:oleObj name="Image" r:id="rId9" imgW="1523272" imgH="1676190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43888" y="-9525"/>
                        <a:ext cx="9001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172200" y="6592565"/>
            <a:ext cx="2743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>
                <a:solidFill>
                  <a:srgbClr val="FFFFFF"/>
                </a:solidFill>
              </a:rPr>
              <a:t>Company Logo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92565"/>
            <a:ext cx="2133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C57FFE8-B3C3-4344-A1D1-7A0A01D1904A}" type="slidenum">
              <a:rPr lang="en-US" altLang="zh-CN" smtClean="0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33400" y="228600"/>
            <a:ext cx="6629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96459"/>
            <a:ext cx="27432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>
                <a:solidFill>
                  <a:srgbClr val="FFFFFF"/>
                </a:solidFill>
              </a:rPr>
              <a:t>www.themegallery.com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70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kern="1200" baseline="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76400"/>
            <a:ext cx="5271120" cy="838200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dirty="0"/>
              <a:t>4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章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dirty="0" smtClean="0"/>
              <a:t>Java</a:t>
            </a:r>
            <a:r>
              <a:rPr lang="zh-CN" altLang="en-US" dirty="0" smtClean="0"/>
              <a:t>语言基础类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运算符“</a:t>
            </a:r>
            <a:r>
              <a:rPr lang="en-US" altLang="zh-CN" dirty="0"/>
              <a:t>+</a:t>
            </a:r>
            <a:r>
              <a:rPr lang="zh-CN" altLang="zh-CN" dirty="0" smtClean="0"/>
              <a:t>”</a:t>
            </a:r>
            <a:r>
              <a:rPr lang="zh-CN" altLang="en-US" dirty="0" smtClean="0"/>
              <a:t>的重载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运算符</a:t>
            </a:r>
            <a:r>
              <a:rPr lang="zh-CN" altLang="zh-CN" dirty="0"/>
              <a:t>“</a:t>
            </a:r>
            <a:r>
              <a:rPr lang="en-US" altLang="zh-CN" dirty="0"/>
              <a:t>+</a:t>
            </a:r>
            <a:r>
              <a:rPr lang="zh-CN" altLang="zh-CN" dirty="0"/>
              <a:t>”可用来实现字符串的连接，比如：</a:t>
            </a:r>
            <a:r>
              <a:rPr lang="en-US" altLang="zh-CN" dirty="0"/>
              <a:t>"</a:t>
            </a:r>
            <a:r>
              <a:rPr lang="en-US" altLang="zh-CN" dirty="0" err="1"/>
              <a:t>abc</a:t>
            </a:r>
            <a:r>
              <a:rPr lang="en-US" altLang="zh-CN" dirty="0"/>
              <a:t>" + "d" </a:t>
            </a:r>
            <a:r>
              <a:rPr lang="zh-CN" altLang="zh-CN" dirty="0"/>
              <a:t>的值就是</a:t>
            </a:r>
            <a:r>
              <a:rPr lang="en-US" altLang="zh-CN" dirty="0"/>
              <a:t>"</a:t>
            </a:r>
            <a:r>
              <a:rPr lang="en-US" altLang="zh-CN" dirty="0" err="1"/>
              <a:t>abcd</a:t>
            </a:r>
            <a:r>
              <a:rPr lang="en-US" altLang="zh-CN" dirty="0"/>
              <a:t>"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当</a:t>
            </a:r>
            <a:r>
              <a:rPr lang="zh-CN" altLang="zh-CN" dirty="0"/>
              <a:t>基本类型的数据与字符串进行“</a:t>
            </a:r>
            <a:r>
              <a:rPr lang="en-US" altLang="zh-CN" dirty="0"/>
              <a:t>+</a:t>
            </a:r>
            <a:r>
              <a:rPr lang="zh-CN" altLang="zh-CN" dirty="0"/>
              <a:t>”运算时，基本类型的数据将自动转换成字符串，比如：</a:t>
            </a:r>
            <a:r>
              <a:rPr lang="en-US" altLang="zh-CN" dirty="0"/>
              <a:t>123 + "</a:t>
            </a:r>
            <a:r>
              <a:rPr lang="en-US" altLang="zh-CN" dirty="0" err="1"/>
              <a:t>abc</a:t>
            </a:r>
            <a:r>
              <a:rPr lang="en-US" altLang="zh-CN" dirty="0"/>
              <a:t>" </a:t>
            </a:r>
            <a:r>
              <a:rPr lang="zh-CN" altLang="zh-CN" dirty="0"/>
              <a:t>的值就是</a:t>
            </a:r>
            <a:r>
              <a:rPr lang="en-US" altLang="zh-CN" dirty="0"/>
              <a:t>"123abc"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当</a:t>
            </a:r>
            <a:r>
              <a:rPr lang="zh-CN" altLang="zh-CN" dirty="0"/>
              <a:t>引用类型的数据与一个字符串进行“</a:t>
            </a:r>
            <a:r>
              <a:rPr lang="en-US" altLang="zh-CN" dirty="0"/>
              <a:t>+</a:t>
            </a:r>
            <a:r>
              <a:rPr lang="zh-CN" altLang="zh-CN" dirty="0"/>
              <a:t>”运算时，会自动调用引用对象的</a:t>
            </a:r>
            <a:r>
              <a:rPr lang="en-US" altLang="zh-CN" dirty="0" err="1"/>
              <a:t>toString</a:t>
            </a:r>
            <a:r>
              <a:rPr lang="zh-CN" altLang="zh-CN" dirty="0"/>
              <a:t>方法</a:t>
            </a:r>
            <a:r>
              <a:rPr lang="zh-CN" altLang="zh-CN" dirty="0" smtClean="0"/>
              <a:t>，将返回的</a:t>
            </a:r>
            <a:r>
              <a:rPr lang="zh-CN" altLang="zh-CN" dirty="0"/>
              <a:t>字符串与这个字符串进行连接操作，比如</a:t>
            </a:r>
            <a:r>
              <a:rPr lang="en-US" altLang="zh-CN" dirty="0" err="1"/>
              <a:t>obj</a:t>
            </a:r>
            <a:r>
              <a:rPr lang="zh-CN" altLang="zh-CN" dirty="0"/>
              <a:t>是一个引用，则：</a:t>
            </a:r>
            <a:r>
              <a:rPr lang="en-US" altLang="zh-CN" dirty="0" err="1"/>
              <a:t>obj</a:t>
            </a:r>
            <a:r>
              <a:rPr lang="en-US" altLang="zh-CN" dirty="0"/>
              <a:t> + "</a:t>
            </a:r>
            <a:r>
              <a:rPr lang="en-US" altLang="zh-CN" dirty="0" err="1"/>
              <a:t>abc</a:t>
            </a:r>
            <a:r>
              <a:rPr lang="en-US" altLang="zh-CN" dirty="0"/>
              <a:t>"</a:t>
            </a:r>
            <a:r>
              <a:rPr lang="zh-CN" altLang="zh-CN" dirty="0"/>
              <a:t>的值就是</a:t>
            </a:r>
            <a:r>
              <a:rPr lang="en-US" altLang="zh-CN" dirty="0"/>
              <a:t>"</a:t>
            </a:r>
            <a:r>
              <a:rPr lang="en-US" altLang="zh-CN" dirty="0" err="1"/>
              <a:t>obj.toString</a:t>
            </a:r>
            <a:r>
              <a:rPr lang="en-US" altLang="zh-CN" dirty="0"/>
              <a:t>()"+"</a:t>
            </a:r>
            <a:r>
              <a:rPr lang="en-US" altLang="zh-CN" dirty="0" err="1"/>
              <a:t>abc</a:t>
            </a:r>
            <a:r>
              <a:rPr lang="en-US" altLang="zh-CN" dirty="0"/>
              <a:t>"</a:t>
            </a:r>
            <a:r>
              <a:rPr lang="zh-CN" altLang="zh-CN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43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zh-CN" dirty="0"/>
              <a:t>源代码中出现的字符串常量，如</a:t>
            </a:r>
            <a:r>
              <a:rPr lang="en-US" altLang="zh-CN" dirty="0"/>
              <a:t>"</a:t>
            </a:r>
            <a:r>
              <a:rPr lang="en-US" altLang="zh-CN" dirty="0" err="1"/>
              <a:t>abc</a:t>
            </a:r>
            <a:r>
              <a:rPr lang="en-US" altLang="zh-CN" dirty="0"/>
              <a:t>"</a:t>
            </a:r>
            <a:r>
              <a:rPr lang="zh-CN" altLang="zh-CN" dirty="0"/>
              <a:t>，会在编译之后保存在</a:t>
            </a:r>
            <a:r>
              <a:rPr lang="en-US" altLang="zh-CN" dirty="0"/>
              <a:t>Class</a:t>
            </a:r>
            <a:r>
              <a:rPr lang="zh-CN" altLang="zh-CN" dirty="0"/>
              <a:t>类文件中，当</a:t>
            </a:r>
            <a:r>
              <a:rPr lang="en-US" altLang="zh-CN" dirty="0"/>
              <a:t>JVM</a:t>
            </a:r>
            <a:r>
              <a:rPr lang="zh-CN" altLang="zh-CN" dirty="0"/>
              <a:t>载入这个类的时候，这个字符串常量会保存在类型信息中的字符串常量池中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为了提高效率，在字符串常量池中不会保存重复的字符串，所以指向相同字符串常量的两个引用，它们的值肯定是相等的。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139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sz="2400" dirty="0"/>
              <a:t>String str1 = 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String str2 = 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String str3 = "</a:t>
            </a:r>
            <a:r>
              <a:rPr lang="en-US" altLang="zh-CN" sz="2400" dirty="0" err="1"/>
              <a:t>ab</a:t>
            </a:r>
            <a:r>
              <a:rPr lang="en-US" altLang="zh-CN" sz="2400" dirty="0"/>
              <a:t>" + "c";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System.out.println</a:t>
            </a:r>
            <a:r>
              <a:rPr lang="en-US" altLang="zh-CN" sz="2400" dirty="0"/>
              <a:t>(str1 == str2);	// </a:t>
            </a:r>
            <a:r>
              <a:rPr lang="zh-CN" altLang="zh-CN" sz="2400" dirty="0"/>
              <a:t>返回值是</a:t>
            </a:r>
            <a:r>
              <a:rPr lang="en-US" altLang="zh-CN" sz="2400" dirty="0"/>
              <a:t>true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System.out.println</a:t>
            </a:r>
            <a:r>
              <a:rPr lang="en-US" altLang="zh-CN" sz="2400" dirty="0"/>
              <a:t>(str1 == str3);	// </a:t>
            </a:r>
            <a:r>
              <a:rPr lang="zh-CN" altLang="zh-CN" sz="2400" dirty="0"/>
              <a:t>返回值是</a:t>
            </a:r>
            <a:r>
              <a:rPr lang="en-US" altLang="zh-CN" sz="2400" dirty="0"/>
              <a:t>true</a:t>
            </a:r>
            <a:endParaRPr lang="zh-CN" altLang="zh-CN" sz="2400" dirty="0"/>
          </a:p>
          <a:p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44" y="3573016"/>
            <a:ext cx="624137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当使用关键字</a:t>
            </a:r>
            <a:r>
              <a:rPr lang="en-US" altLang="zh-CN" dirty="0"/>
              <a:t>new</a:t>
            </a:r>
            <a:r>
              <a:rPr lang="zh-CN" altLang="zh-CN" dirty="0"/>
              <a:t>来创建一个</a:t>
            </a:r>
            <a:r>
              <a:rPr lang="en-US" altLang="zh-CN" dirty="0"/>
              <a:t>String</a:t>
            </a:r>
            <a:r>
              <a:rPr lang="zh-CN" altLang="zh-CN" dirty="0"/>
              <a:t>对象时，</a:t>
            </a:r>
            <a:r>
              <a:rPr lang="en-US" altLang="zh-CN" dirty="0"/>
              <a:t>String</a:t>
            </a:r>
            <a:r>
              <a:rPr lang="zh-CN" altLang="zh-CN" dirty="0"/>
              <a:t>引用是接堆中创建的</a:t>
            </a:r>
            <a:r>
              <a:rPr lang="en-US" altLang="zh-CN" dirty="0"/>
              <a:t>String</a:t>
            </a:r>
            <a:r>
              <a:rPr lang="zh-CN" altLang="zh-CN" dirty="0"/>
              <a:t>对象的，</a:t>
            </a:r>
            <a:r>
              <a:rPr lang="en-US" altLang="zh-CN" dirty="0"/>
              <a:t>String</a:t>
            </a:r>
            <a:r>
              <a:rPr lang="zh-CN" altLang="zh-CN" dirty="0"/>
              <a:t>对象中包含了一个以</a:t>
            </a:r>
            <a:r>
              <a:rPr lang="en-US" altLang="zh-CN" dirty="0"/>
              <a:t>char</a:t>
            </a:r>
            <a:r>
              <a:rPr lang="zh-CN" altLang="zh-CN" dirty="0"/>
              <a:t>数组形式存放的字符串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所以</a:t>
            </a:r>
            <a:r>
              <a:rPr lang="zh-CN" altLang="zh-CN" dirty="0"/>
              <a:t>指向不同</a:t>
            </a:r>
            <a:r>
              <a:rPr lang="en-US" altLang="zh-CN" dirty="0"/>
              <a:t>String</a:t>
            </a:r>
            <a:r>
              <a:rPr lang="zh-CN" altLang="zh-CN" dirty="0"/>
              <a:t>对象的两个引用，即使两个</a:t>
            </a:r>
            <a:r>
              <a:rPr lang="en-US" altLang="zh-CN" dirty="0"/>
              <a:t>String</a:t>
            </a:r>
            <a:r>
              <a:rPr lang="zh-CN" altLang="zh-CN" dirty="0"/>
              <a:t>对象中保存的字符串是相等的，这两个引用的值也是不相等的。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2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139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sz="2400" dirty="0"/>
              <a:t>String str1 = new String("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");</a:t>
            </a:r>
          </a:p>
          <a:p>
            <a:pPr marL="0" indent="0">
              <a:buNone/>
            </a:pPr>
            <a:r>
              <a:rPr lang="en-US" altLang="zh-CN" sz="2400" dirty="0"/>
              <a:t>String str2 = new String("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");</a:t>
            </a:r>
          </a:p>
          <a:p>
            <a:pPr marL="0" indent="0">
              <a:buNone/>
            </a:pPr>
            <a:r>
              <a:rPr lang="en-US" altLang="zh-CN" sz="2400" dirty="0"/>
              <a:t>String str3 = new String("</a:t>
            </a:r>
            <a:r>
              <a:rPr lang="en-US" altLang="zh-CN" sz="2400" dirty="0" err="1"/>
              <a:t>ab</a:t>
            </a:r>
            <a:r>
              <a:rPr lang="en-US" altLang="zh-CN" sz="2400" dirty="0"/>
              <a:t>" + "c");</a:t>
            </a:r>
          </a:p>
          <a:p>
            <a:pPr marL="0" indent="0">
              <a:buNone/>
            </a:pPr>
            <a:r>
              <a:rPr lang="en-US" altLang="zh-CN" sz="2400" dirty="0" err="1"/>
              <a:t>System.out.println</a:t>
            </a:r>
            <a:r>
              <a:rPr lang="en-US" altLang="zh-CN" sz="2400" dirty="0"/>
              <a:t>(str1 == str2</a:t>
            </a:r>
            <a:r>
              <a:rPr lang="en-US" altLang="zh-CN" sz="2400" dirty="0" smtClean="0"/>
              <a:t>);  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// </a:t>
            </a:r>
            <a:r>
              <a:rPr lang="zh-CN" altLang="en-US" sz="2400" dirty="0" smtClean="0"/>
              <a:t>返回值是</a:t>
            </a:r>
            <a:r>
              <a:rPr lang="en-US" altLang="zh-CN" sz="2400" dirty="0" smtClean="0"/>
              <a:t>false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System.out.println</a:t>
            </a:r>
            <a:r>
              <a:rPr lang="en-US" altLang="zh-CN" sz="2400" dirty="0"/>
              <a:t>(str1 == str3</a:t>
            </a:r>
            <a:r>
              <a:rPr lang="en-US" altLang="zh-CN" sz="2400" dirty="0" smtClean="0"/>
              <a:t>);   // </a:t>
            </a:r>
            <a:r>
              <a:rPr lang="zh-CN" altLang="en-US" sz="2400" dirty="0" smtClean="0"/>
              <a:t>返回值是</a:t>
            </a:r>
            <a:r>
              <a:rPr lang="en-US" altLang="zh-CN" sz="2400" dirty="0" smtClean="0"/>
              <a:t>false</a:t>
            </a:r>
            <a:endParaRPr lang="en-US" altLang="zh-CN" sz="2400" dirty="0"/>
          </a:p>
          <a:p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01008"/>
            <a:ext cx="712879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当一个字符串在编译期就能确定，则当</a:t>
            </a:r>
            <a:r>
              <a:rPr lang="en-US" altLang="zh-CN" dirty="0"/>
              <a:t>JVM</a:t>
            </a:r>
            <a:r>
              <a:rPr lang="zh-CN" altLang="zh-CN" dirty="0"/>
              <a:t>载入类时，这个字符串就会保存在字符串常量池中；当一个字符串只有在程序运行期间才能确定，则</a:t>
            </a:r>
            <a:r>
              <a:rPr lang="en-US" altLang="zh-CN" dirty="0"/>
              <a:t>JVM</a:t>
            </a:r>
            <a:r>
              <a:rPr lang="zh-CN" altLang="zh-CN" dirty="0"/>
              <a:t>就会在堆中创建</a:t>
            </a:r>
            <a:r>
              <a:rPr lang="en-US" altLang="zh-CN" dirty="0"/>
              <a:t>String</a:t>
            </a:r>
            <a:r>
              <a:rPr lang="zh-CN" altLang="zh-CN" dirty="0"/>
              <a:t>对象来保存这个字符串。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33400" y="3771900"/>
            <a:ext cx="8229600" cy="221399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1" i="0" kern="120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b="1" i="0" kern="120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 b="1" i="0" kern="120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 i="0" kern="120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 i="0" kern="120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String str1 = "</a:t>
            </a:r>
            <a:r>
              <a:rPr lang="en-US" altLang="zh-CN" sz="2400" dirty="0" err="1"/>
              <a:t>ab</a:t>
            </a:r>
            <a:r>
              <a:rPr lang="en-US" altLang="zh-CN" sz="2400" dirty="0"/>
              <a:t>";</a:t>
            </a:r>
          </a:p>
          <a:p>
            <a:pPr marL="0" indent="0">
              <a:buNone/>
            </a:pPr>
            <a:r>
              <a:rPr lang="en-US" altLang="zh-CN" sz="2400" dirty="0"/>
              <a:t>String str2 = str1 + "c";</a:t>
            </a:r>
          </a:p>
          <a:p>
            <a:pPr marL="0" indent="0">
              <a:buNone/>
            </a:pPr>
            <a:r>
              <a:rPr lang="en-US" altLang="zh-CN" sz="2400" dirty="0"/>
              <a:t>String str3 = new String(str2);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(str1 == str2);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// </a:t>
            </a:r>
            <a:r>
              <a:rPr lang="zh-CN" altLang="en-US" sz="2400" dirty="0" smtClean="0"/>
              <a:t>返回值是</a:t>
            </a:r>
            <a:r>
              <a:rPr lang="en-US" altLang="zh-CN" sz="2400" dirty="0" smtClean="0"/>
              <a:t>false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(str2 == str3);   // </a:t>
            </a:r>
            <a:r>
              <a:rPr lang="zh-CN" altLang="en-US" sz="2400" dirty="0" smtClean="0"/>
              <a:t>返回值是</a:t>
            </a:r>
            <a:r>
              <a:rPr lang="en-US" altLang="zh-CN" sz="2400" dirty="0" smtClean="0"/>
              <a:t>false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54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"</a:t>
            </a:r>
            <a:r>
              <a:rPr lang="zh-CN" altLang="zh-CN" dirty="0" smtClean="0"/>
              <a:t>和</a:t>
            </a:r>
            <a:r>
              <a:rPr lang="en-US" altLang="zh-CN" dirty="0" smtClean="0"/>
              <a:t>"c"</a:t>
            </a:r>
            <a:r>
              <a:rPr lang="zh-CN" altLang="zh-CN" dirty="0" smtClean="0"/>
              <a:t>都是字符串常量，所以它们都会保存在字符串常量池中，而“</a:t>
            </a:r>
            <a:r>
              <a:rPr lang="en-US" altLang="zh-CN" dirty="0" smtClean="0"/>
              <a:t>str1+"c"</a:t>
            </a:r>
            <a:r>
              <a:rPr lang="zh-CN" altLang="zh-CN" dirty="0" smtClean="0"/>
              <a:t>”和“</a:t>
            </a:r>
            <a:r>
              <a:rPr lang="en-US" altLang="zh-CN" dirty="0" smtClean="0"/>
              <a:t>new String(str2)</a:t>
            </a:r>
            <a:r>
              <a:rPr lang="zh-CN" altLang="zh-CN" dirty="0" smtClean="0"/>
              <a:t>”这两个字符串只有在程序运行期间才能确定，所以这两个字符串会保存在堆中。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43" y="3648708"/>
            <a:ext cx="6563072" cy="294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8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zh-CN" dirty="0"/>
              <a:t>语言对字符串的实现很特殊，在判断两个字符串内容是否相等时，不要使用逻辑运算符“</a:t>
            </a:r>
            <a:r>
              <a:rPr lang="en-US" altLang="zh-CN" dirty="0"/>
              <a:t>==</a:t>
            </a:r>
            <a:r>
              <a:rPr lang="zh-CN" altLang="zh-CN" dirty="0"/>
              <a:t>”，而是应该使用</a:t>
            </a:r>
            <a:r>
              <a:rPr lang="en-US" altLang="zh-CN" dirty="0"/>
              <a:t>String</a:t>
            </a:r>
            <a:r>
              <a:rPr lang="zh-CN" altLang="zh-CN" dirty="0"/>
              <a:t>类重写的</a:t>
            </a:r>
            <a:r>
              <a:rPr lang="en-US" altLang="zh-CN" dirty="0"/>
              <a:t>equals</a:t>
            </a:r>
            <a:r>
              <a:rPr lang="zh-CN" altLang="zh-CN" dirty="0" smtClean="0"/>
              <a:t>方法。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33400" y="3771900"/>
            <a:ext cx="8229600" cy="221399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1" i="0" kern="120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b="1" i="0" kern="120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 b="1" i="0" kern="120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 i="0" kern="120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 i="0" kern="120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String str1 = 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";</a:t>
            </a:r>
          </a:p>
          <a:p>
            <a:pPr marL="0" indent="0">
              <a:buNone/>
            </a:pPr>
            <a:r>
              <a:rPr lang="en-US" altLang="zh-CN" sz="2400" dirty="0"/>
              <a:t>String str2 = new String("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");</a:t>
            </a:r>
          </a:p>
          <a:p>
            <a:pPr marL="0" indent="0">
              <a:buNone/>
            </a:pPr>
            <a:r>
              <a:rPr lang="en-US" altLang="zh-CN" sz="2400" dirty="0"/>
              <a:t>String str3 = new String(str2);</a:t>
            </a:r>
          </a:p>
          <a:p>
            <a:pPr marL="0" indent="0">
              <a:buNone/>
            </a:pPr>
            <a:r>
              <a:rPr lang="en-US" altLang="zh-CN" sz="2400" dirty="0" err="1"/>
              <a:t>System.out.println</a:t>
            </a:r>
            <a:r>
              <a:rPr lang="en-US" altLang="zh-CN" sz="2400" dirty="0"/>
              <a:t>(str1.equals(str2));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// </a:t>
            </a:r>
            <a:r>
              <a:rPr lang="zh-CN" altLang="en-US" sz="2400" dirty="0" smtClean="0"/>
              <a:t>返回值是</a:t>
            </a:r>
            <a:r>
              <a:rPr lang="en-US" altLang="zh-CN" sz="2400" dirty="0" smtClean="0"/>
              <a:t>true</a:t>
            </a:r>
          </a:p>
          <a:p>
            <a:pPr marL="0" indent="0">
              <a:buNone/>
            </a:pP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(str1.equals(str3));   // </a:t>
            </a:r>
            <a:r>
              <a:rPr lang="zh-CN" altLang="en-US" sz="2400" dirty="0" smtClean="0"/>
              <a:t>返回值是</a:t>
            </a:r>
            <a:r>
              <a:rPr lang="en-US" altLang="zh-CN" sz="2400" dirty="0" smtClean="0"/>
              <a:t>true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237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如果程序中有大量的字符串连接“</a:t>
            </a:r>
            <a:r>
              <a:rPr lang="en-US" altLang="zh-CN" dirty="0"/>
              <a:t>+</a:t>
            </a:r>
            <a:r>
              <a:rPr lang="zh-CN" altLang="zh-CN" dirty="0"/>
              <a:t>”操作，则不应该使用</a:t>
            </a:r>
            <a:r>
              <a:rPr lang="en-US" altLang="zh-CN" dirty="0" err="1"/>
              <a:t>java.lang.String</a:t>
            </a:r>
            <a:r>
              <a:rPr lang="zh-CN" altLang="zh-CN" dirty="0"/>
              <a:t>类，而应该考虑使用</a:t>
            </a:r>
            <a:r>
              <a:rPr lang="en-US" altLang="zh-CN" dirty="0" err="1"/>
              <a:t>java.lang.StringBuffer</a:t>
            </a:r>
            <a:r>
              <a:rPr lang="zh-CN" altLang="zh-CN" dirty="0"/>
              <a:t>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因为</a:t>
            </a:r>
            <a:r>
              <a:rPr lang="en-US" altLang="zh-CN" dirty="0"/>
              <a:t>String </a:t>
            </a:r>
            <a:r>
              <a:rPr lang="zh-CN" altLang="zh-CN" dirty="0"/>
              <a:t>类代表不可变（</a:t>
            </a:r>
            <a:r>
              <a:rPr lang="en-US" altLang="zh-CN" dirty="0"/>
              <a:t>immutable</a:t>
            </a:r>
            <a:r>
              <a:rPr lang="zh-CN" altLang="zh-CN" dirty="0"/>
              <a:t>）的字符串。也就是说一个</a:t>
            </a:r>
            <a:r>
              <a:rPr lang="en-US" altLang="zh-CN" dirty="0"/>
              <a:t>String</a:t>
            </a:r>
            <a:r>
              <a:rPr lang="zh-CN" altLang="zh-CN" dirty="0"/>
              <a:t>类型的实例一旦创建初始化后，它的值就不能再</a:t>
            </a:r>
            <a:r>
              <a:rPr lang="zh-CN" altLang="zh-CN" dirty="0" smtClean="0"/>
              <a:t>改变。</a:t>
            </a:r>
            <a:endParaRPr lang="en-US" altLang="zh-CN" dirty="0" smtClean="0"/>
          </a:p>
          <a:p>
            <a:r>
              <a:rPr lang="zh-CN" altLang="zh-CN" dirty="0"/>
              <a:t>每次执行字符串连接“</a:t>
            </a:r>
            <a:r>
              <a:rPr lang="en-US" altLang="zh-CN" dirty="0"/>
              <a:t>+</a:t>
            </a:r>
            <a:r>
              <a:rPr lang="zh-CN" altLang="zh-CN" dirty="0"/>
              <a:t>”操作都会生成一个新的字符串</a:t>
            </a:r>
            <a:r>
              <a:rPr lang="zh-CN" altLang="zh-CN" dirty="0" smtClean="0"/>
              <a:t>，因为</a:t>
            </a:r>
            <a:r>
              <a:rPr lang="en-US" altLang="zh-CN" dirty="0"/>
              <a:t>String</a:t>
            </a:r>
            <a:r>
              <a:rPr lang="zh-CN" altLang="zh-CN" dirty="0"/>
              <a:t>是不可变的。这就会创建很多临时的</a:t>
            </a:r>
            <a:r>
              <a:rPr lang="en-US" altLang="zh-CN" dirty="0"/>
              <a:t>String</a:t>
            </a:r>
            <a:r>
              <a:rPr lang="zh-CN" altLang="zh-CN" dirty="0"/>
              <a:t>对象</a:t>
            </a:r>
            <a:r>
              <a:rPr lang="zh-CN" altLang="zh-CN" dirty="0" smtClean="0"/>
              <a:t>，没有</a:t>
            </a:r>
            <a:r>
              <a:rPr lang="zh-CN" altLang="zh-CN" dirty="0"/>
              <a:t>任何引用指向它们，只是等待</a:t>
            </a:r>
            <a:r>
              <a:rPr lang="en-US" altLang="zh-CN" dirty="0"/>
              <a:t>GC</a:t>
            </a:r>
            <a:r>
              <a:rPr lang="zh-CN" altLang="zh-CN" dirty="0"/>
              <a:t>回收。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3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219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sz="2400" dirty="0"/>
              <a:t>String str1 = new String("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");</a:t>
            </a:r>
          </a:p>
          <a:p>
            <a:pPr marL="0" indent="0">
              <a:buNone/>
            </a:pPr>
            <a:r>
              <a:rPr lang="en-US" altLang="zh-CN" sz="2400" dirty="0"/>
              <a:t>String str2 = str1 + "d" + "e";</a:t>
            </a:r>
          </a:p>
          <a:p>
            <a:pPr marL="0" indent="0">
              <a:buNone/>
            </a:pPr>
            <a:r>
              <a:rPr lang="en-US" altLang="zh-CN" sz="2400" dirty="0"/>
              <a:t>String str3 = str2 + "f" + "g";</a:t>
            </a:r>
          </a:p>
          <a:p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780928"/>
            <a:ext cx="388843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9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14572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ea typeface="宋体" panose="02010600030101010101" pitchFamily="2" charset="-122"/>
              </a:rPr>
              <a:t>Java API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2987824" y="3014663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始祖类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2987824" y="3906838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字符串类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987824" y="4821238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包装器类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J2SE</a:t>
            </a:r>
            <a:r>
              <a:rPr lang="zh-CN" altLang="zh-CN" dirty="0"/>
              <a:t>标准库中，除了提供代表不可变字符序列的</a:t>
            </a:r>
            <a:r>
              <a:rPr lang="en-US" altLang="zh-CN" dirty="0" err="1"/>
              <a:t>java.lang.String</a:t>
            </a:r>
            <a:r>
              <a:rPr lang="zh-CN" altLang="zh-CN" dirty="0"/>
              <a:t>类之外，还提供了代表可变字符序列的</a:t>
            </a:r>
            <a:r>
              <a:rPr lang="en-US" altLang="zh-CN" dirty="0" err="1"/>
              <a:t>java.langStringBuffer</a:t>
            </a:r>
            <a:r>
              <a:rPr lang="zh-CN" altLang="zh-CN" dirty="0"/>
              <a:t>类和</a:t>
            </a:r>
            <a:r>
              <a:rPr lang="en-US" altLang="zh-CN" dirty="0" err="1"/>
              <a:t>java.lang.StringBuilder</a:t>
            </a:r>
            <a:r>
              <a:rPr lang="zh-CN" altLang="zh-CN" dirty="0"/>
              <a:t>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java.lang.StringBuffer</a:t>
            </a:r>
            <a:r>
              <a:rPr lang="zh-CN" altLang="zh-CN" dirty="0"/>
              <a:t>代表可变的（</a:t>
            </a:r>
            <a:r>
              <a:rPr lang="en-US" altLang="zh-CN" dirty="0"/>
              <a:t>mutable</a:t>
            </a:r>
            <a:r>
              <a:rPr lang="zh-CN" altLang="zh-CN" dirty="0"/>
              <a:t>）字符序列</a:t>
            </a:r>
            <a:r>
              <a:rPr lang="zh-CN" altLang="zh-CN" dirty="0" smtClean="0"/>
              <a:t>。</a:t>
            </a:r>
            <a:r>
              <a:rPr lang="en-US" altLang="zh-CN" dirty="0" err="1"/>
              <a:t>StringBuffer</a:t>
            </a:r>
            <a:r>
              <a:rPr lang="zh-CN" altLang="zh-CN" dirty="0"/>
              <a:t>对象内部实际上也是用一个</a:t>
            </a:r>
            <a:r>
              <a:rPr lang="en-US" altLang="zh-CN" dirty="0"/>
              <a:t>char</a:t>
            </a:r>
            <a:r>
              <a:rPr lang="zh-CN" altLang="zh-CN" dirty="0"/>
              <a:t>类型的数组来存储字符序列的，只不过这个字符数组是能够按需“变大”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</a:t>
            </a:r>
            <a:r>
              <a:rPr lang="en-US" altLang="zh-CN" dirty="0" err="1"/>
              <a:t>StringBuffer</a:t>
            </a:r>
            <a:r>
              <a:rPr lang="zh-CN" altLang="zh-CN" dirty="0"/>
              <a:t>对象中的字符串进行添加、插入、删除等操作时不生成新的字符串对象，所以称</a:t>
            </a:r>
            <a:r>
              <a:rPr lang="en-US" altLang="zh-CN" dirty="0" err="1"/>
              <a:t>StringBuffer</a:t>
            </a:r>
            <a:r>
              <a:rPr lang="zh-CN" altLang="zh-CN" dirty="0"/>
              <a:t>为可变的字符串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StringBuffer</a:t>
            </a:r>
            <a:r>
              <a:rPr lang="zh-CN" altLang="zh-CN" dirty="0" smtClean="0"/>
              <a:t>类</a:t>
            </a:r>
            <a:r>
              <a:rPr lang="zh-CN" altLang="en-US" dirty="0" smtClean="0"/>
              <a:t>中定义的常用方法：</a:t>
            </a:r>
            <a:endParaRPr lang="en-US" altLang="zh-CN" dirty="0" smtClean="0"/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StringBuffer</a:t>
            </a:r>
            <a:r>
              <a:rPr lang="en-US" altLang="zh-CN" dirty="0"/>
              <a:t>()</a:t>
            </a:r>
            <a:r>
              <a:rPr lang="zh-CN" altLang="zh-CN" dirty="0"/>
              <a:t>：构造方法，初始化</a:t>
            </a:r>
            <a:r>
              <a:rPr lang="en-US" altLang="zh-CN" dirty="0" err="1"/>
              <a:t>StringBuffer</a:t>
            </a:r>
            <a:r>
              <a:rPr lang="zh-CN" altLang="zh-CN" dirty="0"/>
              <a:t>对象，在对象中创建一个大小为</a:t>
            </a:r>
            <a:r>
              <a:rPr lang="en-US" altLang="zh-CN" dirty="0"/>
              <a:t>16</a:t>
            </a:r>
            <a:r>
              <a:rPr lang="zh-CN" altLang="zh-CN" dirty="0"/>
              <a:t>的字符数组。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StringBuffer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capacity)</a:t>
            </a:r>
            <a:r>
              <a:rPr lang="zh-CN" altLang="zh-CN" dirty="0"/>
              <a:t>：构造方法，初始化</a:t>
            </a:r>
            <a:r>
              <a:rPr lang="en-US" altLang="zh-CN" dirty="0" err="1"/>
              <a:t>StringBuffer</a:t>
            </a:r>
            <a:r>
              <a:rPr lang="zh-CN" altLang="zh-CN" dirty="0"/>
              <a:t>对象，在对象中创建一个大小为</a:t>
            </a:r>
            <a:r>
              <a:rPr lang="en-US" altLang="zh-CN" dirty="0"/>
              <a:t>capacity</a:t>
            </a:r>
            <a:r>
              <a:rPr lang="zh-CN" altLang="zh-CN" dirty="0"/>
              <a:t>的字符数组。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StringBuffer</a:t>
            </a:r>
            <a:r>
              <a:rPr lang="zh-CN" altLang="zh-CN" dirty="0" smtClean="0"/>
              <a:t>类</a:t>
            </a:r>
            <a:r>
              <a:rPr lang="zh-CN" altLang="en-US" dirty="0" smtClean="0"/>
              <a:t>中定义的常用方法：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 err="1"/>
              <a:t>StringBuffer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en-US" dirty="0"/>
              <a:t>：构造方法，初始化</a:t>
            </a:r>
            <a:r>
              <a:rPr lang="en-US" altLang="zh-CN" dirty="0" err="1"/>
              <a:t>StringBuffer</a:t>
            </a:r>
            <a:r>
              <a:rPr lang="zh-CN" altLang="en-US" dirty="0"/>
              <a:t>对象，在对象中创建一个大小为</a:t>
            </a:r>
            <a:r>
              <a:rPr lang="en-US" altLang="zh-CN" dirty="0"/>
              <a:t>16+str.length()</a:t>
            </a:r>
            <a:r>
              <a:rPr lang="zh-CN" altLang="en-US" dirty="0"/>
              <a:t>的字符数组，并将字符串</a:t>
            </a:r>
            <a:r>
              <a:rPr lang="en-US" altLang="zh-CN" dirty="0" err="1"/>
              <a:t>str</a:t>
            </a:r>
            <a:r>
              <a:rPr lang="zh-CN" altLang="en-US" dirty="0"/>
              <a:t>的内容复制到这个字符数组中。</a:t>
            </a:r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 err="1"/>
              <a:t>StringBuffer</a:t>
            </a:r>
            <a:r>
              <a:rPr lang="en-US" altLang="zh-CN" dirty="0"/>
              <a:t> append(String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en-US" dirty="0"/>
              <a:t>：将字符串</a:t>
            </a:r>
            <a:r>
              <a:rPr lang="en-US" altLang="zh-CN" dirty="0" err="1"/>
              <a:t>str</a:t>
            </a:r>
            <a:r>
              <a:rPr lang="zh-CN" altLang="en-US" dirty="0"/>
              <a:t>的内容添加到</a:t>
            </a:r>
            <a:r>
              <a:rPr lang="en-US" altLang="zh-CN" dirty="0" err="1"/>
              <a:t>StringBuffer</a:t>
            </a:r>
            <a:r>
              <a:rPr lang="zh-CN" altLang="en-US" dirty="0"/>
              <a:t>对象的字符数组中。方法返回的就是这个</a:t>
            </a:r>
            <a:r>
              <a:rPr lang="en-US" altLang="zh-CN" dirty="0" err="1"/>
              <a:t>StringBuffer</a:t>
            </a:r>
            <a:r>
              <a:rPr lang="zh-CN" altLang="en-US" dirty="0"/>
              <a:t>对象的引用，也就是说此方法并没有创建新的</a:t>
            </a:r>
            <a:r>
              <a:rPr lang="en-US" altLang="zh-CN" dirty="0" err="1"/>
              <a:t>StringBuffer</a:t>
            </a:r>
            <a:r>
              <a:rPr lang="zh-CN" altLang="en-US" dirty="0"/>
              <a:t>对象。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StringBuffer</a:t>
            </a:r>
            <a:r>
              <a:rPr lang="zh-CN" altLang="zh-CN" dirty="0" smtClean="0"/>
              <a:t>类</a:t>
            </a:r>
            <a:r>
              <a:rPr lang="zh-CN" altLang="en-US" dirty="0" smtClean="0"/>
              <a:t>中定义的常用方法：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 err="1"/>
              <a:t>StringBuffer</a:t>
            </a:r>
            <a:r>
              <a:rPr lang="en-US" altLang="zh-CN" dirty="0"/>
              <a:t> delete(</a:t>
            </a:r>
            <a:r>
              <a:rPr lang="en-US" altLang="zh-CN" dirty="0" err="1"/>
              <a:t>int</a:t>
            </a:r>
            <a:r>
              <a:rPr lang="en-US" altLang="zh-CN" dirty="0"/>
              <a:t> start, </a:t>
            </a:r>
            <a:r>
              <a:rPr lang="en-US" altLang="zh-CN" dirty="0" err="1"/>
              <a:t>int</a:t>
            </a:r>
            <a:r>
              <a:rPr lang="en-US" altLang="zh-CN" dirty="0"/>
              <a:t> end)</a:t>
            </a:r>
            <a:r>
              <a:rPr lang="zh-CN" altLang="en-US" dirty="0"/>
              <a:t>：删除这个</a:t>
            </a:r>
            <a:r>
              <a:rPr lang="en-US" altLang="zh-CN" dirty="0" err="1"/>
              <a:t>StringBuffer</a:t>
            </a:r>
            <a:r>
              <a:rPr lang="zh-CN" altLang="en-US" dirty="0"/>
              <a:t>对象的字符数组中的部分字符，删除的字符是从数组索引位置</a:t>
            </a:r>
            <a:r>
              <a:rPr lang="en-US" altLang="zh-CN" dirty="0"/>
              <a:t>start</a:t>
            </a:r>
            <a:r>
              <a:rPr lang="zh-CN" altLang="en-US" dirty="0"/>
              <a:t>开始，到数组索引位置</a:t>
            </a:r>
            <a:r>
              <a:rPr lang="en-US" altLang="zh-CN" dirty="0"/>
              <a:t>end-1</a:t>
            </a:r>
            <a:r>
              <a:rPr lang="zh-CN" altLang="en-US" dirty="0"/>
              <a:t>结束。方法返回的就是这个</a:t>
            </a:r>
            <a:r>
              <a:rPr lang="en-US" altLang="zh-CN" dirty="0" err="1"/>
              <a:t>StringBuffer</a:t>
            </a:r>
            <a:r>
              <a:rPr lang="zh-CN" altLang="en-US" dirty="0"/>
              <a:t>对象的引用，也就是说此方法并没有创建新的</a:t>
            </a:r>
            <a:r>
              <a:rPr lang="en-US" altLang="zh-CN" dirty="0" err="1"/>
              <a:t>StringBuffer</a:t>
            </a:r>
            <a:r>
              <a:rPr lang="zh-CN" altLang="en-US" dirty="0"/>
              <a:t>对象。</a:t>
            </a:r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 err="1"/>
              <a:t>StringBuffer</a:t>
            </a:r>
            <a:r>
              <a:rPr lang="en-US" altLang="zh-CN" dirty="0"/>
              <a:t> insert(</a:t>
            </a:r>
            <a:r>
              <a:rPr lang="en-US" altLang="zh-CN" dirty="0" err="1"/>
              <a:t>int</a:t>
            </a:r>
            <a:r>
              <a:rPr lang="en-US" altLang="zh-CN" dirty="0"/>
              <a:t> offset, 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en-US" dirty="0"/>
              <a:t>：将字符串</a:t>
            </a:r>
            <a:r>
              <a:rPr lang="en-US" altLang="zh-CN" dirty="0" err="1"/>
              <a:t>str</a:t>
            </a:r>
            <a:r>
              <a:rPr lang="zh-CN" altLang="en-US" dirty="0"/>
              <a:t>插入到这个</a:t>
            </a:r>
            <a:r>
              <a:rPr lang="en-US" altLang="zh-CN" dirty="0" err="1"/>
              <a:t>StringBuffer</a:t>
            </a:r>
            <a:r>
              <a:rPr lang="zh-CN" altLang="en-US" dirty="0"/>
              <a:t>对象的字符数组中，插入的位置是在数组索引位置</a:t>
            </a:r>
            <a:r>
              <a:rPr lang="en-US" altLang="zh-CN" dirty="0"/>
              <a:t>offset</a:t>
            </a:r>
            <a:r>
              <a:rPr lang="zh-CN" altLang="en-US" dirty="0"/>
              <a:t>。方法返回的就是这个</a:t>
            </a:r>
            <a:r>
              <a:rPr lang="en-US" altLang="zh-CN" dirty="0" err="1"/>
              <a:t>StringBuffer</a:t>
            </a:r>
            <a:r>
              <a:rPr lang="zh-CN" altLang="en-US" dirty="0"/>
              <a:t>对象的引用</a:t>
            </a:r>
            <a:r>
              <a:rPr lang="zh-CN" altLang="en-US" dirty="0" smtClean="0"/>
              <a:t>，没有</a:t>
            </a:r>
            <a:r>
              <a:rPr lang="zh-CN" altLang="en-US" dirty="0"/>
              <a:t>创建新的</a:t>
            </a:r>
            <a:r>
              <a:rPr lang="en-US" altLang="zh-CN" dirty="0" err="1"/>
              <a:t>StringBuffer</a:t>
            </a:r>
            <a:r>
              <a:rPr lang="zh-CN" altLang="en-US" dirty="0"/>
              <a:t>对象。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9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StringBuffer</a:t>
            </a:r>
            <a:r>
              <a:rPr lang="zh-CN" altLang="zh-CN" dirty="0"/>
              <a:t>类的</a:t>
            </a:r>
            <a:r>
              <a:rPr lang="en-US" altLang="zh-CN" dirty="0"/>
              <a:t> append</a:t>
            </a:r>
            <a:r>
              <a:rPr lang="zh-CN" altLang="zh-CN" dirty="0"/>
              <a:t>、</a:t>
            </a:r>
            <a:r>
              <a:rPr lang="en-US" altLang="zh-CN" dirty="0"/>
              <a:t>delete</a:t>
            </a:r>
            <a:r>
              <a:rPr lang="zh-CN" altLang="zh-CN" dirty="0"/>
              <a:t>和</a:t>
            </a:r>
            <a:r>
              <a:rPr lang="en-US" altLang="zh-CN" dirty="0"/>
              <a:t>insert</a:t>
            </a:r>
            <a:r>
              <a:rPr lang="zh-CN" altLang="zh-CN" dirty="0"/>
              <a:t>这三个方法都没有创建新的</a:t>
            </a:r>
            <a:r>
              <a:rPr lang="en-US" altLang="zh-CN" dirty="0" err="1"/>
              <a:t>StringBuffer</a:t>
            </a:r>
            <a:r>
              <a:rPr lang="zh-CN" altLang="zh-CN" dirty="0"/>
              <a:t>对象，而是返回调用这三个方法的对象的引用</a:t>
            </a:r>
            <a:r>
              <a:rPr lang="zh-CN" altLang="zh-CN" dirty="0" smtClean="0"/>
              <a:t>。</a:t>
            </a:r>
            <a:r>
              <a:rPr lang="zh-CN" altLang="zh-CN" dirty="0"/>
              <a:t>以下代码执行完之后，堆中只有一个</a:t>
            </a:r>
            <a:r>
              <a:rPr lang="en-US" altLang="zh-CN" dirty="0" err="1"/>
              <a:t>StringBuffer</a:t>
            </a:r>
            <a:r>
              <a:rPr lang="zh-CN" altLang="zh-CN" dirty="0"/>
              <a:t>对象。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71237" y="3880520"/>
            <a:ext cx="8229600" cy="252028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1" i="0" kern="120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b="1" i="0" kern="120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 b="1" i="0" kern="120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 i="0" kern="120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 i="0" kern="1200" baseline="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err="1"/>
              <a:t>StringBuffer</a:t>
            </a:r>
            <a:r>
              <a:rPr lang="en-US" altLang="zh-CN" sz="2400" dirty="0"/>
              <a:t> sb1 = new </a:t>
            </a:r>
            <a:r>
              <a:rPr lang="en-US" altLang="zh-CN" sz="2400" dirty="0" err="1"/>
              <a:t>StringBuffer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");</a:t>
            </a:r>
          </a:p>
          <a:p>
            <a:pPr marL="0" indent="0">
              <a:buNone/>
            </a:pPr>
            <a:r>
              <a:rPr lang="en-US" altLang="zh-CN" sz="2400" dirty="0" err="1"/>
              <a:t>StringBuffer</a:t>
            </a:r>
            <a:r>
              <a:rPr lang="en-US" altLang="zh-CN" sz="2400" dirty="0"/>
              <a:t> sb2 = sb1.append("d");</a:t>
            </a:r>
          </a:p>
          <a:p>
            <a:pPr marL="0" indent="0">
              <a:buNone/>
            </a:pPr>
            <a:r>
              <a:rPr lang="en-US" altLang="zh-CN" sz="2400" dirty="0" err="1"/>
              <a:t>System.out.println</a:t>
            </a:r>
            <a:r>
              <a:rPr lang="en-US" altLang="zh-CN" sz="2400" dirty="0"/>
              <a:t>(sb1==sb2);		// true</a:t>
            </a:r>
          </a:p>
          <a:p>
            <a:pPr marL="0" indent="0">
              <a:buNone/>
            </a:pPr>
            <a:r>
              <a:rPr lang="en-US" altLang="zh-CN" sz="2400" dirty="0" err="1"/>
              <a:t>System.out.println</a:t>
            </a:r>
            <a:r>
              <a:rPr lang="en-US" altLang="zh-CN" sz="2400" dirty="0"/>
              <a:t>(sb1);		// "</a:t>
            </a:r>
            <a:r>
              <a:rPr lang="en-US" altLang="zh-CN" sz="2400" dirty="0" err="1"/>
              <a:t>abcd</a:t>
            </a:r>
            <a:r>
              <a:rPr lang="en-US" altLang="zh-CN" sz="2400" dirty="0"/>
              <a:t>"</a:t>
            </a:r>
          </a:p>
          <a:p>
            <a:pPr marL="0" indent="0">
              <a:buNone/>
            </a:pPr>
            <a:r>
              <a:rPr lang="en-US" altLang="zh-CN" sz="2400" dirty="0" err="1"/>
              <a:t>System.out.println</a:t>
            </a:r>
            <a:r>
              <a:rPr lang="en-US" altLang="zh-CN" sz="2400" dirty="0"/>
              <a:t>(sb2);		// "</a:t>
            </a:r>
            <a:r>
              <a:rPr lang="en-US" altLang="zh-CN" sz="2400" dirty="0" err="1"/>
              <a:t>abcd</a:t>
            </a:r>
            <a:r>
              <a:rPr lang="en-US" altLang="zh-CN" sz="2400" dirty="0"/>
              <a:t>"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970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调用</a:t>
            </a:r>
            <a:r>
              <a:rPr lang="zh-CN" altLang="zh-CN" dirty="0"/>
              <a:t>一个</a:t>
            </a:r>
            <a:r>
              <a:rPr lang="en-US" altLang="zh-CN" dirty="0" err="1"/>
              <a:t>StringBuffer</a:t>
            </a:r>
            <a:r>
              <a:rPr lang="zh-CN" altLang="zh-CN" dirty="0"/>
              <a:t>对象的</a:t>
            </a:r>
            <a:r>
              <a:rPr lang="en-US" altLang="zh-CN" dirty="0"/>
              <a:t>append</a:t>
            </a:r>
            <a:r>
              <a:rPr lang="zh-CN" altLang="zh-CN" dirty="0"/>
              <a:t>方法，只是在这个对象的字符数组中添加字符串，并没有创建新的</a:t>
            </a:r>
            <a:r>
              <a:rPr lang="en-US" altLang="zh-CN" dirty="0" err="1"/>
              <a:t>StringBuffer</a:t>
            </a:r>
            <a:r>
              <a:rPr lang="zh-CN" altLang="zh-CN" dirty="0"/>
              <a:t>对象，方法返回的也只是这个对象的引用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583264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java.lang.StringBuilder</a:t>
            </a:r>
            <a:r>
              <a:rPr lang="zh-CN" altLang="zh-CN" dirty="0"/>
              <a:t>类同样是代表可变的字符序列，它的功能和</a:t>
            </a:r>
            <a:r>
              <a:rPr lang="en-US" altLang="zh-CN" dirty="0" err="1"/>
              <a:t>StringBuffer</a:t>
            </a:r>
            <a:r>
              <a:rPr lang="zh-CN" altLang="zh-CN" dirty="0"/>
              <a:t>类是相同的，主要的区别在于</a:t>
            </a:r>
            <a:r>
              <a:rPr lang="en-US" altLang="zh-CN" dirty="0" err="1"/>
              <a:t>StringBuffer</a:t>
            </a:r>
            <a:r>
              <a:rPr lang="zh-CN" altLang="zh-CN" dirty="0"/>
              <a:t>是线程安全的，而</a:t>
            </a:r>
            <a:r>
              <a:rPr lang="en-US" altLang="zh-CN" dirty="0" err="1"/>
              <a:t>StringBuilder</a:t>
            </a:r>
            <a:r>
              <a:rPr lang="zh-CN" altLang="zh-CN" dirty="0"/>
              <a:t>是线程不安全的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如果在单线程的程序中，或者是定义的字符串是局部变量，则使用</a:t>
            </a:r>
            <a:r>
              <a:rPr lang="en-US" altLang="zh-CN" dirty="0" err="1"/>
              <a:t>StringBuilder</a:t>
            </a:r>
            <a:r>
              <a:rPr lang="zh-CN" altLang="zh-CN" dirty="0"/>
              <a:t>类的效率要高于使用</a:t>
            </a:r>
            <a:r>
              <a:rPr lang="en-US" altLang="zh-CN" dirty="0" err="1"/>
              <a:t>StringBuffer</a:t>
            </a:r>
            <a:r>
              <a:rPr lang="zh-CN" altLang="zh-CN" dirty="0"/>
              <a:t>类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如果</a:t>
            </a:r>
            <a:r>
              <a:rPr lang="zh-CN" altLang="zh-CN" dirty="0"/>
              <a:t>在多线程的程序中，而且定义的字符串是成员变量，则使用</a:t>
            </a:r>
            <a:r>
              <a:rPr lang="en-US" altLang="zh-CN" dirty="0" err="1"/>
              <a:t>StringBuffer</a:t>
            </a:r>
            <a:r>
              <a:rPr lang="zh-CN" altLang="zh-CN" dirty="0"/>
              <a:t>类更省事。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38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WordArt 3"/>
          <p:cNvSpPr>
            <a:spLocks noChangeArrowheads="1" noChangeShapeType="1" noTextEdit="1"/>
          </p:cNvSpPr>
          <p:nvPr/>
        </p:nvSpPr>
        <p:spPr bwMode="gray">
          <a:xfrm>
            <a:off x="1995488" y="2133600"/>
            <a:ext cx="5472112" cy="9350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zh-CN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数学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类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4562" y="2122488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2987824" y="3014663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ea typeface="宋体" panose="02010600030101010101" pitchFamily="2" charset="-122"/>
              </a:rPr>
              <a:t>随机数类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4562" y="3036888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2987824" y="3906838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日期类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4562" y="392906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987824" y="4821238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ea typeface="宋体" panose="02010600030101010101" pitchFamily="2" charset="-122"/>
              </a:rPr>
              <a:t>扫描器类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4562" y="484346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</p:spTree>
    <p:extLst>
      <p:ext uri="{BB962C8B-B14F-4D97-AF65-F5344CB8AC3E}">
        <p14:creationId xmlns:p14="http://schemas.microsoft.com/office/powerpoint/2010/main" val="1667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字符串是由零个或多个字符组成的有限序列，它是编程语言中表示文本的数据类型，在程序开发中，经常需要处理字符串。</a:t>
            </a:r>
          </a:p>
          <a:p>
            <a:r>
              <a:rPr lang="zh-CN" altLang="zh-CN" dirty="0"/>
              <a:t>在</a:t>
            </a:r>
            <a:r>
              <a:rPr lang="en-US" altLang="zh-CN" dirty="0"/>
              <a:t>Java</a:t>
            </a:r>
            <a:r>
              <a:rPr lang="zh-CN" altLang="zh-CN" dirty="0"/>
              <a:t>语言中，字符串类型并不是基本数据类型，而是在</a:t>
            </a:r>
            <a:r>
              <a:rPr lang="en-US" altLang="zh-CN" dirty="0"/>
              <a:t>J2SE</a:t>
            </a:r>
            <a:r>
              <a:rPr lang="zh-CN" altLang="zh-CN" dirty="0"/>
              <a:t>标准库中提供了字符串类：</a:t>
            </a:r>
            <a:r>
              <a:rPr lang="en-US" altLang="zh-CN" dirty="0" err="1"/>
              <a:t>java.lang.String</a:t>
            </a:r>
            <a:r>
              <a:rPr lang="zh-CN" altLang="zh-CN" dirty="0"/>
              <a:t>。一个</a:t>
            </a:r>
            <a:r>
              <a:rPr lang="en-US" altLang="zh-CN" dirty="0"/>
              <a:t>String</a:t>
            </a:r>
            <a:r>
              <a:rPr lang="zh-CN" altLang="zh-CN" dirty="0"/>
              <a:t>对象就是一个字符串，</a:t>
            </a:r>
            <a:r>
              <a:rPr lang="en-US" altLang="zh-CN" dirty="0"/>
              <a:t>String</a:t>
            </a:r>
            <a:r>
              <a:rPr lang="zh-CN" altLang="zh-CN" dirty="0"/>
              <a:t>对象内部实际上是用一个被修饰为</a:t>
            </a:r>
            <a:r>
              <a:rPr lang="en-US" altLang="zh-CN" dirty="0"/>
              <a:t>final</a:t>
            </a:r>
            <a:r>
              <a:rPr lang="zh-CN" altLang="zh-CN" dirty="0"/>
              <a:t>的</a:t>
            </a:r>
            <a:r>
              <a:rPr lang="en-US" altLang="zh-CN" dirty="0"/>
              <a:t>char</a:t>
            </a:r>
            <a:r>
              <a:rPr lang="zh-CN" altLang="zh-CN" dirty="0"/>
              <a:t>类型的数组来存储字符序列的，而代码中用双引号包围的字符序列就是</a:t>
            </a:r>
            <a:r>
              <a:rPr lang="en-US" altLang="zh-CN" dirty="0"/>
              <a:t>String</a:t>
            </a:r>
            <a:r>
              <a:rPr lang="zh-CN" altLang="zh-CN" dirty="0"/>
              <a:t>类型的常量，称为字符串常量，如：</a:t>
            </a:r>
            <a:r>
              <a:rPr lang="en-US" altLang="zh-CN" dirty="0"/>
              <a:t>"</a:t>
            </a:r>
            <a:r>
              <a:rPr lang="en-US" altLang="zh-CN" dirty="0" err="1"/>
              <a:t>abc</a:t>
            </a:r>
            <a:r>
              <a:rPr lang="en-US" altLang="zh-CN" dirty="0"/>
              <a:t>"</a:t>
            </a:r>
            <a:r>
              <a:rPr lang="zh-CN" altLang="zh-CN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0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zh-CN" dirty="0"/>
              <a:t>类中</a:t>
            </a:r>
            <a:r>
              <a:rPr lang="zh-CN" altLang="zh-CN" dirty="0" smtClean="0"/>
              <a:t>定义</a:t>
            </a:r>
            <a:r>
              <a:rPr lang="zh-CN" altLang="en-US" dirty="0"/>
              <a:t>的</a:t>
            </a:r>
            <a:r>
              <a:rPr lang="zh-CN" altLang="zh-CN" dirty="0" smtClean="0"/>
              <a:t>部分常用方法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length()</a:t>
            </a:r>
            <a:r>
              <a:rPr lang="zh-CN" altLang="zh-CN" dirty="0"/>
              <a:t>：返回此字符串的长度。比如：</a:t>
            </a:r>
            <a:r>
              <a:rPr lang="en-US" altLang="zh-CN" dirty="0"/>
              <a:t>"</a:t>
            </a:r>
            <a:r>
              <a:rPr lang="en-US" altLang="zh-CN" dirty="0" err="1"/>
              <a:t>abc</a:t>
            </a:r>
            <a:r>
              <a:rPr lang="en-US" altLang="zh-CN" dirty="0"/>
              <a:t>".length()</a:t>
            </a:r>
            <a:r>
              <a:rPr lang="zh-CN" altLang="zh-CN" dirty="0"/>
              <a:t>的返回值是</a:t>
            </a:r>
            <a:r>
              <a:rPr lang="en-US" altLang="zh-CN" dirty="0"/>
              <a:t>3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equals(Object </a:t>
            </a:r>
            <a:r>
              <a:rPr lang="en-US" altLang="zh-CN" dirty="0" err="1"/>
              <a:t>obj</a:t>
            </a:r>
            <a:r>
              <a:rPr lang="en-US" altLang="zh-CN" dirty="0"/>
              <a:t>)</a:t>
            </a:r>
            <a:r>
              <a:rPr lang="zh-CN" altLang="zh-CN" dirty="0"/>
              <a:t>：将此字符串与指定的对象</a:t>
            </a:r>
            <a:r>
              <a:rPr lang="en-US" altLang="zh-CN" dirty="0" err="1"/>
              <a:t>obj</a:t>
            </a:r>
            <a:r>
              <a:rPr lang="zh-CN" altLang="zh-CN" dirty="0"/>
              <a:t>比较。当</a:t>
            </a:r>
            <a:r>
              <a:rPr lang="en-US" altLang="zh-CN" dirty="0" err="1"/>
              <a:t>obj</a:t>
            </a:r>
            <a:r>
              <a:rPr lang="zh-CN" altLang="zh-CN" dirty="0"/>
              <a:t>与此字符串有相同的字符序时，返回</a:t>
            </a:r>
            <a:r>
              <a:rPr lang="en-US" altLang="zh-CN" dirty="0"/>
              <a:t>true</a:t>
            </a:r>
            <a:r>
              <a:rPr lang="zh-CN" altLang="zh-CN" dirty="0"/>
              <a:t>，否则返回</a:t>
            </a:r>
            <a:r>
              <a:rPr lang="en-US" altLang="zh-CN" dirty="0"/>
              <a:t>false</a:t>
            </a:r>
            <a:r>
              <a:rPr lang="zh-CN" altLang="zh-CN" dirty="0"/>
              <a:t>。比如：</a:t>
            </a:r>
            <a:r>
              <a:rPr lang="en-US" altLang="zh-CN" dirty="0"/>
              <a:t>"</a:t>
            </a:r>
            <a:r>
              <a:rPr lang="en-US" altLang="zh-CN" dirty="0" err="1"/>
              <a:t>abc</a:t>
            </a:r>
            <a:r>
              <a:rPr lang="en-US" altLang="zh-CN" dirty="0"/>
              <a:t>".equals("</a:t>
            </a:r>
            <a:r>
              <a:rPr lang="en-US" altLang="zh-CN" dirty="0" err="1"/>
              <a:t>abc</a:t>
            </a:r>
            <a:r>
              <a:rPr lang="en-US" altLang="zh-CN" dirty="0"/>
              <a:t>")</a:t>
            </a:r>
            <a:r>
              <a:rPr lang="zh-CN" altLang="zh-CN" dirty="0"/>
              <a:t>的返回值是</a:t>
            </a:r>
            <a:r>
              <a:rPr lang="en-US" altLang="zh-CN" dirty="0"/>
              <a:t>true</a:t>
            </a:r>
            <a:r>
              <a:rPr lang="zh-CN" altLang="zh-CN" dirty="0"/>
              <a:t>。注意：判断两个字符串是否相等时，应该用</a:t>
            </a:r>
            <a:r>
              <a:rPr lang="en-US" altLang="zh-CN" dirty="0"/>
              <a:t>equals</a:t>
            </a:r>
            <a:r>
              <a:rPr lang="zh-CN" altLang="zh-CN" dirty="0"/>
              <a:t>方法，而不是用逻辑运算符“</a:t>
            </a:r>
            <a:r>
              <a:rPr lang="en-US" altLang="zh-CN" dirty="0"/>
              <a:t>==</a:t>
            </a:r>
            <a:r>
              <a:rPr lang="zh-CN" altLang="zh-CN" dirty="0"/>
              <a:t>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equalsIgnoreCase</a:t>
            </a:r>
            <a:r>
              <a:rPr lang="en-US" altLang="zh-CN" dirty="0"/>
              <a:t>(String </a:t>
            </a:r>
            <a:r>
              <a:rPr lang="en-US" altLang="zh-CN" dirty="0" err="1"/>
              <a:t>anotherString</a:t>
            </a:r>
            <a:r>
              <a:rPr lang="en-US" altLang="zh-CN" dirty="0"/>
              <a:t>)</a:t>
            </a:r>
            <a:r>
              <a:rPr lang="zh-CN" altLang="zh-CN" dirty="0"/>
              <a:t>：将此字符串与另一个字符串</a:t>
            </a:r>
            <a:r>
              <a:rPr lang="en-US" altLang="zh-CN" dirty="0" err="1"/>
              <a:t>anotherString</a:t>
            </a:r>
            <a:r>
              <a:rPr lang="zh-CN" altLang="zh-CN" dirty="0"/>
              <a:t>比较，不考虑大小写。</a:t>
            </a:r>
          </a:p>
          <a:p>
            <a:pPr lvl="1"/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zh-CN" dirty="0"/>
              <a:t>类中</a:t>
            </a:r>
            <a:r>
              <a:rPr lang="zh-CN" altLang="zh-CN" dirty="0" smtClean="0"/>
              <a:t>定义</a:t>
            </a:r>
            <a:r>
              <a:rPr lang="zh-CN" altLang="en-US" dirty="0"/>
              <a:t>的</a:t>
            </a:r>
            <a:r>
              <a:rPr lang="zh-CN" altLang="zh-CN" dirty="0" smtClean="0"/>
              <a:t>部分常用方法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compareTo</a:t>
            </a:r>
            <a:r>
              <a:rPr lang="en-US" altLang="zh-CN" dirty="0"/>
              <a:t>(String </a:t>
            </a:r>
            <a:r>
              <a:rPr lang="en-US" altLang="zh-CN" dirty="0" err="1"/>
              <a:t>anotherString</a:t>
            </a:r>
            <a:r>
              <a:rPr lang="en-US" altLang="zh-CN" dirty="0"/>
              <a:t>)</a:t>
            </a:r>
            <a:r>
              <a:rPr lang="zh-CN" altLang="en-US" dirty="0"/>
              <a:t>：将此字符串与另一个字符串</a:t>
            </a:r>
            <a:r>
              <a:rPr lang="en-US" altLang="zh-CN" dirty="0" err="1"/>
              <a:t>anotherString</a:t>
            </a:r>
            <a:r>
              <a:rPr lang="zh-CN" altLang="en-US" dirty="0"/>
              <a:t>比较。比较的方式是：按顺序比较两个字符串中各个字符的</a:t>
            </a:r>
            <a:r>
              <a:rPr lang="en-US" altLang="zh-CN" dirty="0"/>
              <a:t>Unicode</a:t>
            </a:r>
            <a:r>
              <a:rPr lang="zh-CN" altLang="en-US" dirty="0"/>
              <a:t>值，当所有字符都相同时返回０，否则返回第一个不相同的字符的</a:t>
            </a:r>
            <a:r>
              <a:rPr lang="en-US" altLang="zh-CN" dirty="0"/>
              <a:t>Unicode</a:t>
            </a:r>
            <a:r>
              <a:rPr lang="zh-CN" altLang="en-US" dirty="0"/>
              <a:t>值之差；如果较长字符串的前面部分恰巧是较短的字符串，则返回两个字符串长度之差。比如：</a:t>
            </a:r>
            <a:r>
              <a:rPr lang="en-US" altLang="zh-CN" dirty="0"/>
              <a:t>"</a:t>
            </a:r>
            <a:r>
              <a:rPr lang="en-US" altLang="zh-CN" dirty="0" err="1"/>
              <a:t>abc</a:t>
            </a:r>
            <a:r>
              <a:rPr lang="en-US" altLang="zh-CN" dirty="0"/>
              <a:t>".</a:t>
            </a:r>
            <a:r>
              <a:rPr lang="en-US" altLang="zh-CN" dirty="0" err="1"/>
              <a:t>compareTo</a:t>
            </a:r>
            <a:r>
              <a:rPr lang="en-US" altLang="zh-CN" dirty="0"/>
              <a:t>("</a:t>
            </a:r>
            <a:r>
              <a:rPr lang="en-US" altLang="zh-CN" dirty="0" err="1"/>
              <a:t>acb</a:t>
            </a:r>
            <a:r>
              <a:rPr lang="en-US" altLang="zh-CN" dirty="0"/>
              <a:t>")</a:t>
            </a:r>
            <a:r>
              <a:rPr lang="zh-CN" altLang="en-US" dirty="0"/>
              <a:t>的返回值是</a:t>
            </a:r>
            <a:r>
              <a:rPr lang="en-US" altLang="zh-CN" dirty="0"/>
              <a:t>-1</a:t>
            </a:r>
            <a:r>
              <a:rPr lang="zh-CN" altLang="en-US" dirty="0"/>
              <a:t>；</a:t>
            </a:r>
            <a:r>
              <a:rPr lang="en-US" altLang="zh-CN" dirty="0"/>
              <a:t>"</a:t>
            </a:r>
            <a:r>
              <a:rPr lang="en-US" altLang="zh-CN" smtClean="0"/>
              <a:t>abcd".</a:t>
            </a:r>
            <a:r>
              <a:rPr lang="en-US" altLang="zh-CN" dirty="0" err="1"/>
              <a:t>compareTo</a:t>
            </a:r>
            <a:r>
              <a:rPr lang="en-US" altLang="zh-CN" dirty="0"/>
              <a:t>("</a:t>
            </a:r>
            <a:r>
              <a:rPr lang="en-US" altLang="zh-CN" dirty="0" err="1"/>
              <a:t>ab</a:t>
            </a:r>
            <a:r>
              <a:rPr lang="en-US" altLang="zh-CN" dirty="0"/>
              <a:t>")</a:t>
            </a:r>
            <a:r>
              <a:rPr lang="zh-CN" altLang="en-US" dirty="0"/>
              <a:t>的返回值是</a:t>
            </a:r>
            <a:r>
              <a:rPr lang="en-US" altLang="zh-CN" dirty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2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zh-CN" dirty="0"/>
              <a:t>类中</a:t>
            </a:r>
            <a:r>
              <a:rPr lang="zh-CN" altLang="zh-CN" dirty="0" smtClean="0"/>
              <a:t>定义</a:t>
            </a:r>
            <a:r>
              <a:rPr lang="zh-CN" altLang="en-US" dirty="0"/>
              <a:t>的</a:t>
            </a:r>
            <a:r>
              <a:rPr lang="zh-CN" altLang="zh-CN" dirty="0" smtClean="0"/>
              <a:t>部分常用方法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/>
              <a:t>char </a:t>
            </a:r>
            <a:r>
              <a:rPr lang="en-US" altLang="zh-CN" dirty="0" err="1"/>
              <a:t>charAt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index)</a:t>
            </a:r>
            <a:r>
              <a:rPr lang="zh-CN" altLang="zh-CN" dirty="0"/>
              <a:t>：返回指定索引位置的字符，索引位置从</a:t>
            </a:r>
            <a:r>
              <a:rPr lang="en-US" altLang="zh-CN" dirty="0"/>
              <a:t>0</a:t>
            </a:r>
            <a:r>
              <a:rPr lang="zh-CN" altLang="zh-CN" dirty="0"/>
              <a:t>开始。比如：</a:t>
            </a:r>
            <a:r>
              <a:rPr lang="en-US" altLang="zh-CN" dirty="0"/>
              <a:t>"</a:t>
            </a:r>
            <a:r>
              <a:rPr lang="en-US" altLang="zh-CN" dirty="0" err="1"/>
              <a:t>abc</a:t>
            </a:r>
            <a:r>
              <a:rPr lang="en-US" altLang="zh-CN" dirty="0"/>
              <a:t>".</a:t>
            </a:r>
            <a:r>
              <a:rPr lang="en-US" altLang="zh-CN" dirty="0" err="1"/>
              <a:t>charAt</a:t>
            </a:r>
            <a:r>
              <a:rPr lang="en-US" altLang="zh-CN" dirty="0"/>
              <a:t>(0)</a:t>
            </a:r>
            <a:r>
              <a:rPr lang="zh-CN" altLang="zh-CN" dirty="0"/>
              <a:t>的返回的是字符</a:t>
            </a:r>
            <a:r>
              <a:rPr lang="en-US" altLang="zh-CN" dirty="0"/>
              <a:t>'a'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indexOf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en-US" altLang="zh-CN" dirty="0"/>
              <a:t>)</a:t>
            </a:r>
            <a:r>
              <a:rPr lang="zh-CN" altLang="zh-CN" dirty="0"/>
              <a:t>：返回指定字符</a:t>
            </a:r>
            <a:r>
              <a:rPr lang="en-US" altLang="zh-CN" dirty="0" err="1"/>
              <a:t>ch</a:t>
            </a:r>
            <a:r>
              <a:rPr lang="zh-CN" altLang="zh-CN" dirty="0"/>
              <a:t>在此字符串中第一次出现的索引位置，如果此字符中没有字符</a:t>
            </a:r>
            <a:r>
              <a:rPr lang="en-US" altLang="zh-CN" dirty="0" err="1"/>
              <a:t>ch</a:t>
            </a:r>
            <a:r>
              <a:rPr lang="zh-CN" altLang="zh-CN" dirty="0"/>
              <a:t>，则返回</a:t>
            </a:r>
            <a:r>
              <a:rPr lang="en-US" altLang="zh-CN" dirty="0"/>
              <a:t>-1</a:t>
            </a:r>
            <a:r>
              <a:rPr lang="zh-CN" altLang="zh-CN" dirty="0"/>
              <a:t>。比如：</a:t>
            </a:r>
            <a:r>
              <a:rPr lang="en-US" altLang="zh-CN" dirty="0"/>
              <a:t>"</a:t>
            </a:r>
            <a:r>
              <a:rPr lang="en-US" altLang="zh-CN" dirty="0" err="1"/>
              <a:t>abcb</a:t>
            </a:r>
            <a:r>
              <a:rPr lang="en-US" altLang="zh-CN" dirty="0"/>
              <a:t>".</a:t>
            </a:r>
            <a:r>
              <a:rPr lang="en-US" altLang="zh-CN" dirty="0" err="1"/>
              <a:t>indexOf</a:t>
            </a:r>
            <a:r>
              <a:rPr lang="en-US" altLang="zh-CN" dirty="0"/>
              <a:t>('b')</a:t>
            </a:r>
            <a:r>
              <a:rPr lang="zh-CN" altLang="zh-CN" dirty="0"/>
              <a:t>的返回值是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3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zh-CN" dirty="0"/>
              <a:t>类中</a:t>
            </a:r>
            <a:r>
              <a:rPr lang="zh-CN" altLang="zh-CN" dirty="0" smtClean="0"/>
              <a:t>定义</a:t>
            </a:r>
            <a:r>
              <a:rPr lang="zh-CN" altLang="en-US" dirty="0"/>
              <a:t>的</a:t>
            </a:r>
            <a:r>
              <a:rPr lang="zh-CN" altLang="zh-CN" dirty="0" smtClean="0"/>
              <a:t>部分常用方法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startsWith</a:t>
            </a:r>
            <a:r>
              <a:rPr lang="en-US" altLang="zh-CN" dirty="0"/>
              <a:t>(String prefix)</a:t>
            </a:r>
            <a:r>
              <a:rPr lang="zh-CN" altLang="zh-CN" dirty="0"/>
              <a:t>：如果此字符串是以指定的前缀字符串</a:t>
            </a:r>
            <a:r>
              <a:rPr lang="en-US" altLang="zh-CN" dirty="0"/>
              <a:t>prefix</a:t>
            </a:r>
            <a:r>
              <a:rPr lang="zh-CN" altLang="zh-CN" dirty="0"/>
              <a:t>开始，则返回</a:t>
            </a:r>
            <a:r>
              <a:rPr lang="en-US" altLang="zh-CN" dirty="0"/>
              <a:t>true</a:t>
            </a:r>
            <a:r>
              <a:rPr lang="zh-CN" altLang="zh-CN" dirty="0"/>
              <a:t>，否则返回</a:t>
            </a:r>
            <a:r>
              <a:rPr lang="en-US" altLang="zh-CN" dirty="0"/>
              <a:t>false</a:t>
            </a:r>
            <a:r>
              <a:rPr lang="zh-CN" altLang="zh-CN" dirty="0"/>
              <a:t>。比如：</a:t>
            </a:r>
            <a:r>
              <a:rPr lang="en-US" altLang="zh-CN" dirty="0"/>
              <a:t>"</a:t>
            </a:r>
            <a:r>
              <a:rPr lang="en-US" altLang="zh-CN" dirty="0" err="1"/>
              <a:t>abc</a:t>
            </a:r>
            <a:r>
              <a:rPr lang="en-US" altLang="zh-CN" dirty="0"/>
              <a:t>".</a:t>
            </a:r>
            <a:r>
              <a:rPr lang="en-US" altLang="zh-CN" dirty="0" err="1"/>
              <a:t>startsWith</a:t>
            </a:r>
            <a:r>
              <a:rPr lang="en-US" altLang="zh-CN" dirty="0"/>
              <a:t>("</a:t>
            </a:r>
            <a:r>
              <a:rPr lang="en-US" altLang="zh-CN" dirty="0" err="1"/>
              <a:t>ab</a:t>
            </a:r>
            <a:r>
              <a:rPr lang="en-US" altLang="zh-CN" dirty="0"/>
              <a:t>")</a:t>
            </a:r>
            <a:r>
              <a:rPr lang="zh-CN" altLang="zh-CN" dirty="0"/>
              <a:t>的返回值是</a:t>
            </a:r>
            <a:r>
              <a:rPr lang="en-US" altLang="zh-CN" dirty="0"/>
              <a:t>true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endsWith</a:t>
            </a:r>
            <a:r>
              <a:rPr lang="en-US" altLang="zh-CN" dirty="0"/>
              <a:t>(String suffix)</a:t>
            </a:r>
            <a:r>
              <a:rPr lang="zh-CN" altLang="zh-CN" dirty="0"/>
              <a:t>：如果此字符串是以指定的后缀字符串</a:t>
            </a:r>
            <a:r>
              <a:rPr lang="en-US" altLang="zh-CN" dirty="0"/>
              <a:t>suffix</a:t>
            </a:r>
            <a:r>
              <a:rPr lang="zh-CN" altLang="zh-CN" dirty="0"/>
              <a:t>结束，则返回</a:t>
            </a:r>
            <a:r>
              <a:rPr lang="en-US" altLang="zh-CN" dirty="0"/>
              <a:t>true</a:t>
            </a:r>
            <a:r>
              <a:rPr lang="zh-CN" altLang="zh-CN" dirty="0"/>
              <a:t>，否则返回</a:t>
            </a:r>
            <a:r>
              <a:rPr lang="en-US" altLang="zh-CN" dirty="0"/>
              <a:t>false</a:t>
            </a:r>
            <a:r>
              <a:rPr lang="zh-CN" altLang="zh-CN" dirty="0"/>
              <a:t>。比如：</a:t>
            </a:r>
            <a:r>
              <a:rPr lang="en-US" altLang="zh-CN" dirty="0"/>
              <a:t>"</a:t>
            </a:r>
            <a:r>
              <a:rPr lang="en-US" altLang="zh-CN" dirty="0" err="1"/>
              <a:t>abc</a:t>
            </a:r>
            <a:r>
              <a:rPr lang="en-US" altLang="zh-CN" dirty="0"/>
              <a:t>".</a:t>
            </a:r>
            <a:r>
              <a:rPr lang="en-US" altLang="zh-CN" dirty="0" err="1"/>
              <a:t>endsWith</a:t>
            </a:r>
            <a:r>
              <a:rPr lang="en-US" altLang="zh-CN" dirty="0"/>
              <a:t>("</a:t>
            </a:r>
            <a:r>
              <a:rPr lang="en-US" altLang="zh-CN" dirty="0" err="1"/>
              <a:t>bc</a:t>
            </a:r>
            <a:r>
              <a:rPr lang="en-US" altLang="zh-CN" dirty="0"/>
              <a:t>")</a:t>
            </a:r>
            <a:r>
              <a:rPr lang="zh-CN" altLang="zh-CN" dirty="0"/>
              <a:t>的返回值是</a:t>
            </a:r>
            <a:r>
              <a:rPr lang="en-US" altLang="zh-CN" dirty="0"/>
              <a:t>true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public String trim()</a:t>
            </a:r>
            <a:r>
              <a:rPr lang="zh-CN" altLang="zh-CN" dirty="0"/>
              <a:t>：返回此字符串的副本，副本中删除了字符串中开头和结尾处的空格字符。比如</a:t>
            </a:r>
            <a:r>
              <a:rPr lang="en-US" altLang="zh-CN" dirty="0"/>
              <a:t>"  </a:t>
            </a:r>
            <a:r>
              <a:rPr lang="en-US" altLang="zh-CN" dirty="0" err="1"/>
              <a:t>abc</a:t>
            </a:r>
            <a:r>
              <a:rPr lang="en-US" altLang="zh-CN" dirty="0"/>
              <a:t>  ".trim()</a:t>
            </a:r>
            <a:r>
              <a:rPr lang="zh-CN" altLang="zh-CN" dirty="0"/>
              <a:t>的返回值是</a:t>
            </a:r>
            <a:r>
              <a:rPr lang="en-US" altLang="zh-CN" dirty="0"/>
              <a:t>"</a:t>
            </a:r>
            <a:r>
              <a:rPr lang="en-US" altLang="zh-CN" dirty="0" err="1"/>
              <a:t>abc</a:t>
            </a:r>
            <a:r>
              <a:rPr lang="en-US" altLang="zh-CN" dirty="0"/>
              <a:t>"</a:t>
            </a:r>
            <a:r>
              <a:rPr lang="zh-CN" altLang="zh-CN" dirty="0"/>
              <a:t>。</a:t>
            </a:r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2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zh-CN" dirty="0"/>
              <a:t>类中</a:t>
            </a:r>
            <a:r>
              <a:rPr lang="zh-CN" altLang="zh-CN" dirty="0" smtClean="0"/>
              <a:t>定义</a:t>
            </a:r>
            <a:r>
              <a:rPr lang="zh-CN" altLang="en-US" dirty="0"/>
              <a:t>的</a:t>
            </a:r>
            <a:r>
              <a:rPr lang="zh-CN" altLang="zh-CN" dirty="0" smtClean="0"/>
              <a:t>部分常用方法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public String substring(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beginIndex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endIndex</a:t>
            </a:r>
            <a:r>
              <a:rPr lang="en-US" altLang="zh-CN" dirty="0"/>
              <a:t>)</a:t>
            </a:r>
            <a:r>
              <a:rPr lang="zh-CN" altLang="zh-CN" dirty="0"/>
              <a:t>：返回此字符串的一个子串，子串是从索引位置</a:t>
            </a:r>
            <a:r>
              <a:rPr lang="en-US" altLang="zh-CN" dirty="0" err="1"/>
              <a:t>beginIndex</a:t>
            </a:r>
            <a:r>
              <a:rPr lang="zh-CN" altLang="zh-CN" dirty="0"/>
              <a:t>开始，到索引位置</a:t>
            </a:r>
            <a:r>
              <a:rPr lang="en-US" altLang="zh-CN" dirty="0"/>
              <a:t>endIndex-1</a:t>
            </a:r>
            <a:r>
              <a:rPr lang="zh-CN" altLang="zh-CN" dirty="0"/>
              <a:t>为止的字符序列。比如</a:t>
            </a:r>
            <a:r>
              <a:rPr lang="en-US" altLang="zh-CN" dirty="0"/>
              <a:t>"</a:t>
            </a:r>
            <a:r>
              <a:rPr lang="en-US" altLang="zh-CN" dirty="0" err="1"/>
              <a:t>abcb</a:t>
            </a:r>
            <a:r>
              <a:rPr lang="en-US" altLang="zh-CN" dirty="0"/>
              <a:t>".substring(1, 3)</a:t>
            </a:r>
            <a:r>
              <a:rPr lang="zh-CN" altLang="zh-CN" dirty="0"/>
              <a:t>的返回值是</a:t>
            </a:r>
            <a:r>
              <a:rPr lang="en-US" altLang="zh-CN" dirty="0"/>
              <a:t>"</a:t>
            </a:r>
            <a:r>
              <a:rPr lang="en-US" altLang="zh-CN" dirty="0" err="1"/>
              <a:t>bc</a:t>
            </a:r>
            <a:r>
              <a:rPr lang="en-US" altLang="zh-CN" dirty="0"/>
              <a:t>"</a:t>
            </a:r>
            <a:r>
              <a:rPr lang="zh-CN" altLang="zh-CN" dirty="0"/>
              <a:t>，可以看到子串的长度等于</a:t>
            </a:r>
            <a:r>
              <a:rPr lang="en-US" altLang="zh-CN" dirty="0" err="1"/>
              <a:t>endIndex</a:t>
            </a:r>
            <a:r>
              <a:rPr lang="en-US" altLang="zh-CN" dirty="0"/>
              <a:t>- </a:t>
            </a:r>
            <a:r>
              <a:rPr lang="en-US" altLang="zh-CN" dirty="0" err="1"/>
              <a:t>beginIndex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public String intern()</a:t>
            </a:r>
            <a:r>
              <a:rPr lang="zh-CN" altLang="zh-CN" dirty="0"/>
              <a:t>：当一个</a:t>
            </a:r>
            <a:r>
              <a:rPr lang="en-US" altLang="zh-CN" dirty="0"/>
              <a:t>String</a:t>
            </a:r>
            <a:r>
              <a:rPr lang="zh-CN" altLang="zh-CN" dirty="0"/>
              <a:t>对象调用</a:t>
            </a:r>
            <a:r>
              <a:rPr lang="en-US" altLang="zh-CN" dirty="0"/>
              <a:t>inter()</a:t>
            </a:r>
            <a:r>
              <a:rPr lang="zh-CN" altLang="zh-CN" dirty="0"/>
              <a:t>方法时</a:t>
            </a:r>
            <a:r>
              <a:rPr lang="zh-CN" altLang="zh-CN" dirty="0" smtClean="0"/>
              <a:t>，返回</a:t>
            </a:r>
            <a:r>
              <a:rPr lang="zh-CN" altLang="zh-CN" dirty="0"/>
              <a:t>字符串常量池</a:t>
            </a:r>
            <a:r>
              <a:rPr lang="zh-CN" altLang="zh-CN" dirty="0" smtClean="0"/>
              <a:t>中该</a:t>
            </a:r>
            <a:r>
              <a:rPr lang="zh-CN" altLang="zh-CN" dirty="0"/>
              <a:t>字符串的引用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如果字符串常量池中没有改字符串，则</a:t>
            </a:r>
            <a:r>
              <a:rPr lang="zh-CN" altLang="zh-CN" dirty="0" smtClean="0"/>
              <a:t>在</a:t>
            </a:r>
            <a:r>
              <a:rPr lang="zh-CN" altLang="zh-CN" dirty="0"/>
              <a:t>字符串常量池中添加一个和这个</a:t>
            </a:r>
            <a:r>
              <a:rPr lang="en-US" altLang="zh-CN" dirty="0"/>
              <a:t>String</a:t>
            </a:r>
            <a:r>
              <a:rPr lang="zh-CN" altLang="zh-CN" dirty="0"/>
              <a:t>对象中的字符串相同的字符串，然后</a:t>
            </a:r>
            <a:r>
              <a:rPr lang="zh-CN" altLang="zh-CN" dirty="0" smtClean="0"/>
              <a:t>返回引用</a:t>
            </a:r>
            <a:r>
              <a:rPr lang="zh-CN" altLang="zh-CN" dirty="0"/>
              <a:t>。</a:t>
            </a:r>
          </a:p>
          <a:p>
            <a:pPr lvl="1"/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9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666635"/>
      </a:dk1>
      <a:lt1>
        <a:srgbClr val="FFFFFF"/>
      </a:lt1>
      <a:dk2>
        <a:srgbClr val="25413E"/>
      </a:dk2>
      <a:lt2>
        <a:srgbClr val="B2B2B2"/>
      </a:lt2>
      <a:accent1>
        <a:srgbClr val="83AE4E"/>
      </a:accent1>
      <a:accent2>
        <a:srgbClr val="C78DD7"/>
      </a:accent2>
      <a:accent3>
        <a:srgbClr val="FFFFFF"/>
      </a:accent3>
      <a:accent4>
        <a:srgbClr val="56562C"/>
      </a:accent4>
      <a:accent5>
        <a:srgbClr val="C1D3B2"/>
      </a:accent5>
      <a:accent6>
        <a:srgbClr val="B47FC3"/>
      </a:accent6>
      <a:hlink>
        <a:srgbClr val="3197BB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B24242"/>
        </a:accent1>
        <a:accent2>
          <a:srgbClr val="CC9900"/>
        </a:accent2>
        <a:accent3>
          <a:srgbClr val="FFFFFF"/>
        </a:accent3>
        <a:accent4>
          <a:srgbClr val="174578"/>
        </a:accent4>
        <a:accent5>
          <a:srgbClr val="D5B0B0"/>
        </a:accent5>
        <a:accent6>
          <a:srgbClr val="B98A00"/>
        </a:accent6>
        <a:hlink>
          <a:srgbClr val="8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35"/>
        </a:dk1>
        <a:lt1>
          <a:srgbClr val="FFFFFF"/>
        </a:lt1>
        <a:dk2>
          <a:srgbClr val="25413E"/>
        </a:dk2>
        <a:lt2>
          <a:srgbClr val="B2B2B2"/>
        </a:lt2>
        <a:accent1>
          <a:srgbClr val="83AE4E"/>
        </a:accent1>
        <a:accent2>
          <a:srgbClr val="C78DD7"/>
        </a:accent2>
        <a:accent3>
          <a:srgbClr val="FFFFFF"/>
        </a:accent3>
        <a:accent4>
          <a:srgbClr val="56562C"/>
        </a:accent4>
        <a:accent5>
          <a:srgbClr val="C1D3B2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3">
      <a:dk1>
        <a:srgbClr val="666635"/>
      </a:dk1>
      <a:lt1>
        <a:srgbClr val="FFFFFF"/>
      </a:lt1>
      <a:dk2>
        <a:srgbClr val="25413E"/>
      </a:dk2>
      <a:lt2>
        <a:srgbClr val="B2B2B2"/>
      </a:lt2>
      <a:accent1>
        <a:srgbClr val="83AE4E"/>
      </a:accent1>
      <a:accent2>
        <a:srgbClr val="C78DD7"/>
      </a:accent2>
      <a:accent3>
        <a:srgbClr val="FFFFFF"/>
      </a:accent3>
      <a:accent4>
        <a:srgbClr val="56562C"/>
      </a:accent4>
      <a:accent5>
        <a:srgbClr val="C1D3B2"/>
      </a:accent5>
      <a:accent6>
        <a:srgbClr val="B47FC3"/>
      </a:accent6>
      <a:hlink>
        <a:srgbClr val="3197BB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B24242"/>
        </a:accent1>
        <a:accent2>
          <a:srgbClr val="CC9900"/>
        </a:accent2>
        <a:accent3>
          <a:srgbClr val="FFFFFF"/>
        </a:accent3>
        <a:accent4>
          <a:srgbClr val="174578"/>
        </a:accent4>
        <a:accent5>
          <a:srgbClr val="D5B0B0"/>
        </a:accent5>
        <a:accent6>
          <a:srgbClr val="B98A00"/>
        </a:accent6>
        <a:hlink>
          <a:srgbClr val="8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35"/>
        </a:dk1>
        <a:lt1>
          <a:srgbClr val="FFFFFF"/>
        </a:lt1>
        <a:dk2>
          <a:srgbClr val="25413E"/>
        </a:dk2>
        <a:lt2>
          <a:srgbClr val="B2B2B2"/>
        </a:lt2>
        <a:accent1>
          <a:srgbClr val="83AE4E"/>
        </a:accent1>
        <a:accent2>
          <a:srgbClr val="C78DD7"/>
        </a:accent2>
        <a:accent3>
          <a:srgbClr val="FFFFFF"/>
        </a:accent3>
        <a:accent4>
          <a:srgbClr val="56562C"/>
        </a:accent4>
        <a:accent5>
          <a:srgbClr val="C1D3B2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075TGp_Computer_green _v2</Template>
  <TotalTime>1445</TotalTime>
  <Words>2268</Words>
  <Application>Microsoft Office PowerPoint</Application>
  <PresentationFormat>全屏显示(4:3)</PresentationFormat>
  <Paragraphs>177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Arial</vt:lpstr>
      <vt:lpstr>Verdana</vt:lpstr>
      <vt:lpstr>Wingdings</vt:lpstr>
      <vt:lpstr>Default Design</vt:lpstr>
      <vt:lpstr>1_Default Design</vt:lpstr>
      <vt:lpstr>Image</vt:lpstr>
      <vt:lpstr>第4章  Java语言基础类</vt:lpstr>
      <vt:lpstr>本章学习目标</vt:lpstr>
      <vt:lpstr>本章学习目标</vt:lpstr>
      <vt:lpstr>字符串类</vt:lpstr>
      <vt:lpstr>字符串类</vt:lpstr>
      <vt:lpstr>字符串类</vt:lpstr>
      <vt:lpstr>字符串类</vt:lpstr>
      <vt:lpstr>字符串类</vt:lpstr>
      <vt:lpstr>字符串类</vt:lpstr>
      <vt:lpstr>字符串类</vt:lpstr>
      <vt:lpstr>字符串类</vt:lpstr>
      <vt:lpstr>字符串类</vt:lpstr>
      <vt:lpstr>字符串类</vt:lpstr>
      <vt:lpstr>字符串类</vt:lpstr>
      <vt:lpstr>字符串类</vt:lpstr>
      <vt:lpstr>字符串类</vt:lpstr>
      <vt:lpstr>字符串类</vt:lpstr>
      <vt:lpstr>字符串类</vt:lpstr>
      <vt:lpstr>字符串类</vt:lpstr>
      <vt:lpstr>字符串类</vt:lpstr>
      <vt:lpstr>字符串类</vt:lpstr>
      <vt:lpstr>字符串类</vt:lpstr>
      <vt:lpstr>字符串类</vt:lpstr>
      <vt:lpstr>字符串类</vt:lpstr>
      <vt:lpstr>字符串类</vt:lpstr>
      <vt:lpstr>字符串类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pengzheng</dc:creator>
  <cp:lastModifiedBy>pengzheng</cp:lastModifiedBy>
  <cp:revision>64</cp:revision>
  <dcterms:created xsi:type="dcterms:W3CDTF">2015-08-30T13:23:12Z</dcterms:created>
  <dcterms:modified xsi:type="dcterms:W3CDTF">2016-10-14T00:42:11Z</dcterms:modified>
</cp:coreProperties>
</file>