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306" r:id="rId4"/>
    <p:sldId id="282"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278"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63" d="100"/>
          <a:sy n="63" d="100"/>
        </p:scale>
        <p:origin x="48" y="60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49" name="Rectangle 77"/>
          <p:cNvSpPr>
            <a:spLocks noChangeArrowheads="1"/>
          </p:cNvSpPr>
          <p:nvPr userDrawn="1"/>
        </p:nvSpPr>
        <p:spPr bwMode="gray">
          <a:xfrm>
            <a:off x="0" y="3429000"/>
            <a:ext cx="9144000" cy="431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cs typeface="Arial" panose="020B0604020202020204" pitchFamily="34" charset="0"/>
            </a:endParaRPr>
          </a:p>
        </p:txBody>
      </p:sp>
      <p:sp>
        <p:nvSpPr>
          <p:cNvPr id="3074" name="Rectangle 2"/>
          <p:cNvSpPr>
            <a:spLocks noGrp="1" noChangeArrowheads="1"/>
          </p:cNvSpPr>
          <p:nvPr>
            <p:ph type="ctrTitle" hasCustomPrompt="1"/>
          </p:nvPr>
        </p:nvSpPr>
        <p:spPr bwMode="auto">
          <a:xfrm>
            <a:off x="457200" y="990600"/>
            <a:ext cx="5562600" cy="2209800"/>
          </a:xfr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defRPr sz="5400" b="1" i="0" baseline="0">
                <a:solidFill>
                  <a:schemeClr val="tx2"/>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smtClean="0"/>
              <a:t>第</a:t>
            </a:r>
            <a:r>
              <a:rPr lang="en-US" altLang="zh-CN" noProof="0" dirty="0" smtClean="0"/>
              <a:t>1</a:t>
            </a:r>
            <a:r>
              <a:rPr lang="zh-CN" altLang="en-US" noProof="0" dirty="0" smtClean="0"/>
              <a:t>章</a:t>
            </a:r>
            <a:r>
              <a:rPr lang="en-US" altLang="zh-CN" noProof="0" dirty="0" smtClean="0"/>
              <a:t/>
            </a:r>
            <a:br>
              <a:rPr lang="en-US" altLang="zh-CN" noProof="0" dirty="0" smtClean="0"/>
            </a:br>
            <a:r>
              <a:rPr lang="en-US" altLang="zh-CN" noProof="0" dirty="0" smtClean="0"/>
              <a:t>Java</a:t>
            </a:r>
            <a:r>
              <a:rPr lang="zh-CN" altLang="en-US" noProof="0" dirty="0" smtClean="0"/>
              <a:t>开发简介</a:t>
            </a:r>
            <a:endParaRPr lang="en-US" altLang="zh-CN" noProof="0" dirty="0" smtClean="0"/>
          </a:p>
        </p:txBody>
      </p:sp>
      <p:sp>
        <p:nvSpPr>
          <p:cNvPr id="3075" name="Rectangle 3"/>
          <p:cNvSpPr>
            <a:spLocks noGrp="1" noChangeArrowheads="1"/>
          </p:cNvSpPr>
          <p:nvPr>
            <p:ph type="subTitle" idx="1"/>
          </p:nvPr>
        </p:nvSpPr>
        <p:spPr bwMode="gray">
          <a:xfrm>
            <a:off x="0" y="3429000"/>
            <a:ext cx="9144000" cy="436563"/>
          </a:xfrm>
          <a:gradFill rotWithShape="1">
            <a:gsLst>
              <a:gs pos="0">
                <a:schemeClr val="accent1">
                  <a:gamma/>
                  <a:shade val="46275"/>
                  <a:invGamma/>
                </a:schemeClr>
              </a:gs>
              <a:gs pos="50000">
                <a:schemeClr val="accent1"/>
              </a:gs>
              <a:gs pos="100000">
                <a:schemeClr val="accent1">
                  <a:gamma/>
                  <a:shade val="46275"/>
                  <a:invGamma/>
                </a:schemeClr>
              </a:gs>
            </a:gsLst>
            <a:lin ang="0" scaled="1"/>
          </a:gradFill>
        </p:spPr>
        <p:txBody>
          <a:bodyPr/>
          <a:lstStyle>
            <a:lvl1pPr marL="0" indent="0" algn="ctr">
              <a:buFont typeface="Wingdings" panose="05000000000000000000" pitchFamily="2" charset="2"/>
              <a:buNone/>
              <a:defRPr sz="1800" b="1" i="0" baseline="0">
                <a:solidFill>
                  <a:schemeClr val="bg1"/>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smtClean="0"/>
              <a:t>单击此处编辑母版副标题样式</a:t>
            </a:r>
            <a:endParaRPr lang="en-US" altLang="zh-CN" noProof="0" dirty="0" smtClean="0"/>
          </a:p>
        </p:txBody>
      </p:sp>
      <p:sp>
        <p:nvSpPr>
          <p:cNvPr id="3136" name="Text Box 64"/>
          <p:cNvSpPr txBox="1">
            <a:spLocks noChangeArrowheads="1"/>
          </p:cNvSpPr>
          <p:nvPr userDrawn="1"/>
        </p:nvSpPr>
        <p:spPr bwMode="auto">
          <a:xfrm>
            <a:off x="6588224" y="6172200"/>
            <a:ext cx="2403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i="0" baseline="0" smtClean="0">
                <a:solidFill>
                  <a:schemeClr val="bg1"/>
                </a:solidFill>
                <a:latin typeface="Arial" panose="020B0604020202020204" pitchFamily="34" charset="0"/>
                <a:ea typeface="宋体" panose="02010600030101010101" pitchFamily="2" charset="-122"/>
                <a:cs typeface="Arial" panose="020B0604020202020204" pitchFamily="34" charset="0"/>
              </a:rPr>
              <a:t>Java</a:t>
            </a:r>
            <a:r>
              <a:rPr lang="zh-CN" altLang="en-US" sz="2400" b="1" i="0" baseline="0" smtClean="0">
                <a:solidFill>
                  <a:schemeClr val="bg1"/>
                </a:solidFill>
                <a:latin typeface="Arial" panose="020B0604020202020204" pitchFamily="34" charset="0"/>
                <a:ea typeface="宋体" panose="02010600030101010101" pitchFamily="2" charset="-122"/>
                <a:cs typeface="Arial" panose="020B0604020202020204" pitchFamily="34" charset="0"/>
              </a:rPr>
              <a:t>开发基础</a:t>
            </a:r>
            <a:endParaRPr lang="en-US" altLang="zh-CN" sz="2400" b="1" i="0" baseline="0">
              <a:solidFill>
                <a:schemeClr val="bg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baseline="0">
                <a:latin typeface="Arial" panose="020B0604020202020204" pitchFamily="34" charset="0"/>
                <a:ea typeface="宋体" panose="02010600030101010101" pitchFamily="2" charset="-122"/>
                <a:cs typeface="Arial" panose="020B0604020202020204" pitchFamily="34"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i="0" baseline="0">
                <a:latin typeface="Arial" panose="020B0604020202020204" pitchFamily="34" charset="0"/>
                <a:ea typeface="宋体" panose="02010600030101010101" pitchFamily="2" charset="-122"/>
              </a:defRPr>
            </a:lvl1pPr>
            <a:lvl2pPr>
              <a:defRPr b="1" i="0" baseline="0">
                <a:latin typeface="Arial" panose="020B0604020202020204" pitchFamily="34" charset="0"/>
                <a:ea typeface="宋体" panose="02010600030101010101" pitchFamily="2" charset="-122"/>
              </a:defRPr>
            </a:lvl2pPr>
            <a:lvl3pPr>
              <a:defRPr b="1" i="0" baseline="0">
                <a:latin typeface="Arial" panose="020B0604020202020204" pitchFamily="34" charset="0"/>
                <a:ea typeface="宋体" panose="02010600030101010101" pitchFamily="2" charset="-122"/>
              </a:defRPr>
            </a:lvl3pPr>
            <a:lvl4pPr>
              <a:defRPr b="1" i="0" baseline="0">
                <a:latin typeface="Arial" panose="020B0604020202020204" pitchFamily="34" charset="0"/>
                <a:ea typeface="宋体" panose="02010600030101010101" pitchFamily="2" charset="-122"/>
              </a:defRPr>
            </a:lvl4pPr>
            <a:lvl5pPr>
              <a:defRPr b="1" i="0"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10"/>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smtClean="0"/>
              <a:t>计算机学院 彭政</a:t>
            </a:r>
            <a:endParaRPr lang="en-US" altLang="zh-CN"/>
          </a:p>
        </p:txBody>
      </p:sp>
      <p:sp>
        <p:nvSpPr>
          <p:cNvPr id="5" name="灯片编号占位符 4"/>
          <p:cNvSpPr>
            <a:spLocks noGrp="1"/>
          </p:cNvSpPr>
          <p:nvPr>
            <p:ph type="sldNum" sz="quarter" idx="11"/>
          </p:nvPr>
        </p:nvSpPr>
        <p:spPr/>
        <p:txBody>
          <a:bodyPr/>
          <a:lstStyle>
            <a:lvl1pPr>
              <a:defRPr b="1" i="0" baseline="0">
                <a:latin typeface="Arial" panose="020B0604020202020204" pitchFamily="34" charset="0"/>
                <a:ea typeface="宋体" panose="02010600030101010101" pitchFamily="2" charset="-122"/>
              </a:defRPr>
            </a:lvl1pPr>
          </a:lstStyle>
          <a:p>
            <a:fld id="{66F64817-6BD7-46A6-8D7B-8F4AD32AE9F9}" type="slidenum">
              <a:rPr lang="en-US" altLang="zh-CN" smtClean="0"/>
              <a:pPr/>
              <a:t>‹#›</a:t>
            </a:fld>
            <a:endParaRPr lang="en-US" altLang="zh-CN"/>
          </a:p>
        </p:txBody>
      </p:sp>
      <p:sp>
        <p:nvSpPr>
          <p:cNvPr id="6" name="日期占位符 5"/>
          <p:cNvSpPr>
            <a:spLocks noGrp="1"/>
          </p:cNvSpPr>
          <p:nvPr>
            <p:ph type="dt" sz="half" idx="12"/>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smtClean="0"/>
              <a:t>电子科技大学中山学院</a:t>
            </a:r>
            <a:endParaRPr lang="en-US" altLang="zh-CN"/>
          </a:p>
        </p:txBody>
      </p:sp>
    </p:spTree>
    <p:extLst>
      <p:ext uri="{BB962C8B-B14F-4D97-AF65-F5344CB8AC3E}">
        <p14:creationId xmlns:p14="http://schemas.microsoft.com/office/powerpoint/2010/main" val="147578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10" Type="http://schemas.openxmlformats.org/officeDocument/2006/relationships/image" Target="../media/image3.png"/><Relationship Id="rId4" Type="http://schemas.openxmlformats.org/officeDocument/2006/relationships/vmlDrawing" Target="../drawings/vmlDrawing1.vml"/><Relationship Id="rId9"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01" name="Object 77"/>
          <p:cNvGraphicFramePr>
            <a:graphicFrameLocks noChangeAspect="1"/>
          </p:cNvGraphicFramePr>
          <p:nvPr userDrawn="1">
            <p:extLst>
              <p:ext uri="{D42A27DB-BD31-4B8C-83A1-F6EECF244321}">
                <p14:modId xmlns:p14="http://schemas.microsoft.com/office/powerpoint/2010/main" val="3087341333"/>
              </p:ext>
            </p:extLst>
          </p:nvPr>
        </p:nvGraphicFramePr>
        <p:xfrm>
          <a:off x="0" y="6564313"/>
          <a:ext cx="9144000" cy="304800"/>
        </p:xfrm>
        <a:graphic>
          <a:graphicData uri="http://schemas.openxmlformats.org/presentationml/2006/ole">
            <mc:AlternateContent xmlns:mc="http://schemas.openxmlformats.org/markup-compatibility/2006">
              <mc:Choice xmlns:v="urn:schemas-microsoft-com:vml" Requires="v">
                <p:oleObj spid="_x0000_s1321" name="Image" r:id="rId5" imgW="6273016" imgH="304547" progId="Photoshop.Image.6">
                  <p:embed/>
                </p:oleObj>
              </mc:Choice>
              <mc:Fallback>
                <p:oleObj name="Image" r:id="rId5" imgW="6273016" imgH="304547" progId="Photoshop.Image.6">
                  <p:embed/>
                  <p:pic>
                    <p:nvPicPr>
                      <p:cNvPr id="0" name="Object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ltGray">
                      <a:xfrm>
                        <a:off x="0" y="6564313"/>
                        <a:ext cx="914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2" name="Rectangle 78"/>
          <p:cNvSpPr>
            <a:spLocks noChangeArrowheads="1"/>
          </p:cNvSpPr>
          <p:nvPr userDrawn="1"/>
        </p:nvSpPr>
        <p:spPr bwMode="ltGray">
          <a:xfrm>
            <a:off x="0" y="0"/>
            <a:ext cx="9144000" cy="981075"/>
          </a:xfrm>
          <a:prstGeom prst="rect">
            <a:avLst/>
          </a:prstGeom>
          <a:gradFill rotWithShape="1">
            <a:gsLst>
              <a:gs pos="0">
                <a:schemeClr val="accent1">
                  <a:gamma/>
                  <a:shade val="46275"/>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endParaRPr>
          </a:p>
        </p:txBody>
      </p:sp>
      <p:graphicFrame>
        <p:nvGraphicFramePr>
          <p:cNvPr id="1103" name="Object 79"/>
          <p:cNvGraphicFramePr>
            <a:graphicFrameLocks noChangeAspect="1"/>
          </p:cNvGraphicFramePr>
          <p:nvPr userDrawn="1">
            <p:extLst>
              <p:ext uri="{D42A27DB-BD31-4B8C-83A1-F6EECF244321}">
                <p14:modId xmlns:p14="http://schemas.microsoft.com/office/powerpoint/2010/main" val="2578225578"/>
              </p:ext>
            </p:extLst>
          </p:nvPr>
        </p:nvGraphicFramePr>
        <p:xfrm>
          <a:off x="7261225" y="-9525"/>
          <a:ext cx="977900" cy="981075"/>
        </p:xfrm>
        <a:graphic>
          <a:graphicData uri="http://schemas.openxmlformats.org/presentationml/2006/ole">
            <mc:AlternateContent xmlns:mc="http://schemas.openxmlformats.org/markup-compatibility/2006">
              <mc:Choice xmlns:v="urn:schemas-microsoft-com:vml" Requires="v">
                <p:oleObj spid="_x0000_s1322" name="Image" r:id="rId7" imgW="1904762" imgH="2006349" progId="Photoshop.Image.7">
                  <p:embed/>
                </p:oleObj>
              </mc:Choice>
              <mc:Fallback>
                <p:oleObj name="Image" r:id="rId7" imgW="1904762" imgH="2006349" progId="Photoshop.Image.7">
                  <p:embed/>
                  <p:pic>
                    <p:nvPicPr>
                      <p:cNvPr id="0" name="Object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ltGray">
                      <a:xfrm>
                        <a:off x="7261225" y="-9525"/>
                        <a:ext cx="9779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4" name="Object 80"/>
          <p:cNvGraphicFramePr>
            <a:graphicFrameLocks noChangeAspect="1"/>
          </p:cNvGraphicFramePr>
          <p:nvPr userDrawn="1">
            <p:extLst>
              <p:ext uri="{D42A27DB-BD31-4B8C-83A1-F6EECF244321}">
                <p14:modId xmlns:p14="http://schemas.microsoft.com/office/powerpoint/2010/main" val="2447456329"/>
              </p:ext>
            </p:extLst>
          </p:nvPr>
        </p:nvGraphicFramePr>
        <p:xfrm>
          <a:off x="8243888" y="-9525"/>
          <a:ext cx="900112" cy="981075"/>
        </p:xfrm>
        <a:graphic>
          <a:graphicData uri="http://schemas.openxmlformats.org/presentationml/2006/ole">
            <mc:AlternateContent xmlns:mc="http://schemas.openxmlformats.org/markup-compatibility/2006">
              <mc:Choice xmlns:v="urn:schemas-microsoft-com:vml" Requires="v">
                <p:oleObj spid="_x0000_s1323" name="Image" r:id="rId9" imgW="1523272" imgH="1676190" progId="Photoshop.Image.7">
                  <p:embed/>
                </p:oleObj>
              </mc:Choice>
              <mc:Fallback>
                <p:oleObj name="Image" r:id="rId9" imgW="1523272" imgH="1676190" progId="Photoshop.Image.7">
                  <p:embed/>
                  <p:pic>
                    <p:nvPicPr>
                      <p:cNvPr id="0" name="Object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ltGray">
                      <a:xfrm>
                        <a:off x="8243888" y="-9525"/>
                        <a:ext cx="900112"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auto">
          <a:xfrm>
            <a:off x="457200" y="11430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white">
          <a:xfrm>
            <a:off x="6172200" y="6592565"/>
            <a:ext cx="27432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chemeClr val="bg1"/>
                </a:solidFill>
                <a:latin typeface="Arial" panose="020B0604020202020204" pitchFamily="34" charset="0"/>
                <a:ea typeface="宋体" panose="02010600030101010101" pitchFamily="2" charset="-122"/>
              </a:defRPr>
            </a:lvl1pPr>
          </a:lstStyle>
          <a:p>
            <a:r>
              <a:rPr lang="en-US" altLang="zh-CN" smtClean="0"/>
              <a:t>Company Logo</a:t>
            </a:r>
            <a:endParaRPr lang="en-US" altLang="zh-CN"/>
          </a:p>
        </p:txBody>
      </p:sp>
      <p:sp>
        <p:nvSpPr>
          <p:cNvPr id="1030" name="Rectangle 6"/>
          <p:cNvSpPr>
            <a:spLocks noGrp="1" noChangeArrowheads="1"/>
          </p:cNvSpPr>
          <p:nvPr>
            <p:ph type="sldNum" sz="quarter" idx="4"/>
          </p:nvPr>
        </p:nvSpPr>
        <p:spPr bwMode="white">
          <a:xfrm>
            <a:off x="3429000" y="6592565"/>
            <a:ext cx="213360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i="0" baseline="0">
                <a:solidFill>
                  <a:schemeClr val="bg1"/>
                </a:solidFill>
                <a:latin typeface="Arial" panose="020B0604020202020204" pitchFamily="34" charset="0"/>
                <a:ea typeface="宋体" panose="02010600030101010101" pitchFamily="2" charset="-122"/>
              </a:defRPr>
            </a:lvl1pPr>
          </a:lstStyle>
          <a:p>
            <a:fld id="{6C57FFE8-B3C3-4344-A1D1-7A0A01D1904A}" type="slidenum">
              <a:rPr lang="en-US" altLang="zh-CN" smtClean="0"/>
              <a:pPr/>
              <a:t>‹#›</a:t>
            </a:fld>
            <a:endParaRPr lang="en-US" altLang="zh-CN"/>
          </a:p>
        </p:txBody>
      </p:sp>
      <p:sp>
        <p:nvSpPr>
          <p:cNvPr id="1026" name="Rectangle 2"/>
          <p:cNvSpPr>
            <a:spLocks noGrp="1" noChangeArrowheads="1"/>
          </p:cNvSpPr>
          <p:nvPr>
            <p:ph type="title"/>
          </p:nvPr>
        </p:nvSpPr>
        <p:spPr bwMode="white">
          <a:xfrm>
            <a:off x="533400" y="228600"/>
            <a:ext cx="6629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8" name="Rectangle 4"/>
          <p:cNvSpPr>
            <a:spLocks noGrp="1" noChangeArrowheads="1"/>
          </p:cNvSpPr>
          <p:nvPr>
            <p:ph type="dt" sz="half" idx="2"/>
          </p:nvPr>
        </p:nvSpPr>
        <p:spPr bwMode="white">
          <a:xfrm>
            <a:off x="304800" y="6596459"/>
            <a:ext cx="274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0" baseline="0">
                <a:solidFill>
                  <a:schemeClr val="bg1"/>
                </a:solidFill>
                <a:latin typeface="Arial" panose="020B0604020202020204" pitchFamily="34" charset="0"/>
                <a:ea typeface="宋体" panose="02010600030101010101" pitchFamily="2" charset="-122"/>
              </a:defRPr>
            </a:lvl1pPr>
          </a:lstStyle>
          <a:p>
            <a:r>
              <a:rPr lang="en-US" altLang="zh-CN" smtClean="0"/>
              <a:t>www.themegallery.com</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i="0" kern="1200" baseline="0">
          <a:solidFill>
            <a:schemeClr val="bg1"/>
          </a:solidFill>
          <a:latin typeface="Arial" panose="020B0604020202020204" pitchFamily="34" charset="0"/>
          <a:ea typeface="宋体" panose="02010600030101010101" pitchFamily="2"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i="0" kern="1200" baseline="0">
          <a:solidFill>
            <a:schemeClr val="accent4"/>
          </a:solidFill>
          <a:latin typeface="Arial" panose="020B0604020202020204" pitchFamily="34" charset="0"/>
          <a:ea typeface="宋体" panose="02010600030101010101" pitchFamily="2"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b="1" i="0" kern="1200" baseline="0">
          <a:solidFill>
            <a:schemeClr val="accent4"/>
          </a:solidFill>
          <a:latin typeface="Arial" panose="020B0604020202020204" pitchFamily="34" charset="0"/>
          <a:ea typeface="宋体" panose="02010600030101010101" pitchFamily="2" charset="-122"/>
          <a:cs typeface="+mn-cs"/>
        </a:defRPr>
      </a:lvl2pPr>
      <a:lvl3pPr marL="1143000" indent="-228600" algn="l" rtl="0" eaLnBrk="1" fontAlgn="base" hangingPunct="1">
        <a:spcBef>
          <a:spcPct val="20000"/>
        </a:spcBef>
        <a:spcAft>
          <a:spcPct val="0"/>
        </a:spcAft>
        <a:buClr>
          <a:schemeClr val="tx1"/>
        </a:buClr>
        <a:buChar char="•"/>
        <a:defRPr sz="2200" b="1" i="0" kern="1200" baseline="0">
          <a:solidFill>
            <a:schemeClr val="tx1"/>
          </a:solidFill>
          <a:latin typeface="Arial" panose="020B0604020202020204" pitchFamily="34" charset="0"/>
          <a:ea typeface="宋体" panose="02010600030101010101" pitchFamily="2" charset="-122"/>
          <a:cs typeface="+mn-cs"/>
        </a:defRPr>
      </a:lvl3pPr>
      <a:lvl4pPr marL="16002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4pPr>
      <a:lvl5pPr marL="20574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1676400"/>
            <a:ext cx="5271120" cy="838200"/>
          </a:xfrm>
        </p:spPr>
        <p:txBody>
          <a:bodyPr/>
          <a:lstStyle/>
          <a:p>
            <a:r>
              <a:rPr lang="zh-CN" altLang="en-US" dirty="0" smtClean="0">
                <a:latin typeface="Arial" panose="020B0604020202020204" pitchFamily="34" charset="0"/>
                <a:ea typeface="宋体" panose="02010600030101010101" pitchFamily="2" charset="-122"/>
                <a:cs typeface="Arial" panose="020B0604020202020204" pitchFamily="34" charset="0"/>
              </a:rPr>
              <a:t>第</a:t>
            </a:r>
            <a:r>
              <a:rPr lang="en-US" altLang="zh-CN" dirty="0"/>
              <a:t>4</a:t>
            </a:r>
            <a:r>
              <a:rPr lang="zh-CN" altLang="en-US" dirty="0" smtClean="0">
                <a:latin typeface="Arial" panose="020B0604020202020204" pitchFamily="34" charset="0"/>
                <a:ea typeface="宋体" panose="02010600030101010101" pitchFamily="2" charset="-122"/>
                <a:cs typeface="Arial" panose="020B0604020202020204" pitchFamily="34" charset="0"/>
              </a:rPr>
              <a:t>章</a:t>
            </a:r>
            <a:r>
              <a:rPr lang="en-US" altLang="zh-CN" dirty="0" smtClean="0">
                <a:latin typeface="Arial" panose="020B0604020202020204" pitchFamily="34" charset="0"/>
                <a:ea typeface="宋体" panose="02010600030101010101" pitchFamily="2" charset="-122"/>
                <a:cs typeface="Arial" panose="020B0604020202020204" pitchFamily="34" charset="0"/>
              </a:rPr>
              <a:t> </a:t>
            </a:r>
            <a:br>
              <a:rPr lang="en-US" altLang="zh-CN" dirty="0" smtClean="0">
                <a:latin typeface="Arial" panose="020B0604020202020204" pitchFamily="34" charset="0"/>
                <a:ea typeface="宋体" panose="02010600030101010101" pitchFamily="2" charset="-122"/>
                <a:cs typeface="Arial" panose="020B0604020202020204" pitchFamily="34" charset="0"/>
              </a:rPr>
            </a:br>
            <a:r>
              <a:rPr lang="en-US" altLang="zh-CN" dirty="0" smtClean="0"/>
              <a:t>Java</a:t>
            </a:r>
            <a:r>
              <a:rPr lang="zh-CN" altLang="en-US" dirty="0" smtClean="0"/>
              <a:t>语言基础类</a:t>
            </a:r>
            <a:endParaRPr lang="en-US" altLang="zh-CN" dirty="0">
              <a:latin typeface="Arial" panose="020B0604020202020204" pitchFamily="34" charset="0"/>
              <a:ea typeface="宋体" panose="02010600030101010101" pitchFamily="2" charset="-122"/>
              <a:cs typeface="Arial" panose="020B0604020202020204" pitchFamily="34" charset="0"/>
            </a:endParaRPr>
          </a:p>
        </p:txBody>
      </p:sp>
      <p:sp>
        <p:nvSpPr>
          <p:cNvPr id="2051" name="Rectangle 3"/>
          <p:cNvSpPr>
            <a:spLocks noGrp="1" noChangeArrowheads="1"/>
          </p:cNvSpPr>
          <p:nvPr>
            <p:ph type="subTitle" idx="1"/>
          </p:nvPr>
        </p:nvSpPr>
        <p:spPr/>
        <p:txBody>
          <a:bodyPr/>
          <a:lstStyle/>
          <a:p>
            <a:r>
              <a:rPr lang="zh-CN" altLang="en-US" smtClean="0">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a:t>
            </a:r>
            <a:r>
              <a:rPr lang="zh-CN" altLang="zh-CN" dirty="0" smtClean="0"/>
              <a:t>类</a:t>
            </a:r>
            <a:endParaRPr lang="zh-CN" altLang="en-US" dirty="0"/>
          </a:p>
        </p:txBody>
      </p:sp>
      <p:sp>
        <p:nvSpPr>
          <p:cNvPr id="3" name="内容占位符 2"/>
          <p:cNvSpPr>
            <a:spLocks noGrp="1"/>
          </p:cNvSpPr>
          <p:nvPr>
            <p:ph idx="1"/>
          </p:nvPr>
        </p:nvSpPr>
        <p:spPr/>
        <p:txBody>
          <a:bodyPr/>
          <a:lstStyle/>
          <a:p>
            <a:r>
              <a:rPr lang="en-US" altLang="zh-CN" dirty="0" err="1" smtClean="0"/>
              <a:t>java.lang.Math</a:t>
            </a:r>
            <a:r>
              <a:rPr lang="zh-CN" altLang="zh-CN" dirty="0" smtClean="0"/>
              <a:t>类</a:t>
            </a:r>
            <a:r>
              <a:rPr lang="zh-CN" altLang="en-US" dirty="0" smtClean="0"/>
              <a:t>中定义了诸多</a:t>
            </a:r>
            <a:r>
              <a:rPr lang="zh-CN" altLang="zh-CN" dirty="0" smtClean="0"/>
              <a:t>用于</a:t>
            </a:r>
            <a:r>
              <a:rPr lang="zh-CN" altLang="zh-CN" dirty="0"/>
              <a:t>执行基本数学运算</a:t>
            </a:r>
            <a:r>
              <a:rPr lang="zh-CN" altLang="zh-CN" dirty="0" smtClean="0"/>
              <a:t>的</a:t>
            </a:r>
            <a:r>
              <a:rPr lang="en-US" altLang="zh-CN" dirty="0"/>
              <a:t>static</a:t>
            </a:r>
            <a:r>
              <a:rPr lang="zh-CN" altLang="zh-CN" dirty="0" smtClean="0"/>
              <a:t>方法</a:t>
            </a:r>
            <a:r>
              <a:rPr lang="zh-CN" altLang="en-US" dirty="0" smtClean="0"/>
              <a:t>，</a:t>
            </a:r>
            <a:r>
              <a:rPr lang="zh-CN" altLang="zh-CN" dirty="0" smtClean="0"/>
              <a:t>只需</a:t>
            </a:r>
            <a:r>
              <a:rPr lang="zh-CN" altLang="zh-CN" dirty="0"/>
              <a:t>要通过类名</a:t>
            </a:r>
            <a:r>
              <a:rPr lang="en-US" altLang="zh-CN" dirty="0"/>
              <a:t>Math.</a:t>
            </a:r>
            <a:r>
              <a:rPr lang="zh-CN" altLang="zh-CN" dirty="0"/>
              <a:t>方法名来调用这些方法即可</a:t>
            </a:r>
            <a:r>
              <a:rPr lang="zh-CN" altLang="zh-CN" dirty="0" smtClean="0"/>
              <a:t>。</a:t>
            </a:r>
            <a:endParaRPr lang="en-US" altLang="zh-CN" dirty="0" smtClean="0"/>
          </a:p>
          <a:p>
            <a:r>
              <a:rPr lang="zh-CN" altLang="en-US" dirty="0" smtClean="0"/>
              <a:t>静态</a:t>
            </a:r>
            <a:r>
              <a:rPr lang="zh-CN" altLang="en-US" dirty="0"/>
              <a:t>常量：</a:t>
            </a:r>
            <a:r>
              <a:rPr lang="en-US" altLang="zh-CN" dirty="0" err="1"/>
              <a:t>Math.PI</a:t>
            </a:r>
            <a:r>
              <a:rPr lang="zh-CN" altLang="en-US" dirty="0"/>
              <a:t>、</a:t>
            </a:r>
            <a:r>
              <a:rPr lang="en-US" altLang="zh-CN" dirty="0" err="1" smtClean="0"/>
              <a:t>Math.E</a:t>
            </a:r>
            <a:endParaRPr lang="en-US" altLang="zh-CN" dirty="0" smtClean="0"/>
          </a:p>
          <a:p>
            <a:r>
              <a:rPr lang="zh-CN" altLang="en-US" dirty="0" smtClean="0"/>
              <a:t>静态</a:t>
            </a:r>
            <a:r>
              <a:rPr lang="zh-CN" altLang="en-US" dirty="0"/>
              <a:t>方法：</a:t>
            </a:r>
            <a:r>
              <a:rPr lang="en-US" altLang="zh-CN" dirty="0" err="1"/>
              <a:t>Math.abs</a:t>
            </a:r>
            <a:r>
              <a:rPr lang="en-US" altLang="zh-CN" dirty="0"/>
              <a:t>()</a:t>
            </a:r>
            <a:r>
              <a:rPr lang="zh-CN" altLang="en-US" dirty="0"/>
              <a:t>、</a:t>
            </a:r>
            <a:r>
              <a:rPr lang="en-US" altLang="zh-CN" dirty="0" err="1"/>
              <a:t>Math.sqrt</a:t>
            </a:r>
            <a:r>
              <a:rPr lang="en-US" altLang="zh-CN" dirty="0"/>
              <a:t>()</a:t>
            </a:r>
            <a:r>
              <a:rPr lang="zh-CN" altLang="en-US" dirty="0"/>
              <a:t>、</a:t>
            </a:r>
            <a:r>
              <a:rPr lang="en-US" altLang="zh-CN" dirty="0" err="1"/>
              <a:t>Math.max</a:t>
            </a:r>
            <a:r>
              <a:rPr lang="en-US" altLang="zh-CN" dirty="0"/>
              <a:t>()</a:t>
            </a:r>
            <a:r>
              <a:rPr lang="zh-CN" altLang="en-US" dirty="0"/>
              <a:t>、</a:t>
            </a:r>
            <a:r>
              <a:rPr lang="en-US" altLang="zh-CN" dirty="0" err="1"/>
              <a:t>Math.min</a:t>
            </a:r>
            <a:r>
              <a:rPr lang="en-US" altLang="zh-CN" dirty="0"/>
              <a:t>()</a:t>
            </a:r>
            <a:r>
              <a:rPr lang="zh-CN" altLang="en-US" dirty="0"/>
              <a:t>、</a:t>
            </a:r>
            <a:r>
              <a:rPr lang="en-US" altLang="zh-CN" dirty="0" err="1"/>
              <a:t>Math.random</a:t>
            </a:r>
            <a:r>
              <a:rPr lang="en-US" altLang="zh-CN" dirty="0"/>
              <a:t>()</a:t>
            </a:r>
            <a:r>
              <a:rPr lang="zh-CN" altLang="en-US" dirty="0"/>
              <a:t>、</a:t>
            </a:r>
            <a:r>
              <a:rPr lang="en-US" altLang="zh-CN" dirty="0" err="1"/>
              <a:t>Math.round</a:t>
            </a:r>
            <a:r>
              <a:rPr lang="en-US" altLang="zh-CN" dirty="0"/>
              <a:t>()</a:t>
            </a:r>
            <a:r>
              <a:rPr lang="zh-CN" altLang="en-US" dirty="0"/>
              <a:t>、</a:t>
            </a:r>
            <a:r>
              <a:rPr lang="en-US" altLang="zh-CN" dirty="0" err="1"/>
              <a:t>Math.floor</a:t>
            </a:r>
            <a:r>
              <a:rPr lang="en-US" altLang="zh-CN" dirty="0"/>
              <a:t>()</a:t>
            </a:r>
            <a:r>
              <a:rPr lang="zh-CN" altLang="en-US" dirty="0"/>
              <a:t>、</a:t>
            </a:r>
            <a:r>
              <a:rPr lang="en-US" altLang="zh-CN" dirty="0" err="1"/>
              <a:t>Math.ceil</a:t>
            </a:r>
            <a:r>
              <a:rPr lang="en-US" altLang="zh-CN" dirty="0"/>
              <a:t>()</a:t>
            </a:r>
          </a:p>
          <a:p>
            <a:pPr lvl="1"/>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985326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a:t>
            </a:r>
            <a:r>
              <a:rPr lang="zh-CN" altLang="zh-CN" dirty="0" smtClean="0"/>
              <a:t>类</a:t>
            </a:r>
            <a:endParaRPr lang="zh-CN" altLang="en-US" dirty="0"/>
          </a:p>
        </p:txBody>
      </p:sp>
      <p:sp>
        <p:nvSpPr>
          <p:cNvPr id="3" name="内容占位符 2"/>
          <p:cNvSpPr>
            <a:spLocks noGrp="1"/>
          </p:cNvSpPr>
          <p:nvPr>
            <p:ph idx="1"/>
          </p:nvPr>
        </p:nvSpPr>
        <p:spPr/>
        <p:txBody>
          <a:bodyPr/>
          <a:lstStyle/>
          <a:p>
            <a:r>
              <a:rPr lang="en-US" altLang="zh-CN" dirty="0" err="1" smtClean="0"/>
              <a:t>Java.util.Random</a:t>
            </a:r>
            <a:r>
              <a:rPr lang="zh-CN" altLang="zh-CN" dirty="0" smtClean="0"/>
              <a:t>类模拟了一个伪随机数发生器，用以生成随机数。</a:t>
            </a:r>
            <a:r>
              <a:rPr lang="zh-CN" altLang="en-US" dirty="0"/>
              <a:t>可以使用系统时间或给出一个长整数作为“种子”构造出</a:t>
            </a:r>
            <a:r>
              <a:rPr lang="en-US" altLang="zh-CN" dirty="0"/>
              <a:t>Random</a:t>
            </a:r>
            <a:r>
              <a:rPr lang="zh-CN" altLang="en-US" dirty="0"/>
              <a:t>对象</a:t>
            </a:r>
            <a:r>
              <a:rPr lang="zh-CN" altLang="en-US" dirty="0" smtClean="0"/>
              <a:t>。</a:t>
            </a:r>
            <a:endParaRPr lang="en-US" altLang="zh-CN" dirty="0" smtClean="0"/>
          </a:p>
          <a:p>
            <a:r>
              <a:rPr lang="zh-CN" altLang="en-US" dirty="0" smtClean="0"/>
              <a:t>常用方法：</a:t>
            </a:r>
            <a:endParaRPr lang="en-US" altLang="zh-CN" dirty="0" smtClean="0"/>
          </a:p>
          <a:p>
            <a:pPr lvl="1"/>
            <a:r>
              <a:rPr lang="en-US" altLang="zh-CN" dirty="0"/>
              <a:t>public Random</a:t>
            </a:r>
            <a:r>
              <a:rPr lang="en-US" altLang="zh-CN" dirty="0" smtClean="0"/>
              <a:t>() </a:t>
            </a:r>
            <a:r>
              <a:rPr lang="zh-CN" altLang="en-US" dirty="0" smtClean="0"/>
              <a:t>：构造方法</a:t>
            </a:r>
            <a:endParaRPr lang="en-US" altLang="zh-CN" dirty="0" smtClean="0"/>
          </a:p>
          <a:p>
            <a:pPr lvl="1"/>
            <a:r>
              <a:rPr lang="en-US" altLang="zh-CN" dirty="0"/>
              <a:t>public </a:t>
            </a:r>
            <a:r>
              <a:rPr lang="en-US" altLang="zh-CN" dirty="0" err="1"/>
              <a:t>int</a:t>
            </a:r>
            <a:r>
              <a:rPr lang="en-US" altLang="zh-CN" dirty="0"/>
              <a:t> </a:t>
            </a:r>
            <a:r>
              <a:rPr lang="en-US" altLang="zh-CN" dirty="0" err="1"/>
              <a:t>nextInt</a:t>
            </a:r>
            <a:r>
              <a:rPr lang="en-US" altLang="zh-CN" dirty="0"/>
              <a:t>(</a:t>
            </a:r>
            <a:r>
              <a:rPr lang="en-US" altLang="zh-CN" dirty="0" err="1"/>
              <a:t>int</a:t>
            </a:r>
            <a:r>
              <a:rPr lang="en-US" altLang="zh-CN" dirty="0"/>
              <a:t> n</a:t>
            </a:r>
            <a:r>
              <a:rPr lang="en-US" altLang="zh-CN" dirty="0" smtClean="0"/>
              <a:t>) </a:t>
            </a:r>
            <a:r>
              <a:rPr lang="zh-CN" altLang="en-US" dirty="0" smtClean="0"/>
              <a:t>：</a:t>
            </a:r>
            <a:r>
              <a:rPr lang="zh-CN" altLang="zh-CN" dirty="0"/>
              <a:t>生成返回一个均匀分布在</a:t>
            </a:r>
            <a:r>
              <a:rPr lang="en-US" altLang="zh-CN" dirty="0"/>
              <a:t>[0, n) </a:t>
            </a:r>
            <a:r>
              <a:rPr lang="zh-CN" altLang="zh-CN" dirty="0"/>
              <a:t>范围之间的</a:t>
            </a:r>
            <a:r>
              <a:rPr lang="en-US" altLang="zh-CN" dirty="0" err="1"/>
              <a:t>int</a:t>
            </a:r>
            <a:r>
              <a:rPr lang="en-US" altLang="zh-CN" dirty="0"/>
              <a:t> </a:t>
            </a:r>
            <a:r>
              <a:rPr lang="zh-CN" altLang="zh-CN" dirty="0"/>
              <a:t>值</a:t>
            </a:r>
            <a:r>
              <a:rPr lang="zh-CN" altLang="zh-CN" dirty="0" smtClean="0"/>
              <a:t>。</a:t>
            </a:r>
            <a:r>
              <a:rPr lang="zh-CN" altLang="en-US" dirty="0" smtClean="0"/>
              <a:t>如需</a:t>
            </a:r>
            <a:r>
              <a:rPr lang="zh-CN" altLang="zh-CN" dirty="0"/>
              <a:t>需要生成一个</a:t>
            </a:r>
            <a:r>
              <a:rPr lang="en-US" altLang="zh-CN" dirty="0"/>
              <a:t>[m, n]</a:t>
            </a:r>
            <a:r>
              <a:rPr lang="zh-CN" altLang="zh-CN" dirty="0"/>
              <a:t>之间的随机</a:t>
            </a:r>
            <a:r>
              <a:rPr lang="zh-CN" altLang="zh-CN" dirty="0" smtClean="0"/>
              <a:t>整数</a:t>
            </a:r>
            <a:r>
              <a:rPr lang="zh-CN" altLang="en-US" dirty="0" smtClean="0"/>
              <a:t>：</a:t>
            </a:r>
            <a:endParaRPr lang="en-US" altLang="zh-CN" dirty="0" smtClean="0"/>
          </a:p>
          <a:p>
            <a:pPr marL="457200" lvl="1" indent="0">
              <a:buNone/>
            </a:pPr>
            <a:r>
              <a:rPr lang="en-US" altLang="zh-CN" dirty="0" smtClean="0"/>
              <a:t>Random </a:t>
            </a:r>
            <a:r>
              <a:rPr lang="en-US" altLang="zh-CN" dirty="0"/>
              <a:t>r = new Random</a:t>
            </a:r>
            <a:r>
              <a:rPr lang="en-US" altLang="zh-CN" dirty="0" smtClean="0"/>
              <a:t>();</a:t>
            </a:r>
          </a:p>
          <a:p>
            <a:pPr marL="457200" lvl="1" indent="0">
              <a:buNone/>
            </a:pPr>
            <a:r>
              <a:rPr lang="en-US" altLang="zh-CN" dirty="0" err="1" smtClean="0"/>
              <a:t>int</a:t>
            </a:r>
            <a:r>
              <a:rPr lang="en-US" altLang="zh-CN" dirty="0" smtClean="0"/>
              <a:t> </a:t>
            </a:r>
            <a:r>
              <a:rPr lang="en-US" altLang="zh-CN" dirty="0" err="1"/>
              <a:t>i</a:t>
            </a:r>
            <a:r>
              <a:rPr lang="en-US" altLang="zh-CN" dirty="0"/>
              <a:t> = m + </a:t>
            </a:r>
            <a:r>
              <a:rPr lang="en-US" altLang="zh-CN" dirty="0" err="1"/>
              <a:t>random.nextInt</a:t>
            </a:r>
            <a:r>
              <a:rPr lang="en-US" altLang="zh-CN" dirty="0"/>
              <a:t>(n-m+1);</a:t>
            </a:r>
            <a:endParaRPr lang="zh-CN" altLang="zh-CN" dirty="0"/>
          </a:p>
          <a:p>
            <a:pPr marL="457200" lvl="1" indent="0">
              <a:buNone/>
            </a:pPr>
            <a:endParaRPr lang="zh-CN" altLang="en-US"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221966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a:t>
            </a:r>
            <a:r>
              <a:rPr lang="zh-CN" altLang="zh-CN" dirty="0" smtClean="0"/>
              <a:t>类</a:t>
            </a:r>
            <a:endParaRPr lang="zh-CN" altLang="en-US" dirty="0"/>
          </a:p>
        </p:txBody>
      </p:sp>
      <p:sp>
        <p:nvSpPr>
          <p:cNvPr id="3" name="内容占位符 2"/>
          <p:cNvSpPr>
            <a:spLocks noGrp="1"/>
          </p:cNvSpPr>
          <p:nvPr>
            <p:ph idx="1"/>
          </p:nvPr>
        </p:nvSpPr>
        <p:spPr/>
        <p:txBody>
          <a:bodyPr/>
          <a:lstStyle/>
          <a:p>
            <a:r>
              <a:rPr lang="en-US" altLang="zh-CN" dirty="0" err="1"/>
              <a:t>java.util.Date</a:t>
            </a:r>
            <a:r>
              <a:rPr lang="zh-CN" altLang="zh-CN" dirty="0"/>
              <a:t>类表示时间上特定的瞬间，精确到毫秒。实际上，一个</a:t>
            </a:r>
            <a:r>
              <a:rPr lang="en-US" altLang="zh-CN" dirty="0"/>
              <a:t>Date</a:t>
            </a:r>
            <a:r>
              <a:rPr lang="zh-CN" altLang="zh-CN" dirty="0"/>
              <a:t>对象里包装了一个</a:t>
            </a:r>
            <a:r>
              <a:rPr lang="en-US" altLang="zh-CN" dirty="0"/>
              <a:t>long</a:t>
            </a:r>
            <a:r>
              <a:rPr lang="zh-CN" altLang="zh-CN" dirty="0"/>
              <a:t>类型的数值，这个数值就是自</a:t>
            </a:r>
            <a:r>
              <a:rPr lang="en-US" altLang="zh-CN" dirty="0"/>
              <a:t>1970</a:t>
            </a:r>
            <a:r>
              <a:rPr lang="zh-CN" altLang="zh-CN" dirty="0"/>
              <a:t>年</a:t>
            </a:r>
            <a:r>
              <a:rPr lang="en-US" altLang="zh-CN" dirty="0"/>
              <a:t>1</a:t>
            </a:r>
            <a:r>
              <a:rPr lang="zh-CN" altLang="zh-CN" dirty="0"/>
              <a:t>月</a:t>
            </a:r>
            <a:r>
              <a:rPr lang="en-US" altLang="zh-CN" dirty="0"/>
              <a:t>1</a:t>
            </a:r>
            <a:r>
              <a:rPr lang="zh-CN" altLang="zh-CN" dirty="0"/>
              <a:t>日</a:t>
            </a:r>
            <a:r>
              <a:rPr lang="en-US" altLang="zh-CN" dirty="0"/>
              <a:t>0</a:t>
            </a:r>
            <a:r>
              <a:rPr lang="zh-CN" altLang="zh-CN" dirty="0"/>
              <a:t>时起到这个</a:t>
            </a:r>
            <a:r>
              <a:rPr lang="en-US" altLang="zh-CN" dirty="0"/>
              <a:t>Date</a:t>
            </a:r>
            <a:r>
              <a:rPr lang="zh-CN" altLang="zh-CN" dirty="0"/>
              <a:t>对象创建时所经历的毫秒数</a:t>
            </a:r>
            <a:r>
              <a:rPr lang="zh-CN" altLang="zh-CN" dirty="0" smtClean="0"/>
              <a:t>。</a:t>
            </a:r>
            <a:endParaRPr lang="en-US" altLang="zh-CN" dirty="0" smtClean="0"/>
          </a:p>
          <a:p>
            <a:pPr marL="342900" lvl="1" indent="-342900">
              <a:buClr>
                <a:schemeClr val="hlink"/>
              </a:buClr>
              <a:buFont typeface="Wingdings" panose="05000000000000000000" pitchFamily="2" charset="2"/>
              <a:buChar char="v"/>
            </a:pPr>
            <a:r>
              <a:rPr lang="zh-CN" altLang="en-US" dirty="0"/>
              <a:t>获取表示当前时刻的对象：</a:t>
            </a:r>
            <a:r>
              <a:rPr lang="en-US" altLang="zh-CN" dirty="0"/>
              <a:t>new Date()</a:t>
            </a:r>
            <a:r>
              <a:rPr lang="zh-CN" altLang="en-US" dirty="0"/>
              <a:t>。</a:t>
            </a:r>
          </a:p>
          <a:p>
            <a:r>
              <a:rPr lang="zh-CN" altLang="zh-CN" dirty="0"/>
              <a:t>从</a:t>
            </a:r>
            <a:r>
              <a:rPr lang="en-US" altLang="zh-CN" dirty="0"/>
              <a:t>JDK1.1</a:t>
            </a:r>
            <a:r>
              <a:rPr lang="zh-CN" altLang="zh-CN" dirty="0"/>
              <a:t>版本开始，</a:t>
            </a:r>
            <a:r>
              <a:rPr lang="en-US" altLang="zh-CN" dirty="0" err="1"/>
              <a:t>java.util.Date</a:t>
            </a:r>
            <a:r>
              <a:rPr lang="zh-CN" altLang="zh-CN" dirty="0"/>
              <a:t>中的大部分方法已被声明为过时的（</a:t>
            </a:r>
            <a:r>
              <a:rPr lang="en-US" altLang="zh-CN" dirty="0"/>
              <a:t>Deprecated</a:t>
            </a:r>
            <a:r>
              <a:rPr lang="zh-CN" altLang="zh-CN" dirty="0"/>
              <a:t>），在处理日期和时间时，系统推荐使用</a:t>
            </a:r>
            <a:r>
              <a:rPr lang="en-US" altLang="zh-CN" dirty="0" err="1"/>
              <a:t>java.util.Calendar</a:t>
            </a:r>
            <a:r>
              <a:rPr lang="zh-CN" altLang="zh-CN" dirty="0" smtClean="0"/>
              <a:t>类实现</a:t>
            </a:r>
            <a:r>
              <a:rPr lang="zh-CN" altLang="zh-CN" dirty="0"/>
              <a:t>。</a:t>
            </a:r>
            <a:endParaRPr lang="zh-CN" altLang="en-US"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48855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a:t>
            </a:r>
            <a:r>
              <a:rPr lang="zh-CN" altLang="zh-CN" dirty="0" smtClean="0"/>
              <a:t>类</a:t>
            </a:r>
            <a:endParaRPr lang="zh-CN" altLang="en-US" dirty="0"/>
          </a:p>
        </p:txBody>
      </p:sp>
      <p:sp>
        <p:nvSpPr>
          <p:cNvPr id="3" name="内容占位符 2"/>
          <p:cNvSpPr>
            <a:spLocks noGrp="1"/>
          </p:cNvSpPr>
          <p:nvPr>
            <p:ph idx="1"/>
          </p:nvPr>
        </p:nvSpPr>
        <p:spPr/>
        <p:txBody>
          <a:bodyPr/>
          <a:lstStyle/>
          <a:p>
            <a:r>
              <a:rPr lang="en-US" altLang="zh-CN" dirty="0" err="1"/>
              <a:t>java.util.Calendar</a:t>
            </a:r>
            <a:r>
              <a:rPr lang="zh-CN" altLang="zh-CN" dirty="0"/>
              <a:t>类同样是表示时间上特定的瞬间，精确到毫秒。但是</a:t>
            </a:r>
            <a:r>
              <a:rPr lang="en-US" altLang="zh-CN" dirty="0"/>
              <a:t>Calendar</a:t>
            </a:r>
            <a:r>
              <a:rPr lang="zh-CN" altLang="zh-CN" dirty="0"/>
              <a:t>类比</a:t>
            </a:r>
            <a:r>
              <a:rPr lang="en-US" altLang="zh-CN" dirty="0"/>
              <a:t>Date</a:t>
            </a:r>
            <a:r>
              <a:rPr lang="zh-CN" altLang="zh-CN" dirty="0"/>
              <a:t>类功能更为强大，它为诸如</a:t>
            </a:r>
            <a:r>
              <a:rPr lang="en-US" altLang="zh-CN" dirty="0"/>
              <a:t>YEAR</a:t>
            </a:r>
            <a:r>
              <a:rPr lang="zh-CN" altLang="zh-CN" dirty="0"/>
              <a:t>、</a:t>
            </a:r>
            <a:r>
              <a:rPr lang="en-US" altLang="zh-CN" dirty="0"/>
              <a:t>MONTH</a:t>
            </a:r>
            <a:r>
              <a:rPr lang="zh-CN" altLang="zh-CN" dirty="0"/>
              <a:t>、</a:t>
            </a:r>
            <a:r>
              <a:rPr lang="en-US" altLang="zh-CN" dirty="0"/>
              <a:t>DAY_OF_MONTH</a:t>
            </a:r>
            <a:r>
              <a:rPr lang="zh-CN" altLang="zh-CN" dirty="0"/>
              <a:t>、</a:t>
            </a:r>
            <a:r>
              <a:rPr lang="en-US" altLang="zh-CN" dirty="0"/>
              <a:t>HOUR</a:t>
            </a:r>
            <a:r>
              <a:rPr lang="zh-CN" altLang="zh-CN" dirty="0"/>
              <a:t>等日历字段提供了一些处理方法</a:t>
            </a:r>
            <a:r>
              <a:rPr lang="zh-CN" altLang="zh-CN" dirty="0" smtClean="0"/>
              <a:t>。</a:t>
            </a:r>
            <a:endParaRPr lang="en-US" altLang="zh-CN" dirty="0" smtClean="0"/>
          </a:p>
          <a:p>
            <a:r>
              <a:rPr lang="en-US" altLang="zh-CN" dirty="0"/>
              <a:t>Calendar</a:t>
            </a:r>
            <a:r>
              <a:rPr lang="zh-CN" altLang="zh-CN" dirty="0"/>
              <a:t>类本身是一个抽象类，而且</a:t>
            </a:r>
            <a:r>
              <a:rPr lang="en-US" altLang="zh-CN" dirty="0"/>
              <a:t>Calendar</a:t>
            </a:r>
            <a:r>
              <a:rPr lang="zh-CN" altLang="zh-CN" dirty="0"/>
              <a:t>类的构造方法被定义为</a:t>
            </a:r>
            <a:r>
              <a:rPr lang="en-US" altLang="zh-CN" dirty="0"/>
              <a:t>protected</a:t>
            </a:r>
            <a:r>
              <a:rPr lang="zh-CN" altLang="zh-CN" dirty="0"/>
              <a:t>的，所以不能直接通过其构造方法创建</a:t>
            </a:r>
            <a:r>
              <a:rPr lang="en-US" altLang="zh-CN" dirty="0"/>
              <a:t>Calendar</a:t>
            </a:r>
            <a:r>
              <a:rPr lang="zh-CN" altLang="zh-CN" dirty="0"/>
              <a:t>的实例。</a:t>
            </a:r>
            <a:endParaRPr lang="zh-CN" altLang="en-US"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2432034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a:t>
            </a:r>
            <a:r>
              <a:rPr lang="zh-CN" altLang="zh-CN" dirty="0" smtClean="0"/>
              <a:t>类</a:t>
            </a:r>
            <a:endParaRPr lang="zh-CN" altLang="en-US" dirty="0"/>
          </a:p>
        </p:txBody>
      </p:sp>
      <p:sp>
        <p:nvSpPr>
          <p:cNvPr id="3" name="内容占位符 2"/>
          <p:cNvSpPr>
            <a:spLocks noGrp="1"/>
          </p:cNvSpPr>
          <p:nvPr>
            <p:ph idx="1"/>
          </p:nvPr>
        </p:nvSpPr>
        <p:spPr/>
        <p:txBody>
          <a:bodyPr/>
          <a:lstStyle/>
          <a:p>
            <a:r>
              <a:rPr lang="zh-CN" altLang="zh-CN" dirty="0"/>
              <a:t>可以通过</a:t>
            </a:r>
            <a:r>
              <a:rPr lang="en-US" altLang="zh-CN" dirty="0"/>
              <a:t>Calendar</a:t>
            </a:r>
            <a:r>
              <a:rPr lang="zh-CN" altLang="zh-CN" dirty="0"/>
              <a:t>类的静态方法</a:t>
            </a:r>
            <a:r>
              <a:rPr lang="en-US" altLang="zh-CN" dirty="0" err="1"/>
              <a:t>getInstance</a:t>
            </a:r>
            <a:r>
              <a:rPr lang="zh-CN" altLang="zh-CN" dirty="0"/>
              <a:t>来获得一个实例对象，这个实例对象表示当前的瞬间</a:t>
            </a:r>
            <a:r>
              <a:rPr lang="zh-CN" altLang="zh-CN" dirty="0" smtClean="0"/>
              <a:t>。</a:t>
            </a:r>
            <a:endParaRPr lang="en-US" altLang="zh-CN" dirty="0" smtClean="0"/>
          </a:p>
          <a:p>
            <a:r>
              <a:rPr lang="zh-CN" altLang="zh-CN" dirty="0"/>
              <a:t>通过</a:t>
            </a:r>
            <a:r>
              <a:rPr lang="en-US" altLang="zh-CN" dirty="0" err="1"/>
              <a:t>getInstance</a:t>
            </a:r>
            <a:r>
              <a:rPr lang="zh-CN" altLang="zh-CN" dirty="0"/>
              <a:t>方法所获得的实例对象通常是</a:t>
            </a:r>
            <a:r>
              <a:rPr lang="en-US" altLang="zh-CN" dirty="0"/>
              <a:t>Calendar</a:t>
            </a:r>
            <a:r>
              <a:rPr lang="zh-CN" altLang="zh-CN" dirty="0"/>
              <a:t>类的子类</a:t>
            </a:r>
            <a:r>
              <a:rPr lang="en-US" altLang="zh-CN" dirty="0" err="1"/>
              <a:t>java.util</a:t>
            </a:r>
            <a:r>
              <a:rPr lang="en-US" altLang="zh-CN" dirty="0"/>
              <a:t>. </a:t>
            </a:r>
            <a:r>
              <a:rPr lang="en-US" altLang="zh-CN" dirty="0" err="1"/>
              <a:t>GregorianCalendar</a:t>
            </a:r>
            <a:r>
              <a:rPr lang="zh-CN" altLang="zh-CN" dirty="0"/>
              <a:t>的对象</a:t>
            </a:r>
            <a:r>
              <a:rPr lang="zh-CN" altLang="zh-CN" dirty="0" smtClean="0"/>
              <a:t>。</a:t>
            </a:r>
            <a:endParaRPr lang="en-US" altLang="zh-CN" dirty="0" smtClean="0"/>
          </a:p>
          <a:p>
            <a:r>
              <a:rPr lang="en-US" altLang="zh-CN" dirty="0" err="1"/>
              <a:t>GregorianCalendar</a:t>
            </a:r>
            <a:r>
              <a:rPr lang="zh-CN" altLang="zh-CN" dirty="0"/>
              <a:t>类是</a:t>
            </a:r>
            <a:r>
              <a:rPr lang="en-US" altLang="zh-CN" dirty="0"/>
              <a:t> Calendar</a:t>
            </a:r>
            <a:r>
              <a:rPr lang="zh-CN" altLang="zh-CN" dirty="0"/>
              <a:t>类的一个具体子类，提供了世界上大多数国家</a:t>
            </a:r>
            <a:r>
              <a:rPr lang="en-US" altLang="zh-CN" dirty="0"/>
              <a:t>/</a:t>
            </a:r>
            <a:r>
              <a:rPr lang="zh-CN" altLang="zh-CN" dirty="0"/>
              <a:t>地区使用的标准日历系统。</a:t>
            </a:r>
            <a:endParaRPr lang="zh-CN" altLang="en-US"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1477204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a:t>
            </a:r>
            <a:r>
              <a:rPr lang="zh-CN" altLang="zh-CN" dirty="0" smtClean="0"/>
              <a:t>类</a:t>
            </a:r>
            <a:endParaRPr lang="zh-CN" altLang="en-US" dirty="0"/>
          </a:p>
        </p:txBody>
      </p:sp>
      <p:sp>
        <p:nvSpPr>
          <p:cNvPr id="3" name="内容占位符 2"/>
          <p:cNvSpPr>
            <a:spLocks noGrp="1"/>
          </p:cNvSpPr>
          <p:nvPr>
            <p:ph idx="1"/>
          </p:nvPr>
        </p:nvSpPr>
        <p:spPr/>
        <p:txBody>
          <a:bodyPr/>
          <a:lstStyle/>
          <a:p>
            <a:r>
              <a:rPr lang="en-US" altLang="zh-CN" dirty="0" smtClean="0"/>
              <a:t>Calendar</a:t>
            </a:r>
            <a:r>
              <a:rPr lang="zh-CN" altLang="zh-CN" dirty="0"/>
              <a:t>类</a:t>
            </a:r>
            <a:r>
              <a:rPr lang="zh-CN" altLang="zh-CN" dirty="0" smtClean="0"/>
              <a:t>的</a:t>
            </a:r>
            <a:r>
              <a:rPr lang="zh-CN" altLang="en-US" dirty="0" smtClean="0"/>
              <a:t>常用方法</a:t>
            </a:r>
            <a:endParaRPr lang="en-US" altLang="zh-CN" dirty="0" smtClean="0"/>
          </a:p>
          <a:p>
            <a:pPr lvl="1"/>
            <a:r>
              <a:rPr lang="en-US" altLang="zh-CN" dirty="0"/>
              <a:t>public static Calendar </a:t>
            </a:r>
            <a:r>
              <a:rPr lang="en-US" altLang="zh-CN" dirty="0" err="1"/>
              <a:t>getInstance</a:t>
            </a:r>
            <a:r>
              <a:rPr lang="en-US" altLang="zh-CN" dirty="0"/>
              <a:t>()</a:t>
            </a:r>
            <a:r>
              <a:rPr lang="zh-CN" altLang="zh-CN" dirty="0"/>
              <a:t>：使用默认时区和语言环境获得一个代表当前瞬间的日历对象</a:t>
            </a:r>
            <a:r>
              <a:rPr lang="zh-CN" altLang="zh-CN" dirty="0" smtClean="0"/>
              <a:t>。</a:t>
            </a:r>
            <a:endParaRPr lang="en-US" altLang="zh-CN" dirty="0" smtClean="0"/>
          </a:p>
          <a:p>
            <a:pPr lvl="1"/>
            <a:r>
              <a:rPr lang="en-US" altLang="zh-CN" dirty="0"/>
              <a:t>public final void set(</a:t>
            </a:r>
            <a:r>
              <a:rPr lang="en-US" altLang="zh-CN" dirty="0" err="1"/>
              <a:t>int</a:t>
            </a:r>
            <a:r>
              <a:rPr lang="en-US" altLang="zh-CN" dirty="0"/>
              <a:t> </a:t>
            </a:r>
            <a:r>
              <a:rPr lang="en-US" altLang="zh-CN" dirty="0" err="1"/>
              <a:t>year,int</a:t>
            </a:r>
            <a:r>
              <a:rPr lang="en-US" altLang="zh-CN" dirty="0"/>
              <a:t> </a:t>
            </a:r>
            <a:r>
              <a:rPr lang="en-US" altLang="zh-CN" dirty="0" err="1"/>
              <a:t>month,int</a:t>
            </a:r>
            <a:r>
              <a:rPr lang="en-US" altLang="zh-CN" dirty="0"/>
              <a:t> date)</a:t>
            </a:r>
            <a:r>
              <a:rPr lang="zh-CN" altLang="zh-CN" dirty="0"/>
              <a:t>：设置日历字段</a:t>
            </a:r>
            <a:r>
              <a:rPr lang="en-US" altLang="zh-CN" dirty="0"/>
              <a:t> YEAR</a:t>
            </a:r>
            <a:r>
              <a:rPr lang="zh-CN" altLang="zh-CN" dirty="0"/>
              <a:t>、</a:t>
            </a:r>
            <a:r>
              <a:rPr lang="en-US" altLang="zh-CN" dirty="0"/>
              <a:t>MONTH </a:t>
            </a:r>
            <a:r>
              <a:rPr lang="zh-CN" altLang="zh-CN" dirty="0"/>
              <a:t>和</a:t>
            </a:r>
            <a:r>
              <a:rPr lang="en-US" altLang="zh-CN" dirty="0"/>
              <a:t> DAY_OF_MONTH </a:t>
            </a:r>
            <a:r>
              <a:rPr lang="zh-CN" altLang="zh-CN" dirty="0"/>
              <a:t>的值</a:t>
            </a:r>
            <a:r>
              <a:rPr lang="zh-CN" altLang="zh-CN" dirty="0" smtClean="0"/>
              <a:t>。</a:t>
            </a:r>
            <a:r>
              <a:rPr lang="en-US" altLang="zh-CN" dirty="0"/>
              <a:t>Calendar</a:t>
            </a:r>
            <a:r>
              <a:rPr lang="zh-CN" altLang="zh-CN" dirty="0"/>
              <a:t>类中重载了多个</a:t>
            </a:r>
            <a:r>
              <a:rPr lang="en-US" altLang="zh-CN" dirty="0"/>
              <a:t>set</a:t>
            </a:r>
            <a:r>
              <a:rPr lang="zh-CN" altLang="zh-CN" dirty="0"/>
              <a:t>方法，除了设置年、月、日之外，还可以设置其他的日历</a:t>
            </a:r>
            <a:r>
              <a:rPr lang="zh-CN" altLang="zh-CN" dirty="0" smtClean="0"/>
              <a:t>字段</a:t>
            </a:r>
            <a:r>
              <a:rPr lang="zh-CN" altLang="en-US" dirty="0" smtClean="0"/>
              <a:t>。</a:t>
            </a:r>
            <a:r>
              <a:rPr lang="zh-CN" altLang="zh-CN" dirty="0"/>
              <a:t>需要注意的是，月份</a:t>
            </a:r>
            <a:r>
              <a:rPr lang="en-US" altLang="zh-CN" dirty="0"/>
              <a:t>month</a:t>
            </a:r>
            <a:r>
              <a:rPr lang="zh-CN" altLang="zh-CN" dirty="0"/>
              <a:t>的值是从</a:t>
            </a:r>
            <a:r>
              <a:rPr lang="en-US" altLang="zh-CN" dirty="0"/>
              <a:t>0</a:t>
            </a:r>
            <a:r>
              <a:rPr lang="zh-CN" altLang="zh-CN" dirty="0"/>
              <a:t>开始计算</a:t>
            </a:r>
            <a:endParaRPr lang="zh-CN" altLang="en-US"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419953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a:t>
            </a:r>
            <a:r>
              <a:rPr lang="zh-CN" altLang="zh-CN" dirty="0" smtClean="0"/>
              <a:t>类</a:t>
            </a:r>
            <a:endParaRPr lang="zh-CN" altLang="en-US" dirty="0"/>
          </a:p>
        </p:txBody>
      </p:sp>
      <p:sp>
        <p:nvSpPr>
          <p:cNvPr id="3" name="内容占位符 2"/>
          <p:cNvSpPr>
            <a:spLocks noGrp="1"/>
          </p:cNvSpPr>
          <p:nvPr>
            <p:ph idx="1"/>
          </p:nvPr>
        </p:nvSpPr>
        <p:spPr/>
        <p:txBody>
          <a:bodyPr/>
          <a:lstStyle/>
          <a:p>
            <a:r>
              <a:rPr lang="en-US" altLang="zh-CN" dirty="0" smtClean="0"/>
              <a:t>Calendar</a:t>
            </a:r>
            <a:r>
              <a:rPr lang="zh-CN" altLang="zh-CN" dirty="0"/>
              <a:t>类</a:t>
            </a:r>
            <a:r>
              <a:rPr lang="zh-CN" altLang="zh-CN" dirty="0" smtClean="0"/>
              <a:t>的</a:t>
            </a:r>
            <a:r>
              <a:rPr lang="zh-CN" altLang="en-US" dirty="0" smtClean="0"/>
              <a:t>常用方法</a:t>
            </a:r>
            <a:endParaRPr lang="en-US" altLang="zh-CN" dirty="0" smtClean="0"/>
          </a:p>
          <a:p>
            <a:pPr lvl="1"/>
            <a:r>
              <a:rPr lang="en-US" altLang="zh-CN" dirty="0"/>
              <a:t>public void set(</a:t>
            </a:r>
            <a:r>
              <a:rPr lang="en-US" altLang="zh-CN" dirty="0" err="1"/>
              <a:t>int</a:t>
            </a:r>
            <a:r>
              <a:rPr lang="en-US" altLang="zh-CN" dirty="0"/>
              <a:t> </a:t>
            </a:r>
            <a:r>
              <a:rPr lang="en-US" altLang="zh-CN" dirty="0" err="1"/>
              <a:t>field,int</a:t>
            </a:r>
            <a:r>
              <a:rPr lang="en-US" altLang="zh-CN" dirty="0"/>
              <a:t> value)</a:t>
            </a:r>
            <a:r>
              <a:rPr lang="zh-CN" altLang="zh-CN" dirty="0"/>
              <a:t>：设置</a:t>
            </a:r>
            <a:r>
              <a:rPr lang="en-US" altLang="zh-CN" dirty="0"/>
              <a:t>Calendar</a:t>
            </a:r>
            <a:r>
              <a:rPr lang="zh-CN" altLang="zh-CN" dirty="0"/>
              <a:t>对象的某个日历字段的</a:t>
            </a:r>
            <a:r>
              <a:rPr lang="zh-CN" altLang="zh-CN" dirty="0" smtClean="0"/>
              <a:t>值</a:t>
            </a:r>
            <a:r>
              <a:rPr lang="zh-CN" altLang="en-US" dirty="0" smtClean="0"/>
              <a:t>。</a:t>
            </a:r>
            <a:r>
              <a:rPr lang="zh-CN" altLang="zh-CN" dirty="0"/>
              <a:t>方法中的</a:t>
            </a:r>
            <a:r>
              <a:rPr lang="en-US" altLang="zh-CN" dirty="0"/>
              <a:t>field</a:t>
            </a:r>
            <a:r>
              <a:rPr lang="zh-CN" altLang="zh-CN" dirty="0"/>
              <a:t>参数用于指定需要设置哪个日历字段，</a:t>
            </a:r>
            <a:r>
              <a:rPr lang="en-US" altLang="zh-CN" dirty="0"/>
              <a:t>value</a:t>
            </a:r>
            <a:r>
              <a:rPr lang="zh-CN" altLang="zh-CN" dirty="0"/>
              <a:t>参数用于指定需要设置的值</a:t>
            </a:r>
            <a:r>
              <a:rPr lang="zh-CN" altLang="zh-CN" dirty="0" smtClean="0"/>
              <a:t>。</a:t>
            </a:r>
            <a:r>
              <a:rPr lang="zh-CN" altLang="zh-CN" dirty="0"/>
              <a:t>通常用</a:t>
            </a:r>
            <a:r>
              <a:rPr lang="en-US" altLang="zh-CN" dirty="0"/>
              <a:t>Calendar</a:t>
            </a:r>
            <a:r>
              <a:rPr lang="zh-CN" altLang="zh-CN" dirty="0"/>
              <a:t>类中定义的静态成员常量来指定</a:t>
            </a:r>
            <a:r>
              <a:rPr lang="en-US" altLang="zh-CN" dirty="0"/>
              <a:t>field</a:t>
            </a:r>
            <a:r>
              <a:rPr lang="zh-CN" altLang="zh-CN" dirty="0"/>
              <a:t>值，常用的</a:t>
            </a:r>
            <a:r>
              <a:rPr lang="en-US" altLang="zh-CN" dirty="0"/>
              <a:t>field</a:t>
            </a:r>
            <a:r>
              <a:rPr lang="zh-CN" altLang="zh-CN" dirty="0"/>
              <a:t>值有：</a:t>
            </a:r>
            <a:r>
              <a:rPr lang="en-US" altLang="zh-CN" dirty="0" err="1"/>
              <a:t>Calendar.YEAR</a:t>
            </a:r>
            <a:r>
              <a:rPr lang="zh-CN" altLang="zh-CN" dirty="0"/>
              <a:t>（年份）、</a:t>
            </a:r>
            <a:r>
              <a:rPr lang="en-US" altLang="zh-CN" dirty="0" err="1"/>
              <a:t>Calendar.MONTH</a:t>
            </a:r>
            <a:r>
              <a:rPr lang="zh-CN" altLang="zh-CN" dirty="0"/>
              <a:t>（月份</a:t>
            </a:r>
            <a:r>
              <a:rPr lang="zh-CN" altLang="zh-CN" dirty="0" smtClean="0"/>
              <a:t>）</a:t>
            </a:r>
            <a:r>
              <a:rPr lang="zh-CN" altLang="en-US" dirty="0" smtClean="0"/>
              <a:t>等。</a:t>
            </a:r>
            <a:endParaRPr lang="en-US" altLang="zh-CN" dirty="0" smtClean="0"/>
          </a:p>
          <a:p>
            <a:pPr lvl="1"/>
            <a:r>
              <a:rPr lang="en-US" altLang="zh-CN" dirty="0"/>
              <a:t>public </a:t>
            </a:r>
            <a:r>
              <a:rPr lang="en-US" altLang="zh-CN" dirty="0" err="1"/>
              <a:t>int</a:t>
            </a:r>
            <a:r>
              <a:rPr lang="en-US" altLang="zh-CN" dirty="0"/>
              <a:t> get(</a:t>
            </a:r>
            <a:r>
              <a:rPr lang="en-US" altLang="zh-CN" dirty="0" err="1"/>
              <a:t>int</a:t>
            </a:r>
            <a:r>
              <a:rPr lang="en-US" altLang="zh-CN" dirty="0"/>
              <a:t> field)</a:t>
            </a:r>
            <a:r>
              <a:rPr lang="zh-CN" altLang="zh-CN" dirty="0"/>
              <a:t>：获取</a:t>
            </a:r>
            <a:r>
              <a:rPr lang="en-US" altLang="zh-CN" dirty="0"/>
              <a:t>Calendar</a:t>
            </a:r>
            <a:r>
              <a:rPr lang="zh-CN" altLang="zh-CN" dirty="0"/>
              <a:t>对象的某个日历字段的</a:t>
            </a:r>
            <a:r>
              <a:rPr lang="zh-CN" altLang="zh-CN" dirty="0" smtClean="0"/>
              <a:t>值</a:t>
            </a:r>
            <a:r>
              <a:rPr lang="zh-CN" altLang="en-US" dirty="0" smtClean="0"/>
              <a:t>。</a:t>
            </a:r>
            <a:r>
              <a:rPr lang="zh-CN" altLang="zh-CN" dirty="0"/>
              <a:t>需要注意的是：周日是</a:t>
            </a:r>
            <a:r>
              <a:rPr lang="en-US" altLang="zh-CN" dirty="0"/>
              <a:t>1</a:t>
            </a:r>
            <a:r>
              <a:rPr lang="zh-CN" altLang="zh-CN" dirty="0"/>
              <a:t>，周一是</a:t>
            </a:r>
            <a:r>
              <a:rPr lang="en-US" altLang="zh-CN" dirty="0"/>
              <a:t>2</a:t>
            </a:r>
            <a:r>
              <a:rPr lang="zh-CN" altLang="zh-CN" dirty="0"/>
              <a:t>，周二是</a:t>
            </a:r>
            <a:r>
              <a:rPr lang="en-US" altLang="zh-CN" dirty="0"/>
              <a:t>3</a:t>
            </a:r>
            <a:r>
              <a:rPr lang="zh-CN" altLang="zh-CN" dirty="0"/>
              <a:t>，依次类推。</a:t>
            </a:r>
            <a:endParaRPr lang="zh-CN" altLang="en-US"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3900160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a:t>
            </a:r>
            <a:r>
              <a:rPr lang="zh-CN" altLang="zh-CN" dirty="0" smtClean="0"/>
              <a:t>类</a:t>
            </a:r>
            <a:endParaRPr lang="zh-CN" altLang="en-US" dirty="0"/>
          </a:p>
        </p:txBody>
      </p:sp>
      <p:sp>
        <p:nvSpPr>
          <p:cNvPr id="3" name="内容占位符 2"/>
          <p:cNvSpPr>
            <a:spLocks noGrp="1"/>
          </p:cNvSpPr>
          <p:nvPr>
            <p:ph idx="1"/>
          </p:nvPr>
        </p:nvSpPr>
        <p:spPr/>
        <p:txBody>
          <a:bodyPr/>
          <a:lstStyle/>
          <a:p>
            <a:r>
              <a:rPr lang="en-US" altLang="zh-CN" dirty="0" smtClean="0"/>
              <a:t>Calendar</a:t>
            </a:r>
            <a:r>
              <a:rPr lang="zh-CN" altLang="zh-CN" dirty="0"/>
              <a:t>类</a:t>
            </a:r>
            <a:r>
              <a:rPr lang="zh-CN" altLang="zh-CN" dirty="0" smtClean="0"/>
              <a:t>的</a:t>
            </a:r>
            <a:r>
              <a:rPr lang="zh-CN" altLang="en-US" dirty="0" smtClean="0"/>
              <a:t>常用方法</a:t>
            </a:r>
            <a:endParaRPr lang="en-US" altLang="zh-CN" dirty="0" smtClean="0"/>
          </a:p>
          <a:p>
            <a:pPr lvl="1"/>
            <a:r>
              <a:rPr lang="en-US" altLang="zh-CN" dirty="0"/>
              <a:t>public abstract void add(</a:t>
            </a:r>
            <a:r>
              <a:rPr lang="en-US" altLang="zh-CN" dirty="0" err="1"/>
              <a:t>int</a:t>
            </a:r>
            <a:r>
              <a:rPr lang="en-US" altLang="zh-CN" dirty="0"/>
              <a:t> field, </a:t>
            </a:r>
            <a:r>
              <a:rPr lang="en-US" altLang="zh-CN" dirty="0" err="1"/>
              <a:t>int</a:t>
            </a:r>
            <a:r>
              <a:rPr lang="en-US" altLang="zh-CN" dirty="0"/>
              <a:t> amount)</a:t>
            </a:r>
            <a:r>
              <a:rPr lang="zh-CN" altLang="zh-CN" dirty="0"/>
              <a:t>：在</a:t>
            </a:r>
            <a:r>
              <a:rPr lang="en-US" altLang="zh-CN" dirty="0"/>
              <a:t>Calendar</a:t>
            </a:r>
            <a:r>
              <a:rPr lang="zh-CN" altLang="zh-CN" dirty="0"/>
              <a:t>对象中的某个字段上增加或减少一定的数值。如果</a:t>
            </a:r>
            <a:r>
              <a:rPr lang="en-US" altLang="zh-CN" dirty="0"/>
              <a:t>amount</a:t>
            </a:r>
            <a:r>
              <a:rPr lang="zh-CN" altLang="zh-CN" dirty="0"/>
              <a:t>的值为正，表示是增加；如果</a:t>
            </a:r>
            <a:r>
              <a:rPr lang="en-US" altLang="zh-CN" dirty="0"/>
              <a:t>amount</a:t>
            </a:r>
            <a:r>
              <a:rPr lang="zh-CN" altLang="zh-CN" dirty="0"/>
              <a:t>的值为负，表示是减少</a:t>
            </a:r>
            <a:r>
              <a:rPr lang="zh-CN" altLang="zh-CN" dirty="0" smtClean="0"/>
              <a:t>。</a:t>
            </a:r>
            <a:endParaRPr lang="en-US" altLang="zh-CN" dirty="0" smtClean="0"/>
          </a:p>
          <a:p>
            <a:pPr lvl="1"/>
            <a:r>
              <a:rPr lang="en-US" altLang="zh-CN" dirty="0"/>
              <a:t>public final Date </a:t>
            </a:r>
            <a:r>
              <a:rPr lang="en-US" altLang="zh-CN" dirty="0" err="1"/>
              <a:t>getTime</a:t>
            </a:r>
            <a:r>
              <a:rPr lang="en-US" altLang="zh-CN" dirty="0"/>
              <a:t>()</a:t>
            </a:r>
            <a:r>
              <a:rPr lang="zh-CN" altLang="zh-CN" dirty="0"/>
              <a:t>：返回一个表示此</a:t>
            </a:r>
            <a:r>
              <a:rPr lang="en-US" altLang="zh-CN" dirty="0"/>
              <a:t>Calendar</a:t>
            </a:r>
            <a:r>
              <a:rPr lang="zh-CN" altLang="zh-CN" dirty="0"/>
              <a:t>对象时间值的</a:t>
            </a:r>
            <a:r>
              <a:rPr lang="en-US" altLang="zh-CN" dirty="0"/>
              <a:t>Date</a:t>
            </a:r>
            <a:r>
              <a:rPr lang="zh-CN" altLang="zh-CN" dirty="0"/>
              <a:t>对象。</a:t>
            </a:r>
            <a:endParaRPr lang="zh-CN" altLang="en-US"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2481059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a:t>
            </a:r>
            <a:r>
              <a:rPr lang="zh-CN" altLang="zh-CN" dirty="0" smtClean="0"/>
              <a:t>类</a:t>
            </a:r>
            <a:endParaRPr lang="zh-CN" altLang="en-US" dirty="0"/>
          </a:p>
        </p:txBody>
      </p:sp>
      <p:sp>
        <p:nvSpPr>
          <p:cNvPr id="3" name="内容占位符 2"/>
          <p:cNvSpPr>
            <a:spLocks noGrp="1"/>
          </p:cNvSpPr>
          <p:nvPr>
            <p:ph idx="1"/>
          </p:nvPr>
        </p:nvSpPr>
        <p:spPr/>
        <p:txBody>
          <a:bodyPr/>
          <a:lstStyle/>
          <a:p>
            <a:r>
              <a:rPr lang="en-US" altLang="zh-CN" dirty="0" smtClean="0"/>
              <a:t>Calendar</a:t>
            </a:r>
            <a:r>
              <a:rPr lang="zh-CN" altLang="zh-CN" dirty="0"/>
              <a:t>类</a:t>
            </a:r>
            <a:r>
              <a:rPr lang="zh-CN" altLang="zh-CN" dirty="0" smtClean="0"/>
              <a:t>的</a:t>
            </a:r>
            <a:r>
              <a:rPr lang="zh-CN" altLang="en-US" dirty="0" smtClean="0"/>
              <a:t>常用方法</a:t>
            </a:r>
            <a:endParaRPr lang="en-US" altLang="zh-CN" dirty="0" smtClean="0"/>
          </a:p>
          <a:p>
            <a:pPr lvl="1"/>
            <a:r>
              <a:rPr lang="en-US" altLang="zh-CN" dirty="0"/>
              <a:t>public abstract void add(</a:t>
            </a:r>
            <a:r>
              <a:rPr lang="en-US" altLang="zh-CN" dirty="0" err="1"/>
              <a:t>int</a:t>
            </a:r>
            <a:r>
              <a:rPr lang="en-US" altLang="zh-CN" dirty="0"/>
              <a:t> field, </a:t>
            </a:r>
            <a:r>
              <a:rPr lang="en-US" altLang="zh-CN" dirty="0" err="1"/>
              <a:t>int</a:t>
            </a:r>
            <a:r>
              <a:rPr lang="en-US" altLang="zh-CN" dirty="0"/>
              <a:t> amount)</a:t>
            </a:r>
            <a:r>
              <a:rPr lang="zh-CN" altLang="zh-CN" dirty="0"/>
              <a:t>：在</a:t>
            </a:r>
            <a:r>
              <a:rPr lang="en-US" altLang="zh-CN" dirty="0"/>
              <a:t>Calendar</a:t>
            </a:r>
            <a:r>
              <a:rPr lang="zh-CN" altLang="zh-CN" dirty="0"/>
              <a:t>对象中的某个字段上增加或减少一定的数值。如果</a:t>
            </a:r>
            <a:r>
              <a:rPr lang="en-US" altLang="zh-CN" dirty="0"/>
              <a:t>amount</a:t>
            </a:r>
            <a:r>
              <a:rPr lang="zh-CN" altLang="zh-CN" dirty="0"/>
              <a:t>的值为正，表示是增加；如果</a:t>
            </a:r>
            <a:r>
              <a:rPr lang="en-US" altLang="zh-CN" dirty="0"/>
              <a:t>amount</a:t>
            </a:r>
            <a:r>
              <a:rPr lang="zh-CN" altLang="zh-CN" dirty="0"/>
              <a:t>的值为负，表示是减少</a:t>
            </a:r>
            <a:r>
              <a:rPr lang="zh-CN" altLang="zh-CN" dirty="0" smtClean="0"/>
              <a:t>。</a:t>
            </a:r>
            <a:endParaRPr lang="en-US" altLang="zh-CN" dirty="0" smtClean="0"/>
          </a:p>
          <a:p>
            <a:pPr lvl="1"/>
            <a:r>
              <a:rPr lang="en-US" altLang="zh-CN" dirty="0"/>
              <a:t>public final Date </a:t>
            </a:r>
            <a:r>
              <a:rPr lang="en-US" altLang="zh-CN" dirty="0" err="1"/>
              <a:t>getTime</a:t>
            </a:r>
            <a:r>
              <a:rPr lang="en-US" altLang="zh-CN" dirty="0"/>
              <a:t>()</a:t>
            </a:r>
            <a:r>
              <a:rPr lang="zh-CN" altLang="zh-CN" dirty="0"/>
              <a:t>：返回一个表示此</a:t>
            </a:r>
            <a:r>
              <a:rPr lang="en-US" altLang="zh-CN" dirty="0"/>
              <a:t>Calendar</a:t>
            </a:r>
            <a:r>
              <a:rPr lang="zh-CN" altLang="zh-CN" dirty="0"/>
              <a:t>对象时间值的</a:t>
            </a:r>
            <a:r>
              <a:rPr lang="en-US" altLang="zh-CN" dirty="0"/>
              <a:t>Date</a:t>
            </a:r>
            <a:r>
              <a:rPr lang="zh-CN" altLang="zh-CN" dirty="0"/>
              <a:t>对象</a:t>
            </a:r>
            <a:r>
              <a:rPr lang="zh-CN" altLang="zh-CN" dirty="0" smtClean="0"/>
              <a:t>。</a:t>
            </a:r>
            <a:endParaRPr lang="en-US" altLang="zh-CN" dirty="0" smtClean="0"/>
          </a:p>
          <a:p>
            <a:pPr lvl="1"/>
            <a:endParaRPr lang="en-US" altLang="zh-CN" dirty="0"/>
          </a:p>
          <a:p>
            <a:r>
              <a:rPr lang="zh-CN" altLang="en-US" dirty="0" smtClean="0"/>
              <a:t>示例：</a:t>
            </a:r>
            <a:r>
              <a:rPr lang="en-US" altLang="zh-CN" dirty="0" smtClean="0"/>
              <a:t>TestCalendar.java</a:t>
            </a:r>
            <a:endParaRPr lang="zh-CN" altLang="en-US"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2414070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a:t>
            </a:r>
            <a:r>
              <a:rPr lang="zh-CN" altLang="zh-CN" dirty="0" smtClean="0"/>
              <a:t>类</a:t>
            </a:r>
            <a:endParaRPr lang="zh-CN" altLang="en-US" dirty="0"/>
          </a:p>
        </p:txBody>
      </p:sp>
      <p:sp>
        <p:nvSpPr>
          <p:cNvPr id="3" name="内容占位符 2"/>
          <p:cNvSpPr>
            <a:spLocks noGrp="1"/>
          </p:cNvSpPr>
          <p:nvPr>
            <p:ph idx="1"/>
          </p:nvPr>
        </p:nvSpPr>
        <p:spPr/>
        <p:txBody>
          <a:bodyPr/>
          <a:lstStyle/>
          <a:p>
            <a:r>
              <a:rPr lang="zh-CN" altLang="en-US" dirty="0" smtClean="0"/>
              <a:t>日期格式化</a:t>
            </a:r>
            <a:endParaRPr lang="en-US" altLang="zh-CN" dirty="0" smtClean="0"/>
          </a:p>
          <a:p>
            <a:pPr lvl="1"/>
            <a:r>
              <a:rPr lang="en-US" altLang="zh-CN" dirty="0" err="1" smtClean="0"/>
              <a:t>java.text.DateFormat</a:t>
            </a:r>
            <a:r>
              <a:rPr lang="zh-CN" altLang="en-US" dirty="0"/>
              <a:t>是日期</a:t>
            </a:r>
            <a:r>
              <a:rPr lang="en-US" altLang="zh-CN" dirty="0"/>
              <a:t>/</a:t>
            </a:r>
            <a:r>
              <a:rPr lang="zh-CN" altLang="en-US" dirty="0"/>
              <a:t>时间格式化子类的抽象类，</a:t>
            </a:r>
            <a:r>
              <a:rPr lang="zh-CN" altLang="en-US" dirty="0" smtClean="0"/>
              <a:t>它能以</a:t>
            </a:r>
            <a:r>
              <a:rPr lang="zh-CN" altLang="en-US" dirty="0"/>
              <a:t>与语言无关的方式格式化并分析日期或时间</a:t>
            </a:r>
            <a:r>
              <a:rPr lang="zh-CN" altLang="en-US" dirty="0" smtClean="0"/>
              <a:t>。</a:t>
            </a:r>
            <a:endParaRPr lang="en-US" altLang="zh-CN" dirty="0" smtClean="0"/>
          </a:p>
          <a:p>
            <a:pPr lvl="1"/>
            <a:r>
              <a:rPr lang="en-US" altLang="zh-CN" dirty="0" err="1" smtClean="0"/>
              <a:t>java.text.SimpleDateFormat</a:t>
            </a:r>
            <a:r>
              <a:rPr lang="zh-CN" altLang="en-US" dirty="0" smtClean="0"/>
              <a:t>是</a:t>
            </a:r>
            <a:r>
              <a:rPr lang="en-US" altLang="zh-CN" dirty="0" err="1" smtClean="0"/>
              <a:t>DateFormat</a:t>
            </a:r>
            <a:r>
              <a:rPr lang="zh-CN" altLang="en-US" dirty="0"/>
              <a:t>的一个具体之类。</a:t>
            </a:r>
            <a:r>
              <a:rPr lang="zh-CN" altLang="en-US" dirty="0" smtClean="0"/>
              <a:t>它实现了进行</a:t>
            </a:r>
            <a:r>
              <a:rPr lang="zh-CN" altLang="en-US" dirty="0"/>
              <a:t>日期</a:t>
            </a:r>
            <a:r>
              <a:rPr lang="zh-CN" altLang="en-US" dirty="0" smtClean="0"/>
              <a:t>格式化</a:t>
            </a:r>
            <a:r>
              <a:rPr lang="zh-CN" altLang="en-US" dirty="0"/>
              <a:t>（日期 </a:t>
            </a:r>
            <a:r>
              <a:rPr lang="en-US" altLang="zh-CN" dirty="0"/>
              <a:t>-&gt; </a:t>
            </a:r>
            <a:r>
              <a:rPr lang="zh-CN" altLang="en-US" dirty="0"/>
              <a:t>文本）</a:t>
            </a:r>
            <a:r>
              <a:rPr lang="zh-CN" altLang="en-US" dirty="0" smtClean="0"/>
              <a:t>、日期分析</a:t>
            </a:r>
            <a:r>
              <a:rPr lang="zh-CN" altLang="en-US" dirty="0"/>
              <a:t>（文本 </a:t>
            </a:r>
            <a:r>
              <a:rPr lang="en-US" altLang="zh-CN" dirty="0"/>
              <a:t>-&gt; </a:t>
            </a:r>
            <a:r>
              <a:rPr lang="zh-CN" altLang="en-US" dirty="0"/>
              <a:t>日期）和</a:t>
            </a:r>
            <a:r>
              <a:rPr lang="zh-CN" altLang="en-US" dirty="0" smtClean="0"/>
              <a:t>规范化等功能。</a:t>
            </a:r>
            <a:endParaRPr lang="en-US" altLang="zh-CN" dirty="0" smtClean="0"/>
          </a:p>
          <a:p>
            <a:pPr lvl="1"/>
            <a:r>
              <a:rPr lang="en-US" altLang="zh-CN" dirty="0"/>
              <a:t>format(Date)</a:t>
            </a:r>
            <a:r>
              <a:rPr lang="zh-CN" altLang="en-US" dirty="0"/>
              <a:t>方法将日期对象格式化成字符串。</a:t>
            </a:r>
          </a:p>
          <a:p>
            <a:pPr lvl="1"/>
            <a:r>
              <a:rPr lang="en-US" altLang="zh-CN" dirty="0"/>
              <a:t>parse(String)</a:t>
            </a:r>
            <a:r>
              <a:rPr lang="zh-CN" altLang="en-US" dirty="0"/>
              <a:t>方法将字符串转化</a:t>
            </a:r>
            <a:r>
              <a:rPr lang="zh-CN" altLang="en-US" dirty="0" smtClean="0"/>
              <a:t>为</a:t>
            </a:r>
            <a:r>
              <a:rPr lang="en-US" altLang="zh-CN" dirty="0" smtClean="0"/>
              <a:t>Date</a:t>
            </a:r>
            <a:r>
              <a:rPr lang="zh-CN" altLang="en-US" dirty="0" smtClean="0"/>
              <a:t>对象。</a:t>
            </a:r>
            <a:endParaRPr lang="zh-CN" altLang="en-US" dirty="0"/>
          </a:p>
          <a:p>
            <a:pPr lvl="1"/>
            <a:endParaRPr lang="zh-CN" altLang="en-US"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2824024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r>
              <a:rPr lang="zh-CN" altLang="en-US" smtClean="0"/>
              <a:t>计算机学院 彭政</a:t>
            </a:r>
            <a:endParaRPr lang="en-US" altLang="zh-CN"/>
          </a:p>
        </p:txBody>
      </p:sp>
      <p:sp>
        <p:nvSpPr>
          <p:cNvPr id="37" name="日期占位符 5"/>
          <p:cNvSpPr>
            <a:spLocks noGrp="1"/>
          </p:cNvSpPr>
          <p:nvPr>
            <p:ph type="dt" sz="half" idx="12"/>
          </p:nvPr>
        </p:nvSpPr>
        <p:spPr/>
        <p:txBody>
          <a:bodyPr/>
          <a:lstStyle/>
          <a:p>
            <a:r>
              <a:rPr lang="zh-CN" altLang="en-US" smtClean="0"/>
              <a:t>电子科技大学中山学院</a:t>
            </a:r>
            <a:endParaRPr lang="en-US" altLang="zh-CN"/>
          </a:p>
        </p:txBody>
      </p:sp>
      <p:sp>
        <p:nvSpPr>
          <p:cNvPr id="64514" name="Rectangle 2"/>
          <p:cNvSpPr>
            <a:spLocks noGrp="1" noChangeArrowheads="1"/>
          </p:cNvSpPr>
          <p:nvPr>
            <p:ph type="title"/>
          </p:nvPr>
        </p:nvSpPr>
        <p:spPr/>
        <p:txBody>
          <a:bodyPr/>
          <a:lstStyle/>
          <a:p>
            <a:r>
              <a:rPr lang="zh-CN" altLang="en-US" smtClean="0">
                <a:ea typeface="宋体" panose="02010600030101010101" pitchFamily="2" charset="-122"/>
              </a:rPr>
              <a:t>本章学习目标</a:t>
            </a:r>
            <a:endParaRPr lang="en-US" altLang="zh-CN">
              <a:solidFill>
                <a:schemeClr val="accent1"/>
              </a:solidFill>
              <a:ea typeface="宋体" panose="02010600030101010101" pitchFamily="2" charset="-122"/>
            </a:endParaRPr>
          </a:p>
        </p:txBody>
      </p:sp>
      <p:grpSp>
        <p:nvGrpSpPr>
          <p:cNvPr id="64515"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4" name="Text Box 12"/>
          <p:cNvSpPr txBox="1">
            <a:spLocks noChangeArrowheads="1"/>
          </p:cNvSpPr>
          <p:nvPr/>
        </p:nvSpPr>
        <p:spPr bwMode="auto">
          <a:xfrm>
            <a:off x="2987824" y="2100263"/>
            <a:ext cx="145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dirty="0">
                <a:ea typeface="宋体" panose="02010600030101010101" pitchFamily="2" charset="-122"/>
              </a:rPr>
              <a:t>Java API</a:t>
            </a:r>
          </a:p>
        </p:txBody>
      </p:sp>
      <p:sp>
        <p:nvSpPr>
          <p:cNvPr id="64525" name="Text Box 13"/>
          <p:cNvSpPr txBox="1">
            <a:spLocks noChangeArrowheads="1"/>
          </p:cNvSpPr>
          <p:nvPr/>
        </p:nvSpPr>
        <p:spPr bwMode="gray">
          <a:xfrm>
            <a:off x="2025650" y="21224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1</a:t>
            </a:r>
          </a:p>
        </p:txBody>
      </p:sp>
      <p:grpSp>
        <p:nvGrpSpPr>
          <p:cNvPr id="64519" name="Group 7"/>
          <p:cNvGrpSpPr>
            <a:grpSpLocks/>
          </p:cNvGrpSpPr>
          <p:nvPr/>
        </p:nvGrpSpPr>
        <p:grpSpPr bwMode="auto">
          <a:xfrm>
            <a:off x="1828800" y="2938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7" name="Text Box 15"/>
          <p:cNvSpPr txBox="1">
            <a:spLocks noChangeArrowheads="1"/>
          </p:cNvSpPr>
          <p:nvPr/>
        </p:nvSpPr>
        <p:spPr bwMode="auto">
          <a:xfrm>
            <a:off x="2987824" y="3014663"/>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ea typeface="宋体" panose="02010600030101010101" pitchFamily="2" charset="-122"/>
              </a:rPr>
              <a:t>始祖类</a:t>
            </a:r>
            <a:endParaRPr lang="en-US" altLang="zh-CN" sz="2400" b="1" dirty="0">
              <a:ea typeface="宋体" panose="02010600030101010101" pitchFamily="2" charset="-122"/>
            </a:endParaRPr>
          </a:p>
        </p:txBody>
      </p:sp>
      <p:sp>
        <p:nvSpPr>
          <p:cNvPr id="64528" name="Text Box 16"/>
          <p:cNvSpPr txBox="1">
            <a:spLocks noChangeArrowheads="1"/>
          </p:cNvSpPr>
          <p:nvPr/>
        </p:nvSpPr>
        <p:spPr bwMode="gray">
          <a:xfrm>
            <a:off x="2025650" y="30368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2</a:t>
            </a:r>
          </a:p>
        </p:txBody>
      </p:sp>
      <p:grpSp>
        <p:nvGrpSpPr>
          <p:cNvPr id="64529" name="Group 17"/>
          <p:cNvGrpSpPr>
            <a:grpSpLocks/>
          </p:cNvGrpSpPr>
          <p:nvPr/>
        </p:nvGrpSpPr>
        <p:grpSpPr bwMode="auto">
          <a:xfrm>
            <a:off x="1828800" y="3830638"/>
            <a:ext cx="762000" cy="665162"/>
            <a:chOff x="1110" y="2656"/>
            <a:chExt cx="1549" cy="1351"/>
          </a:xfrm>
        </p:grpSpPr>
        <p:sp>
          <p:nvSpPr>
            <p:cNvPr id="6453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37"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8" name="Text Box 26"/>
          <p:cNvSpPr txBox="1">
            <a:spLocks noChangeArrowheads="1"/>
          </p:cNvSpPr>
          <p:nvPr/>
        </p:nvSpPr>
        <p:spPr bwMode="auto">
          <a:xfrm>
            <a:off x="2987824" y="3906838"/>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ea typeface="宋体" panose="02010600030101010101" pitchFamily="2" charset="-122"/>
              </a:rPr>
              <a:t>字符串类</a:t>
            </a:r>
            <a:endParaRPr lang="en-US" altLang="zh-CN" sz="2400" b="1" dirty="0">
              <a:ea typeface="宋体" panose="02010600030101010101" pitchFamily="2" charset="-122"/>
            </a:endParaRPr>
          </a:p>
        </p:txBody>
      </p:sp>
      <p:sp>
        <p:nvSpPr>
          <p:cNvPr id="64539" name="Text Box 27"/>
          <p:cNvSpPr txBox="1">
            <a:spLocks noChangeArrowheads="1"/>
          </p:cNvSpPr>
          <p:nvPr/>
        </p:nvSpPr>
        <p:spPr bwMode="gray">
          <a:xfrm>
            <a:off x="2025650" y="39290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3</a:t>
            </a:r>
          </a:p>
        </p:txBody>
      </p:sp>
      <p:grpSp>
        <p:nvGrpSpPr>
          <p:cNvPr id="64533" name="Group 21"/>
          <p:cNvGrpSpPr>
            <a:grpSpLocks/>
          </p:cNvGrpSpPr>
          <p:nvPr/>
        </p:nvGrpSpPr>
        <p:grpSpPr bwMode="auto">
          <a:xfrm>
            <a:off x="1828800" y="4745038"/>
            <a:ext cx="762000" cy="665162"/>
            <a:chOff x="3174" y="2656"/>
            <a:chExt cx="1549" cy="1351"/>
          </a:xfrm>
        </p:grpSpPr>
        <p:sp>
          <p:nvSpPr>
            <p:cNvPr id="6453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40" name="Line 28"/>
          <p:cNvSpPr>
            <a:spLocks noChangeShapeType="1"/>
          </p:cNvSpPr>
          <p:nvPr/>
        </p:nvSpPr>
        <p:spPr bwMode="auto">
          <a:xfrm>
            <a:off x="2438400" y="53546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41" name="Text Box 29"/>
          <p:cNvSpPr txBox="1">
            <a:spLocks noChangeArrowheads="1"/>
          </p:cNvSpPr>
          <p:nvPr/>
        </p:nvSpPr>
        <p:spPr bwMode="auto">
          <a:xfrm>
            <a:off x="2987824" y="4821238"/>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solidFill>
                  <a:srgbClr val="FF0000"/>
                </a:solidFill>
                <a:ea typeface="宋体" panose="02010600030101010101" pitchFamily="2" charset="-122"/>
              </a:rPr>
              <a:t>包装器类</a:t>
            </a:r>
            <a:endParaRPr lang="en-US" altLang="zh-CN" sz="2400" b="1" dirty="0">
              <a:solidFill>
                <a:srgbClr val="FF0000"/>
              </a:solidFill>
              <a:ea typeface="宋体" panose="02010600030101010101" pitchFamily="2" charset="-122"/>
            </a:endParaRPr>
          </a:p>
        </p:txBody>
      </p:sp>
      <p:sp>
        <p:nvSpPr>
          <p:cNvPr id="64542" name="Text Box 30"/>
          <p:cNvSpPr txBox="1">
            <a:spLocks noChangeArrowheads="1"/>
          </p:cNvSpPr>
          <p:nvPr/>
        </p:nvSpPr>
        <p:spPr bwMode="gray">
          <a:xfrm>
            <a:off x="2025650" y="4843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4</a:t>
            </a:r>
          </a:p>
        </p:txBody>
      </p:sp>
      <p:sp>
        <p:nvSpPr>
          <p:cNvPr id="6454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a:t>
            </a:r>
            <a:r>
              <a:rPr lang="zh-CN" altLang="zh-CN" dirty="0" smtClean="0"/>
              <a:t>类</a:t>
            </a:r>
            <a:endParaRPr lang="zh-CN" altLang="en-US" dirty="0"/>
          </a:p>
        </p:txBody>
      </p:sp>
      <p:sp>
        <p:nvSpPr>
          <p:cNvPr id="3" name="内容占位符 2"/>
          <p:cNvSpPr>
            <a:spLocks noGrp="1"/>
          </p:cNvSpPr>
          <p:nvPr>
            <p:ph idx="1"/>
          </p:nvPr>
        </p:nvSpPr>
        <p:spPr/>
        <p:txBody>
          <a:bodyPr/>
          <a:lstStyle/>
          <a:p>
            <a:r>
              <a:rPr lang="zh-CN" altLang="en-US" dirty="0" smtClean="0"/>
              <a:t>日期格式化</a:t>
            </a:r>
            <a:endParaRPr lang="en-US" altLang="zh-CN" dirty="0" smtClean="0"/>
          </a:p>
          <a:p>
            <a:pPr lvl="1"/>
            <a:r>
              <a:rPr lang="en-US" altLang="zh-CN" dirty="0" err="1" smtClean="0"/>
              <a:t>java.text.DateFormat</a:t>
            </a:r>
            <a:r>
              <a:rPr lang="zh-CN" altLang="en-US" dirty="0"/>
              <a:t>是日期</a:t>
            </a:r>
            <a:r>
              <a:rPr lang="en-US" altLang="zh-CN" dirty="0"/>
              <a:t>/</a:t>
            </a:r>
            <a:r>
              <a:rPr lang="zh-CN" altLang="en-US" dirty="0"/>
              <a:t>时间格式化子类的抽象类，</a:t>
            </a:r>
            <a:r>
              <a:rPr lang="zh-CN" altLang="en-US" dirty="0" smtClean="0"/>
              <a:t>它能以</a:t>
            </a:r>
            <a:r>
              <a:rPr lang="zh-CN" altLang="en-US" dirty="0"/>
              <a:t>与语言无关的方式格式化并分析日期或时间</a:t>
            </a:r>
            <a:r>
              <a:rPr lang="zh-CN" altLang="en-US" dirty="0" smtClean="0"/>
              <a:t>。</a:t>
            </a:r>
            <a:endParaRPr lang="en-US" altLang="zh-CN" dirty="0" smtClean="0"/>
          </a:p>
          <a:p>
            <a:pPr lvl="1"/>
            <a:r>
              <a:rPr lang="en-US" altLang="zh-CN" dirty="0" err="1" smtClean="0"/>
              <a:t>java.text.SimpleDateFormat</a:t>
            </a:r>
            <a:r>
              <a:rPr lang="zh-CN" altLang="en-US" dirty="0" smtClean="0"/>
              <a:t>是</a:t>
            </a:r>
            <a:r>
              <a:rPr lang="en-US" altLang="zh-CN" dirty="0" err="1" smtClean="0"/>
              <a:t>DateFormat</a:t>
            </a:r>
            <a:r>
              <a:rPr lang="zh-CN" altLang="en-US" dirty="0"/>
              <a:t>的一个具体之类。</a:t>
            </a:r>
            <a:r>
              <a:rPr lang="zh-CN" altLang="en-US" dirty="0" smtClean="0"/>
              <a:t>它实现了日期格式化（日期 </a:t>
            </a:r>
            <a:r>
              <a:rPr lang="en-US" altLang="zh-CN" dirty="0" smtClean="0"/>
              <a:t>-&gt; </a:t>
            </a:r>
            <a:r>
              <a:rPr lang="zh-CN" altLang="en-US" dirty="0" smtClean="0"/>
              <a:t>文本）、日期分析（文本 </a:t>
            </a:r>
            <a:r>
              <a:rPr lang="en-US" altLang="zh-CN" dirty="0" smtClean="0"/>
              <a:t>-&gt; </a:t>
            </a:r>
            <a:r>
              <a:rPr lang="zh-CN" altLang="en-US" dirty="0" smtClean="0"/>
              <a:t>日期）等功能。</a:t>
            </a:r>
            <a:endParaRPr lang="en-US" altLang="zh-CN" dirty="0" smtClean="0"/>
          </a:p>
          <a:p>
            <a:pPr lvl="1"/>
            <a:r>
              <a:rPr lang="en-US" altLang="zh-CN" dirty="0" err="1"/>
              <a:t>SimpleDateFormat</a:t>
            </a:r>
            <a:r>
              <a:rPr lang="en-US" altLang="zh-CN" dirty="0"/>
              <a:t>(String pattern</a:t>
            </a:r>
            <a:r>
              <a:rPr lang="en-US" altLang="zh-CN" dirty="0" smtClean="0"/>
              <a:t>) </a:t>
            </a:r>
            <a:r>
              <a:rPr lang="zh-CN" altLang="en-US" dirty="0" smtClean="0"/>
              <a:t>：构造</a:t>
            </a:r>
            <a:r>
              <a:rPr lang="zh-CN" altLang="en-US" dirty="0"/>
              <a:t>对象，描述日期和时间格式的</a:t>
            </a:r>
            <a:r>
              <a:rPr lang="zh-CN" altLang="en-US" dirty="0" smtClean="0"/>
              <a:t>模式</a:t>
            </a:r>
            <a:r>
              <a:rPr lang="zh-CN" altLang="en-US" dirty="0"/>
              <a:t>。</a:t>
            </a:r>
            <a:endParaRPr lang="en-US" altLang="zh-CN" dirty="0" smtClean="0"/>
          </a:p>
          <a:p>
            <a:pPr lvl="1"/>
            <a:r>
              <a:rPr lang="en-US" altLang="zh-CN" dirty="0" smtClean="0"/>
              <a:t>format(Date</a:t>
            </a:r>
            <a:r>
              <a:rPr lang="en-US" altLang="zh-CN" dirty="0"/>
              <a:t>)</a:t>
            </a:r>
            <a:r>
              <a:rPr lang="zh-CN" altLang="en-US" dirty="0"/>
              <a:t>方法将日期对象格式化成字符串。</a:t>
            </a:r>
          </a:p>
          <a:p>
            <a:pPr lvl="1"/>
            <a:r>
              <a:rPr lang="en-US" altLang="zh-CN" dirty="0"/>
              <a:t>parse(String)</a:t>
            </a:r>
            <a:r>
              <a:rPr lang="zh-CN" altLang="en-US" dirty="0"/>
              <a:t>方法将字符串转化</a:t>
            </a:r>
            <a:r>
              <a:rPr lang="zh-CN" altLang="en-US" dirty="0" smtClean="0"/>
              <a:t>为</a:t>
            </a:r>
            <a:r>
              <a:rPr lang="en-US" altLang="zh-CN" dirty="0" smtClean="0"/>
              <a:t>Date</a:t>
            </a:r>
            <a:r>
              <a:rPr lang="zh-CN" altLang="en-US" dirty="0" smtClean="0"/>
              <a:t>对象。</a:t>
            </a:r>
            <a:endParaRPr lang="zh-CN" altLang="en-US" dirty="0"/>
          </a:p>
          <a:p>
            <a:pPr lvl="1"/>
            <a:endParaRPr lang="zh-CN" altLang="en-US"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3936480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扫描器</a:t>
            </a:r>
            <a:r>
              <a:rPr lang="zh-CN" altLang="zh-CN" dirty="0" smtClean="0"/>
              <a:t>类</a:t>
            </a:r>
            <a:endParaRPr lang="zh-CN" altLang="en-US" dirty="0"/>
          </a:p>
        </p:txBody>
      </p:sp>
      <p:sp>
        <p:nvSpPr>
          <p:cNvPr id="3" name="内容占位符 2"/>
          <p:cNvSpPr>
            <a:spLocks noGrp="1"/>
          </p:cNvSpPr>
          <p:nvPr>
            <p:ph idx="1"/>
          </p:nvPr>
        </p:nvSpPr>
        <p:spPr/>
        <p:txBody>
          <a:bodyPr/>
          <a:lstStyle/>
          <a:p>
            <a:r>
              <a:rPr lang="en-US" altLang="zh-CN" dirty="0" err="1" smtClean="0"/>
              <a:t>java.util.Scanner</a:t>
            </a:r>
            <a:r>
              <a:rPr lang="zh-CN" altLang="en-US" dirty="0"/>
              <a:t>类表示一个可以使用正则表达式来解析基本类型和字符串的简单文本</a:t>
            </a:r>
            <a:r>
              <a:rPr lang="zh-CN" altLang="en-US" dirty="0" smtClean="0"/>
              <a:t>扫描器，主要</a:t>
            </a:r>
            <a:r>
              <a:rPr lang="zh-CN" altLang="en-US" dirty="0"/>
              <a:t>用于获取</a:t>
            </a:r>
            <a:r>
              <a:rPr lang="zh-CN" altLang="en-US" dirty="0" smtClean="0"/>
              <a:t>控制台的输入。</a:t>
            </a:r>
            <a:endParaRPr lang="en-US" altLang="zh-CN" dirty="0" smtClean="0"/>
          </a:p>
          <a:p>
            <a:r>
              <a:rPr lang="zh-CN" altLang="en-US" dirty="0" smtClean="0"/>
              <a:t>通过</a:t>
            </a:r>
            <a:r>
              <a:rPr lang="en-US" altLang="zh-CN" dirty="0" smtClean="0"/>
              <a:t>Scanner</a:t>
            </a:r>
            <a:r>
              <a:rPr lang="zh-CN" altLang="en-US" dirty="0" smtClean="0"/>
              <a:t>类的</a:t>
            </a:r>
            <a:r>
              <a:rPr lang="en-US" altLang="zh-CN" dirty="0" err="1" smtClean="0"/>
              <a:t>nextXXX</a:t>
            </a:r>
            <a:r>
              <a:rPr lang="zh-CN" altLang="en-US" dirty="0" smtClean="0"/>
              <a:t>方法，可以将输入的字符串解析为各种基本数据类型。</a:t>
            </a:r>
            <a:endParaRPr lang="zh-CN" altLang="en-US" dirty="0"/>
          </a:p>
          <a:p>
            <a:pPr lvl="1"/>
            <a:endParaRPr lang="zh-CN" altLang="en-US"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
        <p:nvSpPr>
          <p:cNvPr id="6" name="Rectangle 109"/>
          <p:cNvSpPr>
            <a:spLocks noChangeArrowheads="1"/>
          </p:cNvSpPr>
          <p:nvPr/>
        </p:nvSpPr>
        <p:spPr bwMode="auto">
          <a:xfrm>
            <a:off x="1136563" y="3755667"/>
            <a:ext cx="6870873" cy="283689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200" b="1" dirty="0">
                <a:latin typeface="Arial" panose="020B0604020202020204" pitchFamily="34" charset="0"/>
              </a:rPr>
              <a:t>Scanner </a:t>
            </a:r>
            <a:r>
              <a:rPr lang="en-US" altLang="zh-CN" sz="2400" dirty="0" err="1"/>
              <a:t>scanner</a:t>
            </a:r>
            <a:r>
              <a:rPr lang="en-US" altLang="zh-CN" sz="2400" dirty="0"/>
              <a:t> </a:t>
            </a:r>
            <a:r>
              <a:rPr lang="en-US" altLang="zh-CN" sz="2200" b="1" dirty="0">
                <a:latin typeface="Arial" panose="020B0604020202020204" pitchFamily="34" charset="0"/>
              </a:rPr>
              <a:t>= new Scanner(System.in);</a:t>
            </a:r>
          </a:p>
          <a:p>
            <a:pPr eaLnBrk="1" hangingPunct="1"/>
            <a:r>
              <a:rPr lang="en-US" altLang="zh-CN" sz="2200" b="1" dirty="0" err="1">
                <a:latin typeface="Arial" panose="020B0604020202020204" pitchFamily="34" charset="0"/>
              </a:rPr>
              <a:t>System.out.println</a:t>
            </a:r>
            <a:r>
              <a:rPr lang="en-US" altLang="zh-CN" sz="2200" b="1" dirty="0">
                <a:latin typeface="Arial" panose="020B0604020202020204" pitchFamily="34" charset="0"/>
              </a:rPr>
              <a:t>("</a:t>
            </a:r>
            <a:r>
              <a:rPr lang="zh-CN" altLang="en-US" sz="2200" b="1" dirty="0">
                <a:latin typeface="Arial" panose="020B0604020202020204" pitchFamily="34" charset="0"/>
              </a:rPr>
              <a:t>请输入一个整数</a:t>
            </a:r>
            <a:r>
              <a:rPr lang="en-US" altLang="zh-CN" sz="2200" b="1" dirty="0">
                <a:latin typeface="Arial" panose="020B0604020202020204" pitchFamily="34" charset="0"/>
              </a:rPr>
              <a:t>");</a:t>
            </a:r>
          </a:p>
          <a:p>
            <a:pPr eaLnBrk="1" hangingPunct="1"/>
            <a:r>
              <a:rPr lang="en-US" altLang="zh-CN" sz="2200" b="1" dirty="0" err="1">
                <a:latin typeface="Arial" panose="020B0604020202020204" pitchFamily="34" charset="0"/>
              </a:rPr>
              <a:t>int</a:t>
            </a:r>
            <a:r>
              <a:rPr lang="en-US" altLang="zh-CN" sz="2200" b="1" dirty="0">
                <a:latin typeface="Arial" panose="020B0604020202020204" pitchFamily="34" charset="0"/>
              </a:rPr>
              <a:t> </a:t>
            </a:r>
            <a:r>
              <a:rPr lang="en-US" altLang="zh-CN" sz="2200" b="1" dirty="0" err="1">
                <a:latin typeface="Arial" panose="020B0604020202020204" pitchFamily="34" charset="0"/>
              </a:rPr>
              <a:t>i</a:t>
            </a:r>
            <a:r>
              <a:rPr lang="en-US" altLang="zh-CN" sz="2200" b="1" dirty="0">
                <a:latin typeface="Arial" panose="020B0604020202020204" pitchFamily="34" charset="0"/>
              </a:rPr>
              <a:t> = </a:t>
            </a:r>
            <a:r>
              <a:rPr lang="en-US" altLang="zh-CN" sz="2400" dirty="0" err="1"/>
              <a:t>scanner</a:t>
            </a:r>
            <a:r>
              <a:rPr lang="en-US" altLang="zh-CN" sz="2200" b="1" dirty="0" err="1">
                <a:latin typeface="Arial" panose="020B0604020202020204" pitchFamily="34" charset="0"/>
              </a:rPr>
              <a:t>.nextInt</a:t>
            </a:r>
            <a:r>
              <a:rPr lang="en-US" altLang="zh-CN" sz="2200" b="1" dirty="0">
                <a:latin typeface="Arial" panose="020B0604020202020204" pitchFamily="34" charset="0"/>
              </a:rPr>
              <a:t>();</a:t>
            </a:r>
          </a:p>
          <a:p>
            <a:pPr eaLnBrk="1" hangingPunct="1"/>
            <a:r>
              <a:rPr lang="en-US" altLang="zh-CN" sz="2200" b="1" dirty="0" err="1">
                <a:latin typeface="Arial" panose="020B0604020202020204" pitchFamily="34" charset="0"/>
              </a:rPr>
              <a:t>System.out.println</a:t>
            </a:r>
            <a:r>
              <a:rPr lang="en-US" altLang="zh-CN" sz="2200" b="1" dirty="0">
                <a:latin typeface="Arial" panose="020B0604020202020204" pitchFamily="34" charset="0"/>
              </a:rPr>
              <a:t>("</a:t>
            </a:r>
            <a:r>
              <a:rPr lang="zh-CN" altLang="en-US" sz="2200" b="1" dirty="0">
                <a:latin typeface="Arial" panose="020B0604020202020204" pitchFamily="34" charset="0"/>
              </a:rPr>
              <a:t>请输入一个浮点数</a:t>
            </a:r>
            <a:r>
              <a:rPr lang="en-US" altLang="zh-CN" sz="2200" b="1" dirty="0">
                <a:latin typeface="Arial" panose="020B0604020202020204" pitchFamily="34" charset="0"/>
              </a:rPr>
              <a:t>");</a:t>
            </a:r>
          </a:p>
          <a:p>
            <a:pPr eaLnBrk="1" hangingPunct="1"/>
            <a:r>
              <a:rPr lang="en-US" altLang="zh-CN" sz="2200" b="1" dirty="0">
                <a:latin typeface="Arial" panose="020B0604020202020204" pitchFamily="34" charset="0"/>
              </a:rPr>
              <a:t>double d = </a:t>
            </a:r>
            <a:r>
              <a:rPr lang="en-US" altLang="zh-CN" sz="2400" dirty="0" err="1"/>
              <a:t>scanner</a:t>
            </a:r>
            <a:r>
              <a:rPr lang="en-US" altLang="zh-CN" sz="2200" b="1" dirty="0" err="1">
                <a:latin typeface="Arial" panose="020B0604020202020204" pitchFamily="34" charset="0"/>
              </a:rPr>
              <a:t>.nextDouble</a:t>
            </a:r>
            <a:r>
              <a:rPr lang="en-US" altLang="zh-CN" sz="2200" b="1" dirty="0">
                <a:latin typeface="Arial" panose="020B0604020202020204" pitchFamily="34" charset="0"/>
              </a:rPr>
              <a:t>();</a:t>
            </a:r>
          </a:p>
          <a:p>
            <a:pPr eaLnBrk="1" hangingPunct="1"/>
            <a:r>
              <a:rPr lang="en-US" altLang="zh-CN" sz="2200" b="1" dirty="0" err="1">
                <a:latin typeface="Arial" panose="020B0604020202020204" pitchFamily="34" charset="0"/>
              </a:rPr>
              <a:t>System.out.println</a:t>
            </a:r>
            <a:r>
              <a:rPr lang="en-US" altLang="zh-CN" sz="2200" b="1" dirty="0">
                <a:latin typeface="Arial" panose="020B0604020202020204" pitchFamily="34" charset="0"/>
              </a:rPr>
              <a:t>("</a:t>
            </a:r>
            <a:r>
              <a:rPr lang="zh-CN" altLang="en-US" sz="2200" b="1" dirty="0">
                <a:latin typeface="Arial" panose="020B0604020202020204" pitchFamily="34" charset="0"/>
              </a:rPr>
              <a:t>请输入一个字符串</a:t>
            </a:r>
            <a:r>
              <a:rPr lang="en-US" altLang="zh-CN" sz="2200" b="1" dirty="0">
                <a:latin typeface="Arial" panose="020B0604020202020204" pitchFamily="34" charset="0"/>
              </a:rPr>
              <a:t>");</a:t>
            </a:r>
          </a:p>
          <a:p>
            <a:pPr eaLnBrk="1" hangingPunct="1"/>
            <a:r>
              <a:rPr lang="en-US" altLang="zh-CN" sz="2200" b="1" dirty="0">
                <a:latin typeface="Arial" panose="020B0604020202020204" pitchFamily="34" charset="0"/>
              </a:rPr>
              <a:t>String </a:t>
            </a:r>
            <a:r>
              <a:rPr lang="en-US" altLang="zh-CN" sz="2200" b="1" dirty="0" err="1">
                <a:latin typeface="Arial" panose="020B0604020202020204" pitchFamily="34" charset="0"/>
              </a:rPr>
              <a:t>str</a:t>
            </a:r>
            <a:r>
              <a:rPr lang="en-US" altLang="zh-CN" sz="2200" b="1" dirty="0">
                <a:latin typeface="Arial" panose="020B0604020202020204" pitchFamily="34" charset="0"/>
              </a:rPr>
              <a:t> = </a:t>
            </a:r>
            <a:r>
              <a:rPr lang="en-US" altLang="zh-CN" sz="2400" dirty="0" err="1"/>
              <a:t>scanner</a:t>
            </a:r>
            <a:r>
              <a:rPr lang="en-US" altLang="zh-CN" sz="2200" b="1" dirty="0" err="1">
                <a:latin typeface="Arial" panose="020B0604020202020204" pitchFamily="34" charset="0"/>
              </a:rPr>
              <a:t>.next</a:t>
            </a:r>
            <a:r>
              <a:rPr lang="en-US" altLang="zh-CN" sz="2200" b="1" dirty="0" smtClean="0">
                <a:latin typeface="Arial" panose="020B0604020202020204" pitchFamily="34" charset="0"/>
              </a:rPr>
              <a:t>();</a:t>
            </a:r>
          </a:p>
          <a:p>
            <a:pPr eaLnBrk="1" hangingPunct="1"/>
            <a:r>
              <a:rPr lang="en-US" altLang="zh-CN" sz="2200" b="1" dirty="0" err="1" smtClean="0">
                <a:latin typeface="Arial" panose="020B0604020202020204" pitchFamily="34" charset="0"/>
              </a:rPr>
              <a:t>scanner.close</a:t>
            </a:r>
            <a:r>
              <a:rPr lang="en-US" altLang="zh-CN" sz="2200" b="1" dirty="0" smtClean="0">
                <a:latin typeface="Arial" panose="020B0604020202020204" pitchFamily="34" charset="0"/>
              </a:rPr>
              <a:t>();</a:t>
            </a:r>
            <a:endParaRPr lang="en-US" altLang="zh-CN" sz="2200" b="1" dirty="0">
              <a:latin typeface="Arial" panose="020B0604020202020204" pitchFamily="34" charset="0"/>
            </a:endParaRPr>
          </a:p>
        </p:txBody>
      </p:sp>
    </p:spTree>
    <p:extLst>
      <p:ext uri="{BB962C8B-B14F-4D97-AF65-F5344CB8AC3E}">
        <p14:creationId xmlns:p14="http://schemas.microsoft.com/office/powerpoint/2010/main" val="1566205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WordArt 3"/>
          <p:cNvSpPr>
            <a:spLocks noChangeArrowheads="1" noChangeShapeType="1" noTextEdit="1"/>
          </p:cNvSpPr>
          <p:nvPr/>
        </p:nvSpPr>
        <p:spPr bwMode="gray">
          <a:xfrm>
            <a:off x="1995488" y="2133600"/>
            <a:ext cx="5472112" cy="935038"/>
          </a:xfrm>
          <a:prstGeom prst="rect">
            <a:avLst/>
          </a:prstGeom>
        </p:spPr>
        <p:txBody>
          <a:bodyPr wrap="none" fromWordArt="1">
            <a:prstTxWarp prst="textDeflate">
              <a:avLst>
                <a:gd name="adj" fmla="val 0"/>
              </a:avLst>
            </a:prstTxWarp>
          </a:bodyPr>
          <a:lstStyle/>
          <a:p>
            <a:pPr algn="ctr"/>
            <a:r>
              <a:rPr lang="en-US" altLang="zh-CN" sz="5400" b="1" kern="10" smtClean="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ea typeface="Verdana" panose="020B0604030504040204" pitchFamily="34" charset="0"/>
                <a:cs typeface="Verdana" panose="020B0604030504040204" pitchFamily="34" charset="0"/>
              </a:rPr>
              <a:t>Thank You !</a:t>
            </a:r>
            <a:endParaRPr lang="zh-CN" altLang="en-US" sz="5400" b="1" kern="1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cs typeface="Verdana" panose="020B0604030504040204" pitchFamily="34" charset="0"/>
            </a:endParaRPr>
          </a:p>
        </p:txBody>
      </p:sp>
      <p:sp>
        <p:nvSpPr>
          <p:cNvPr id="82950" name="Rectangle 6"/>
          <p:cNvSpPr>
            <a:spLocks noGrp="1" noChangeArrowheads="1"/>
          </p:cNvSpPr>
          <p:nvPr>
            <p:ph type="subTitle" idx="1"/>
          </p:nvPr>
        </p:nvSpPr>
        <p:spPr/>
        <p:txBody>
          <a:bodyPr/>
          <a:lstStyle/>
          <a:p>
            <a:r>
              <a:rPr lang="zh-CN" altLang="en-US">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r>
              <a:rPr lang="zh-CN" altLang="en-US" smtClean="0"/>
              <a:t>计算机学院 彭政</a:t>
            </a:r>
            <a:endParaRPr lang="en-US" altLang="zh-CN"/>
          </a:p>
        </p:txBody>
      </p:sp>
      <p:sp>
        <p:nvSpPr>
          <p:cNvPr id="37" name="日期占位符 5"/>
          <p:cNvSpPr>
            <a:spLocks noGrp="1"/>
          </p:cNvSpPr>
          <p:nvPr>
            <p:ph type="dt" sz="half" idx="12"/>
          </p:nvPr>
        </p:nvSpPr>
        <p:spPr/>
        <p:txBody>
          <a:bodyPr/>
          <a:lstStyle/>
          <a:p>
            <a:r>
              <a:rPr lang="zh-CN" altLang="en-US" smtClean="0"/>
              <a:t>电子科技大学中山学院</a:t>
            </a:r>
            <a:endParaRPr lang="en-US" altLang="zh-CN"/>
          </a:p>
        </p:txBody>
      </p:sp>
      <p:sp>
        <p:nvSpPr>
          <p:cNvPr id="64514" name="Rectangle 2"/>
          <p:cNvSpPr>
            <a:spLocks noGrp="1" noChangeArrowheads="1"/>
          </p:cNvSpPr>
          <p:nvPr>
            <p:ph type="title"/>
          </p:nvPr>
        </p:nvSpPr>
        <p:spPr/>
        <p:txBody>
          <a:bodyPr/>
          <a:lstStyle/>
          <a:p>
            <a:r>
              <a:rPr lang="zh-CN" altLang="en-US" smtClean="0">
                <a:ea typeface="宋体" panose="02010600030101010101" pitchFamily="2" charset="-122"/>
              </a:rPr>
              <a:t>本章学习目标</a:t>
            </a:r>
            <a:endParaRPr lang="en-US" altLang="zh-CN">
              <a:solidFill>
                <a:schemeClr val="accent1"/>
              </a:solidFill>
              <a:ea typeface="宋体" panose="02010600030101010101" pitchFamily="2" charset="-122"/>
            </a:endParaRPr>
          </a:p>
        </p:txBody>
      </p:sp>
      <p:grpSp>
        <p:nvGrpSpPr>
          <p:cNvPr id="64515"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4" name="Text Box 12"/>
          <p:cNvSpPr txBox="1">
            <a:spLocks noChangeArrowheads="1"/>
          </p:cNvSpPr>
          <p:nvPr/>
        </p:nvSpPr>
        <p:spPr bwMode="auto">
          <a:xfrm>
            <a:off x="2987824" y="2100263"/>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solidFill>
                  <a:srgbClr val="FF0000"/>
                </a:solidFill>
                <a:ea typeface="宋体" panose="02010600030101010101" pitchFamily="2" charset="-122"/>
              </a:rPr>
              <a:t>数学</a:t>
            </a:r>
            <a:r>
              <a:rPr lang="zh-CN" altLang="en-US" sz="2400" b="1" dirty="0" smtClean="0">
                <a:solidFill>
                  <a:srgbClr val="FF0000"/>
                </a:solidFill>
                <a:ea typeface="宋体" panose="02010600030101010101" pitchFamily="2" charset="-122"/>
              </a:rPr>
              <a:t>类</a:t>
            </a:r>
            <a:endParaRPr lang="en-US" altLang="zh-CN" sz="2400" b="1" dirty="0">
              <a:solidFill>
                <a:srgbClr val="FF0000"/>
              </a:solidFill>
              <a:ea typeface="宋体" panose="02010600030101010101" pitchFamily="2" charset="-122"/>
            </a:endParaRPr>
          </a:p>
        </p:txBody>
      </p:sp>
      <p:sp>
        <p:nvSpPr>
          <p:cNvPr id="64525" name="Text Box 13"/>
          <p:cNvSpPr txBox="1">
            <a:spLocks noChangeArrowheads="1"/>
          </p:cNvSpPr>
          <p:nvPr/>
        </p:nvSpPr>
        <p:spPr bwMode="gray">
          <a:xfrm>
            <a:off x="2024562" y="2122488"/>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5</a:t>
            </a:r>
          </a:p>
        </p:txBody>
      </p:sp>
      <p:grpSp>
        <p:nvGrpSpPr>
          <p:cNvPr id="64519" name="Group 7"/>
          <p:cNvGrpSpPr>
            <a:grpSpLocks/>
          </p:cNvGrpSpPr>
          <p:nvPr/>
        </p:nvGrpSpPr>
        <p:grpSpPr bwMode="auto">
          <a:xfrm>
            <a:off x="1828800" y="2938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7" name="Text Box 15"/>
          <p:cNvSpPr txBox="1">
            <a:spLocks noChangeArrowheads="1"/>
          </p:cNvSpPr>
          <p:nvPr/>
        </p:nvSpPr>
        <p:spPr bwMode="auto">
          <a:xfrm>
            <a:off x="2987824" y="3014663"/>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solidFill>
                  <a:srgbClr val="FF0000"/>
                </a:solidFill>
                <a:ea typeface="宋体" panose="02010600030101010101" pitchFamily="2" charset="-122"/>
              </a:rPr>
              <a:t>随机数类</a:t>
            </a:r>
            <a:endParaRPr lang="en-US" altLang="zh-CN" sz="2400" b="1" dirty="0">
              <a:solidFill>
                <a:srgbClr val="FF0000"/>
              </a:solidFill>
              <a:ea typeface="宋体" panose="02010600030101010101" pitchFamily="2" charset="-122"/>
            </a:endParaRPr>
          </a:p>
        </p:txBody>
      </p:sp>
      <p:sp>
        <p:nvSpPr>
          <p:cNvPr id="64528" name="Text Box 16"/>
          <p:cNvSpPr txBox="1">
            <a:spLocks noChangeArrowheads="1"/>
          </p:cNvSpPr>
          <p:nvPr/>
        </p:nvSpPr>
        <p:spPr bwMode="gray">
          <a:xfrm>
            <a:off x="2024562" y="3036888"/>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6</a:t>
            </a:r>
          </a:p>
        </p:txBody>
      </p:sp>
      <p:grpSp>
        <p:nvGrpSpPr>
          <p:cNvPr id="64529" name="Group 17"/>
          <p:cNvGrpSpPr>
            <a:grpSpLocks/>
          </p:cNvGrpSpPr>
          <p:nvPr/>
        </p:nvGrpSpPr>
        <p:grpSpPr bwMode="auto">
          <a:xfrm>
            <a:off x="1828800" y="3830638"/>
            <a:ext cx="762000" cy="665162"/>
            <a:chOff x="1110" y="2656"/>
            <a:chExt cx="1549" cy="1351"/>
          </a:xfrm>
        </p:grpSpPr>
        <p:sp>
          <p:nvSpPr>
            <p:cNvPr id="6453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37"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8" name="Text Box 26"/>
          <p:cNvSpPr txBox="1">
            <a:spLocks noChangeArrowheads="1"/>
          </p:cNvSpPr>
          <p:nvPr/>
        </p:nvSpPr>
        <p:spPr bwMode="auto">
          <a:xfrm>
            <a:off x="2987824" y="3906838"/>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solidFill>
                  <a:srgbClr val="FF0000"/>
                </a:solidFill>
                <a:ea typeface="宋体" panose="02010600030101010101" pitchFamily="2" charset="-122"/>
              </a:rPr>
              <a:t>日期类</a:t>
            </a:r>
            <a:endParaRPr lang="en-US" altLang="zh-CN" sz="2400" b="1" dirty="0">
              <a:solidFill>
                <a:srgbClr val="FF0000"/>
              </a:solidFill>
              <a:ea typeface="宋体" panose="02010600030101010101" pitchFamily="2" charset="-122"/>
            </a:endParaRPr>
          </a:p>
        </p:txBody>
      </p:sp>
      <p:sp>
        <p:nvSpPr>
          <p:cNvPr id="64539" name="Text Box 27"/>
          <p:cNvSpPr txBox="1">
            <a:spLocks noChangeArrowheads="1"/>
          </p:cNvSpPr>
          <p:nvPr/>
        </p:nvSpPr>
        <p:spPr bwMode="gray">
          <a:xfrm>
            <a:off x="2024562" y="392906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7</a:t>
            </a:r>
          </a:p>
        </p:txBody>
      </p:sp>
      <p:grpSp>
        <p:nvGrpSpPr>
          <p:cNvPr id="64533" name="Group 21"/>
          <p:cNvGrpSpPr>
            <a:grpSpLocks/>
          </p:cNvGrpSpPr>
          <p:nvPr/>
        </p:nvGrpSpPr>
        <p:grpSpPr bwMode="auto">
          <a:xfrm>
            <a:off x="1828800" y="4745038"/>
            <a:ext cx="762000" cy="665162"/>
            <a:chOff x="3174" y="2656"/>
            <a:chExt cx="1549" cy="1351"/>
          </a:xfrm>
        </p:grpSpPr>
        <p:sp>
          <p:nvSpPr>
            <p:cNvPr id="6453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40" name="Line 28"/>
          <p:cNvSpPr>
            <a:spLocks noChangeShapeType="1"/>
          </p:cNvSpPr>
          <p:nvPr/>
        </p:nvSpPr>
        <p:spPr bwMode="auto">
          <a:xfrm>
            <a:off x="2438400" y="53546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41" name="Text Box 29"/>
          <p:cNvSpPr txBox="1">
            <a:spLocks noChangeArrowheads="1"/>
          </p:cNvSpPr>
          <p:nvPr/>
        </p:nvSpPr>
        <p:spPr bwMode="auto">
          <a:xfrm>
            <a:off x="2987824" y="4821238"/>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solidFill>
                  <a:srgbClr val="FF0000"/>
                </a:solidFill>
                <a:ea typeface="宋体" panose="02010600030101010101" pitchFamily="2" charset="-122"/>
              </a:rPr>
              <a:t>扫描器类</a:t>
            </a:r>
            <a:endParaRPr lang="en-US" altLang="zh-CN" sz="2400" b="1" dirty="0">
              <a:solidFill>
                <a:srgbClr val="FF0000"/>
              </a:solidFill>
              <a:ea typeface="宋体" panose="02010600030101010101" pitchFamily="2" charset="-122"/>
            </a:endParaRPr>
          </a:p>
        </p:txBody>
      </p:sp>
      <p:sp>
        <p:nvSpPr>
          <p:cNvPr id="64542" name="Text Box 30"/>
          <p:cNvSpPr txBox="1">
            <a:spLocks noChangeArrowheads="1"/>
          </p:cNvSpPr>
          <p:nvPr/>
        </p:nvSpPr>
        <p:spPr bwMode="gray">
          <a:xfrm>
            <a:off x="2024562" y="484346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8</a:t>
            </a:r>
          </a:p>
        </p:txBody>
      </p:sp>
      <p:sp>
        <p:nvSpPr>
          <p:cNvPr id="6454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p>
        </p:txBody>
      </p:sp>
    </p:spTree>
    <p:extLst>
      <p:ext uri="{BB962C8B-B14F-4D97-AF65-F5344CB8AC3E}">
        <p14:creationId xmlns:p14="http://schemas.microsoft.com/office/powerpoint/2010/main" val="166792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包装器类</a:t>
            </a:r>
            <a:endParaRPr lang="zh-CN" altLang="en-US" dirty="0"/>
          </a:p>
        </p:txBody>
      </p:sp>
      <p:sp>
        <p:nvSpPr>
          <p:cNvPr id="3" name="内容占位符 2"/>
          <p:cNvSpPr>
            <a:spLocks noGrp="1"/>
          </p:cNvSpPr>
          <p:nvPr>
            <p:ph idx="1"/>
          </p:nvPr>
        </p:nvSpPr>
        <p:spPr/>
        <p:txBody>
          <a:bodyPr/>
          <a:lstStyle/>
          <a:p>
            <a:r>
              <a:rPr lang="en-US" altLang="zh-CN" dirty="0"/>
              <a:t>Java</a:t>
            </a:r>
            <a:r>
              <a:rPr lang="zh-CN" altLang="zh-CN" dirty="0"/>
              <a:t>语言有</a:t>
            </a:r>
            <a:r>
              <a:rPr lang="en-US" altLang="zh-CN" dirty="0"/>
              <a:t>8</a:t>
            </a:r>
            <a:r>
              <a:rPr lang="zh-CN" altLang="zh-CN" dirty="0"/>
              <a:t>种基本数据类型，这些基本数据类型的值不是对象，不能按照操作对象的方式来操作这些基本数据类型的值，但是在有些情况下我们又需要将这些基本数据类型的值作为对象来处理</a:t>
            </a:r>
            <a:r>
              <a:rPr lang="zh-CN" altLang="zh-CN" dirty="0" smtClean="0"/>
              <a:t>。</a:t>
            </a:r>
            <a:endParaRPr lang="en-US" altLang="zh-CN" dirty="0" smtClean="0"/>
          </a:p>
          <a:p>
            <a:r>
              <a:rPr lang="en-US" altLang="zh-CN" dirty="0"/>
              <a:t>Java</a:t>
            </a:r>
            <a:r>
              <a:rPr lang="zh-CN" altLang="zh-CN" dirty="0"/>
              <a:t>语言为每种基本数据类型设计了一个对应的类，这些类称为包装器类（</a:t>
            </a:r>
            <a:r>
              <a:rPr lang="en-US" altLang="zh-CN" dirty="0"/>
              <a:t>Wrapper Class</a:t>
            </a:r>
            <a:r>
              <a:rPr lang="zh-CN" altLang="zh-CN" dirty="0"/>
              <a:t>）</a:t>
            </a:r>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317107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包装器类</a:t>
            </a:r>
            <a:endParaRPr lang="zh-CN" altLang="en-US"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graphicFrame>
        <p:nvGraphicFramePr>
          <p:cNvPr id="8" name="内容占位符 7"/>
          <p:cNvGraphicFramePr>
            <a:graphicFrameLocks noGrp="1"/>
          </p:cNvGraphicFramePr>
          <p:nvPr>
            <p:ph idx="1"/>
            <p:extLst>
              <p:ext uri="{D42A27DB-BD31-4B8C-83A1-F6EECF244321}">
                <p14:modId xmlns:p14="http://schemas.microsoft.com/office/powerpoint/2010/main" val="297832149"/>
              </p:ext>
            </p:extLst>
          </p:nvPr>
        </p:nvGraphicFramePr>
        <p:xfrm>
          <a:off x="541621" y="1484784"/>
          <a:ext cx="8229600" cy="3291840"/>
        </p:xfrm>
        <a:graphic>
          <a:graphicData uri="http://schemas.openxmlformats.org/drawingml/2006/table">
            <a:tbl>
              <a:tblPr firstRow="1" firstCol="1" bandRow="1"/>
              <a:tblGrid>
                <a:gridCol w="1654115"/>
                <a:gridCol w="2664296"/>
                <a:gridCol w="3911189"/>
              </a:tblGrid>
              <a:tr h="0">
                <a:tc>
                  <a:txBody>
                    <a:bodyPr/>
                    <a:lstStyle/>
                    <a:p>
                      <a:pPr algn="just">
                        <a:spcAft>
                          <a:spcPts val="0"/>
                        </a:spcAft>
                      </a:pPr>
                      <a:r>
                        <a:rPr lang="zh-CN" sz="2400" kern="100">
                          <a:effectLst/>
                          <a:latin typeface="Calibri" panose="020F0502020204030204" pitchFamily="34" charset="0"/>
                          <a:ea typeface="宋体" panose="02010600030101010101" pitchFamily="2" charset="-122"/>
                          <a:cs typeface="Times New Roman" panose="02020603050405020304" pitchFamily="18" charset="0"/>
                        </a:rPr>
                        <a:t>基本类型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zh-CN" sz="2400" kern="100">
                          <a:effectLst/>
                          <a:latin typeface="Calibri" panose="020F0502020204030204" pitchFamily="34" charset="0"/>
                          <a:ea typeface="宋体" panose="02010600030101010101" pitchFamily="2" charset="-122"/>
                          <a:cs typeface="Times New Roman" panose="02020603050405020304" pitchFamily="18" charset="0"/>
                        </a:rPr>
                        <a:t>包装器类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zh-CN" sz="2400" kern="100">
                          <a:effectLst/>
                          <a:latin typeface="Calibri" panose="020F0502020204030204" pitchFamily="34" charset="0"/>
                          <a:ea typeface="宋体" panose="02010600030101010101" pitchFamily="2" charset="-122"/>
                          <a:cs typeface="Times New Roman" panose="02020603050405020304" pitchFamily="18" charset="0"/>
                        </a:rPr>
                        <a:t>构造方法</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byte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java.lang.Byte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Byte(byte value);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short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java.lang.Short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Short(short value);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int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java.lang.Integer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Integer(int value);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long</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java.lang.Long</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Long(long value);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float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java.lang.Float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Float(float value);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double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java.lang.Double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Double(double value);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java.lang.Character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Character(char value);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boolean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a:effectLst/>
                          <a:latin typeface="Calibri" panose="020F0502020204030204" pitchFamily="34" charset="0"/>
                          <a:ea typeface="宋体" panose="02010600030101010101" pitchFamily="2" charset="-122"/>
                          <a:cs typeface="Times New Roman" panose="02020603050405020304" pitchFamily="18" charset="0"/>
                        </a:rPr>
                        <a:t>java.lang.Boolean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400" kern="100" dirty="0">
                          <a:effectLst/>
                          <a:latin typeface="Calibri" panose="020F0502020204030204" pitchFamily="34" charset="0"/>
                          <a:ea typeface="宋体" panose="02010600030101010101" pitchFamily="2" charset="-122"/>
                          <a:cs typeface="Times New Roman" panose="02020603050405020304" pitchFamily="18" charset="0"/>
                        </a:rPr>
                        <a:t>Boolean(</a:t>
                      </a:r>
                      <a:r>
                        <a:rPr lang="en-US" sz="2400" kern="100" dirty="0" err="1">
                          <a:effectLst/>
                          <a:latin typeface="Calibri" panose="020F0502020204030204" pitchFamily="34" charset="0"/>
                          <a:ea typeface="宋体" panose="02010600030101010101" pitchFamily="2" charset="-122"/>
                          <a:cs typeface="Times New Roman" panose="02020603050405020304" pitchFamily="18" charset="0"/>
                        </a:rPr>
                        <a:t>boolean</a:t>
                      </a:r>
                      <a:r>
                        <a:rPr lang="en-US" sz="2400" kern="100" dirty="0">
                          <a:effectLst/>
                          <a:latin typeface="Calibri" panose="020F0502020204030204" pitchFamily="34" charset="0"/>
                          <a:ea typeface="宋体" panose="02010600030101010101" pitchFamily="2" charset="-122"/>
                          <a:cs typeface="Times New Roman" panose="02020603050405020304" pitchFamily="18" charset="0"/>
                        </a:rPr>
                        <a:t> value);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spTree>
    <p:extLst>
      <p:ext uri="{BB962C8B-B14F-4D97-AF65-F5344CB8AC3E}">
        <p14:creationId xmlns:p14="http://schemas.microsoft.com/office/powerpoint/2010/main" val="3519393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包装器类</a:t>
            </a:r>
            <a:endParaRPr lang="zh-CN" altLang="en-US" dirty="0"/>
          </a:p>
        </p:txBody>
      </p:sp>
      <p:sp>
        <p:nvSpPr>
          <p:cNvPr id="3" name="内容占位符 2"/>
          <p:cNvSpPr>
            <a:spLocks noGrp="1"/>
          </p:cNvSpPr>
          <p:nvPr>
            <p:ph idx="1"/>
          </p:nvPr>
        </p:nvSpPr>
        <p:spPr/>
        <p:txBody>
          <a:bodyPr/>
          <a:lstStyle/>
          <a:p>
            <a:r>
              <a:rPr lang="zh-CN" altLang="zh-CN" dirty="0"/>
              <a:t>将一个基本数据类型的值封装成一个对应的包装器类对象，这种操作称为“装箱（</a:t>
            </a:r>
            <a:r>
              <a:rPr lang="en-US" altLang="zh-CN" dirty="0"/>
              <a:t>Boxing</a:t>
            </a:r>
            <a:r>
              <a:rPr lang="zh-CN" altLang="zh-CN" dirty="0"/>
              <a:t>）”</a:t>
            </a:r>
            <a:r>
              <a:rPr lang="zh-CN" altLang="zh-CN" dirty="0" smtClean="0"/>
              <a:t>。</a:t>
            </a:r>
            <a:r>
              <a:rPr lang="zh-CN" altLang="en-US" dirty="0" smtClean="0"/>
              <a:t>如：</a:t>
            </a:r>
            <a:endParaRPr lang="en-US" altLang="zh-CN" dirty="0" smtClean="0"/>
          </a:p>
          <a:p>
            <a:pPr marL="0" indent="0">
              <a:buNone/>
            </a:pPr>
            <a:r>
              <a:rPr lang="en-US" altLang="zh-CN" dirty="0"/>
              <a:t>Integer </a:t>
            </a:r>
            <a:r>
              <a:rPr lang="en-US" altLang="zh-CN" dirty="0" err="1"/>
              <a:t>iObj</a:t>
            </a:r>
            <a:r>
              <a:rPr lang="en-US" altLang="zh-CN" dirty="0"/>
              <a:t> = new Integer(10); </a:t>
            </a:r>
            <a:endParaRPr lang="en-US" altLang="zh-CN" dirty="0" smtClean="0"/>
          </a:p>
          <a:p>
            <a:pPr marL="0" indent="0">
              <a:buNone/>
            </a:pPr>
            <a:r>
              <a:rPr lang="en-US" altLang="zh-CN" dirty="0" smtClean="0"/>
              <a:t>Integer </a:t>
            </a:r>
            <a:r>
              <a:rPr lang="en-US" altLang="zh-CN" dirty="0" err="1"/>
              <a:t>iObj</a:t>
            </a:r>
            <a:r>
              <a:rPr lang="en-US" altLang="zh-CN" dirty="0"/>
              <a:t> = </a:t>
            </a:r>
            <a:r>
              <a:rPr lang="en-US" altLang="zh-CN" dirty="0" err="1"/>
              <a:t>Integer.valueOf</a:t>
            </a:r>
            <a:r>
              <a:rPr lang="en-US" altLang="zh-CN" dirty="0"/>
              <a:t>(10</a:t>
            </a:r>
            <a:r>
              <a:rPr lang="en-US" altLang="zh-CN" dirty="0" smtClean="0"/>
              <a:t>)</a:t>
            </a:r>
          </a:p>
          <a:p>
            <a:r>
              <a:rPr lang="zh-CN" altLang="zh-CN" dirty="0"/>
              <a:t>将一个包装器类对象中的基本数据类型的值取出来，这种操作称为“拆箱（</a:t>
            </a:r>
            <a:r>
              <a:rPr lang="en-US" altLang="zh-CN" dirty="0"/>
              <a:t>Unboxing</a:t>
            </a:r>
            <a:r>
              <a:rPr lang="zh-CN" altLang="zh-CN" dirty="0"/>
              <a:t>）”</a:t>
            </a:r>
            <a:r>
              <a:rPr lang="zh-CN" altLang="zh-CN" dirty="0" smtClean="0"/>
              <a:t>。</a:t>
            </a:r>
            <a:r>
              <a:rPr lang="zh-CN" altLang="en-US" dirty="0" smtClean="0"/>
              <a:t>如： </a:t>
            </a:r>
            <a:endParaRPr lang="en-US" altLang="zh-CN" dirty="0" smtClean="0"/>
          </a:p>
          <a:p>
            <a:pPr marL="0" indent="0">
              <a:buNone/>
            </a:pPr>
            <a:r>
              <a:rPr lang="en-US" altLang="zh-CN" dirty="0" err="1"/>
              <a:t>int</a:t>
            </a:r>
            <a:r>
              <a:rPr lang="en-US" altLang="zh-CN" dirty="0"/>
              <a:t> </a:t>
            </a:r>
            <a:r>
              <a:rPr lang="en-US" altLang="zh-CN" dirty="0" err="1" smtClean="0"/>
              <a:t>i</a:t>
            </a:r>
            <a:r>
              <a:rPr lang="en-US" altLang="zh-CN" dirty="0" smtClean="0"/>
              <a:t> </a:t>
            </a:r>
            <a:r>
              <a:rPr lang="en-US" altLang="zh-CN" dirty="0"/>
              <a:t>= </a:t>
            </a:r>
            <a:r>
              <a:rPr lang="en-US" altLang="zh-CN" dirty="0" err="1"/>
              <a:t>iObj.intValue</a:t>
            </a:r>
            <a:r>
              <a:rPr lang="en-US" altLang="zh-CN" dirty="0"/>
              <a:t>()</a:t>
            </a:r>
            <a:r>
              <a:rPr lang="zh-CN" altLang="zh-CN" dirty="0"/>
              <a:t>。</a:t>
            </a:r>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3295740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包装器类</a:t>
            </a:r>
            <a:endParaRPr lang="zh-CN" altLang="en-US" dirty="0"/>
          </a:p>
        </p:txBody>
      </p:sp>
      <p:sp>
        <p:nvSpPr>
          <p:cNvPr id="3" name="内容占位符 2"/>
          <p:cNvSpPr>
            <a:spLocks noGrp="1"/>
          </p:cNvSpPr>
          <p:nvPr>
            <p:ph idx="1"/>
          </p:nvPr>
        </p:nvSpPr>
        <p:spPr/>
        <p:txBody>
          <a:bodyPr/>
          <a:lstStyle/>
          <a:p>
            <a:r>
              <a:rPr lang="zh-CN" altLang="zh-CN" dirty="0"/>
              <a:t>装箱和拆箱的操作都能由编译器自动完成。比如</a:t>
            </a:r>
            <a:r>
              <a:rPr lang="zh-CN" altLang="zh-CN" dirty="0" smtClean="0"/>
              <a:t>：</a:t>
            </a:r>
            <a:endParaRPr lang="en-US" altLang="zh-CN" dirty="0" smtClean="0"/>
          </a:p>
          <a:p>
            <a:pPr lvl="1"/>
            <a:r>
              <a:rPr lang="zh-CN" altLang="zh-CN" dirty="0" smtClean="0"/>
              <a:t>代码</a:t>
            </a:r>
            <a:r>
              <a:rPr lang="zh-CN" altLang="zh-CN" dirty="0"/>
              <a:t>“</a:t>
            </a:r>
            <a:r>
              <a:rPr lang="en-US" altLang="zh-CN" dirty="0"/>
              <a:t>Integer </a:t>
            </a:r>
            <a:r>
              <a:rPr lang="en-US" altLang="zh-CN" dirty="0" err="1"/>
              <a:t>iObj</a:t>
            </a:r>
            <a:r>
              <a:rPr lang="en-US" altLang="zh-CN" dirty="0"/>
              <a:t> = 10;</a:t>
            </a:r>
            <a:r>
              <a:rPr lang="zh-CN" altLang="zh-CN" dirty="0"/>
              <a:t>”，编译器会自动将这行代码翻译为：“</a:t>
            </a:r>
            <a:r>
              <a:rPr lang="en-US" altLang="zh-CN" dirty="0"/>
              <a:t>Integer </a:t>
            </a:r>
            <a:r>
              <a:rPr lang="en-US" altLang="zh-CN" dirty="0" err="1"/>
              <a:t>iObj</a:t>
            </a:r>
            <a:r>
              <a:rPr lang="en-US" altLang="zh-CN" dirty="0"/>
              <a:t> = new Integer(10);</a:t>
            </a:r>
            <a:r>
              <a:rPr lang="zh-CN" altLang="zh-CN" dirty="0" smtClean="0"/>
              <a:t>”</a:t>
            </a:r>
            <a:r>
              <a:rPr lang="zh-CN" altLang="en-US" dirty="0"/>
              <a:t>，</a:t>
            </a:r>
            <a:r>
              <a:rPr lang="zh-CN" altLang="zh-CN" dirty="0" smtClean="0"/>
              <a:t>自动</a:t>
            </a:r>
            <a:r>
              <a:rPr lang="zh-CN" altLang="zh-CN" dirty="0"/>
              <a:t>完成装箱</a:t>
            </a:r>
            <a:r>
              <a:rPr lang="zh-CN" altLang="zh-CN" dirty="0" smtClean="0"/>
              <a:t>操作</a:t>
            </a:r>
            <a:r>
              <a:rPr lang="zh-CN" altLang="en-US" dirty="0" smtClean="0"/>
              <a:t>。</a:t>
            </a:r>
            <a:endParaRPr lang="en-US" altLang="zh-CN" dirty="0" smtClean="0"/>
          </a:p>
          <a:p>
            <a:pPr lvl="1"/>
            <a:r>
              <a:rPr lang="zh-CN" altLang="zh-CN" dirty="0"/>
              <a:t>代码“</a:t>
            </a:r>
            <a:r>
              <a:rPr lang="en-US" altLang="zh-CN" dirty="0" err="1"/>
              <a:t>int</a:t>
            </a:r>
            <a:r>
              <a:rPr lang="en-US" altLang="zh-CN" dirty="0"/>
              <a:t> j = 10 + </a:t>
            </a:r>
            <a:r>
              <a:rPr lang="en-US" altLang="zh-CN" dirty="0" err="1"/>
              <a:t>iObj</a:t>
            </a:r>
            <a:r>
              <a:rPr lang="en-US" altLang="zh-CN" dirty="0"/>
              <a:t>;</a:t>
            </a:r>
            <a:r>
              <a:rPr lang="zh-CN" altLang="zh-CN" dirty="0"/>
              <a:t>”，编译器会自动将这行代码翻译为：“</a:t>
            </a:r>
            <a:r>
              <a:rPr lang="en-US" altLang="zh-CN" dirty="0" err="1"/>
              <a:t>int</a:t>
            </a:r>
            <a:r>
              <a:rPr lang="en-US" altLang="zh-CN" dirty="0"/>
              <a:t> j = 10 + </a:t>
            </a:r>
            <a:r>
              <a:rPr lang="en-US" altLang="zh-CN" dirty="0" err="1"/>
              <a:t>iObj.intValue</a:t>
            </a:r>
            <a:r>
              <a:rPr lang="en-US" altLang="zh-CN" dirty="0"/>
              <a:t>();</a:t>
            </a:r>
            <a:r>
              <a:rPr lang="zh-CN" altLang="zh-CN" dirty="0" smtClean="0"/>
              <a:t>”</a:t>
            </a:r>
            <a:r>
              <a:rPr lang="zh-CN" altLang="zh-CN" dirty="0"/>
              <a:t>自动完成拆箱操作。</a:t>
            </a:r>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329747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包装器类</a:t>
            </a:r>
            <a:endParaRPr lang="zh-CN" altLang="en-US" dirty="0"/>
          </a:p>
        </p:txBody>
      </p:sp>
      <p:sp>
        <p:nvSpPr>
          <p:cNvPr id="3" name="内容占位符 2"/>
          <p:cNvSpPr>
            <a:spLocks noGrp="1"/>
          </p:cNvSpPr>
          <p:nvPr>
            <p:ph idx="1"/>
          </p:nvPr>
        </p:nvSpPr>
        <p:spPr/>
        <p:txBody>
          <a:bodyPr/>
          <a:lstStyle/>
          <a:p>
            <a:r>
              <a:rPr lang="zh-CN" altLang="zh-CN" dirty="0"/>
              <a:t>字符串类</a:t>
            </a:r>
            <a:r>
              <a:rPr lang="en-US" altLang="zh-CN" dirty="0"/>
              <a:t>String</a:t>
            </a:r>
            <a:r>
              <a:rPr lang="zh-CN" altLang="zh-CN" dirty="0"/>
              <a:t>对象和</a:t>
            </a:r>
            <a:r>
              <a:rPr lang="en-US" altLang="zh-CN" dirty="0"/>
              <a:t>7</a:t>
            </a:r>
            <a:r>
              <a:rPr lang="zh-CN" altLang="zh-CN" dirty="0"/>
              <a:t>种基本数据类型值（除了</a:t>
            </a:r>
            <a:r>
              <a:rPr lang="en-US" altLang="zh-CN" dirty="0"/>
              <a:t>char</a:t>
            </a:r>
            <a:r>
              <a:rPr lang="zh-CN" altLang="zh-CN" dirty="0"/>
              <a:t>）之间的相互转换</a:t>
            </a:r>
            <a:r>
              <a:rPr lang="zh-CN" altLang="zh-CN" dirty="0" smtClean="0"/>
              <a:t>方法</a:t>
            </a:r>
            <a:r>
              <a:rPr lang="zh-CN" altLang="en-US" dirty="0" smtClean="0"/>
              <a:t>：</a:t>
            </a:r>
            <a:endParaRPr lang="en-US" altLang="zh-CN" dirty="0" smtClean="0"/>
          </a:p>
          <a:p>
            <a:pPr lvl="1"/>
            <a:r>
              <a:rPr lang="zh-CN" altLang="zh-CN" dirty="0"/>
              <a:t>可以通过各个包装器类中定义的静态方法</a:t>
            </a:r>
            <a:r>
              <a:rPr lang="en-US" altLang="zh-CN" dirty="0" err="1"/>
              <a:t>parseXxx</a:t>
            </a:r>
            <a:r>
              <a:rPr lang="en-US" altLang="zh-CN" dirty="0"/>
              <a:t>(String </a:t>
            </a:r>
            <a:r>
              <a:rPr lang="en-US" altLang="zh-CN" dirty="0" err="1"/>
              <a:t>str</a:t>
            </a:r>
            <a:r>
              <a:rPr lang="en-US" altLang="zh-CN" dirty="0"/>
              <a:t>)</a:t>
            </a:r>
            <a:r>
              <a:rPr lang="zh-CN" altLang="zh-CN" dirty="0"/>
              <a:t>，由一个字符串</a:t>
            </a:r>
            <a:r>
              <a:rPr lang="en-US" altLang="zh-CN" dirty="0"/>
              <a:t>String</a:t>
            </a:r>
            <a:r>
              <a:rPr lang="zh-CN" altLang="zh-CN" dirty="0"/>
              <a:t>类型的对象生成一个相应的基本数据类型值</a:t>
            </a:r>
            <a:r>
              <a:rPr lang="zh-CN" altLang="zh-CN" dirty="0" smtClean="0"/>
              <a:t>。</a:t>
            </a:r>
            <a:r>
              <a:rPr lang="zh-CN" altLang="en-US" dirty="0" smtClean="0"/>
              <a:t>如：</a:t>
            </a:r>
            <a:r>
              <a:rPr lang="en-US" altLang="zh-CN" dirty="0" err="1"/>
              <a:t>Double.parseDouble</a:t>
            </a:r>
            <a:r>
              <a:rPr lang="en-US" altLang="zh-CN" dirty="0"/>
              <a:t>("12.5</a:t>
            </a:r>
            <a:r>
              <a:rPr lang="en-US" altLang="zh-CN" dirty="0" smtClean="0"/>
              <a:t>");</a:t>
            </a:r>
          </a:p>
          <a:p>
            <a:pPr lvl="1"/>
            <a:r>
              <a:rPr lang="zh-CN" altLang="zh-CN" dirty="0"/>
              <a:t>可以通过各个包装器类的构造方法</a:t>
            </a:r>
            <a:r>
              <a:rPr lang="en-US" altLang="zh-CN" dirty="0"/>
              <a:t>Xxx(String </a:t>
            </a:r>
            <a:r>
              <a:rPr lang="en-US" altLang="zh-CN" dirty="0" err="1"/>
              <a:t>str</a:t>
            </a:r>
            <a:r>
              <a:rPr lang="en-US" altLang="zh-CN" dirty="0"/>
              <a:t>)</a:t>
            </a:r>
            <a:r>
              <a:rPr lang="zh-CN" altLang="zh-CN" dirty="0"/>
              <a:t>，由一个字符串</a:t>
            </a:r>
            <a:r>
              <a:rPr lang="en-US" altLang="zh-CN" dirty="0"/>
              <a:t>String</a:t>
            </a:r>
            <a:r>
              <a:rPr lang="zh-CN" altLang="zh-CN" dirty="0"/>
              <a:t>类型的对象生成一个对应的包装器类对象</a:t>
            </a:r>
            <a:r>
              <a:rPr lang="zh-CN" altLang="zh-CN" dirty="0" smtClean="0"/>
              <a:t>。</a:t>
            </a:r>
            <a:r>
              <a:rPr lang="zh-CN" altLang="en-US" dirty="0" smtClean="0"/>
              <a:t>如：</a:t>
            </a:r>
            <a:r>
              <a:rPr lang="en-US" altLang="zh-CN" dirty="0"/>
              <a:t>Double </a:t>
            </a:r>
            <a:r>
              <a:rPr lang="en-US" altLang="zh-CN" dirty="0" err="1"/>
              <a:t>dObj</a:t>
            </a:r>
            <a:r>
              <a:rPr lang="en-US" altLang="zh-CN" dirty="0"/>
              <a:t> = new Double ("12.5");</a:t>
            </a:r>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4091805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包装器类</a:t>
            </a:r>
            <a:endParaRPr lang="zh-CN" altLang="en-US" dirty="0"/>
          </a:p>
        </p:txBody>
      </p:sp>
      <p:sp>
        <p:nvSpPr>
          <p:cNvPr id="3" name="内容占位符 2"/>
          <p:cNvSpPr>
            <a:spLocks noGrp="1"/>
          </p:cNvSpPr>
          <p:nvPr>
            <p:ph idx="1"/>
          </p:nvPr>
        </p:nvSpPr>
        <p:spPr/>
        <p:txBody>
          <a:bodyPr/>
          <a:lstStyle/>
          <a:p>
            <a:r>
              <a:rPr lang="zh-CN" altLang="zh-CN" dirty="0"/>
              <a:t>包装器类的</a:t>
            </a:r>
            <a:r>
              <a:rPr lang="zh-CN" altLang="zh-CN" dirty="0" smtClean="0"/>
              <a:t>相关方法</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zh-CN" dirty="0"/>
              <a:t>可以通过</a:t>
            </a:r>
            <a:r>
              <a:rPr lang="en-US" altLang="zh-CN" dirty="0"/>
              <a:t>String</a:t>
            </a:r>
            <a:r>
              <a:rPr lang="zh-CN" altLang="zh-CN" dirty="0"/>
              <a:t>类中定义的重载的静态方法</a:t>
            </a:r>
            <a:r>
              <a:rPr lang="en-US" altLang="zh-CN" dirty="0" err="1"/>
              <a:t>valueOf</a:t>
            </a:r>
            <a:r>
              <a:rPr lang="zh-CN" altLang="zh-CN" dirty="0"/>
              <a:t>，由各种基本数据类型值生成相应的</a:t>
            </a:r>
            <a:r>
              <a:rPr lang="en-US" altLang="zh-CN" dirty="0"/>
              <a:t>String</a:t>
            </a:r>
            <a:r>
              <a:rPr lang="zh-CN" altLang="zh-CN" dirty="0"/>
              <a:t>对象</a:t>
            </a:r>
            <a:r>
              <a:rPr lang="zh-CN" altLang="zh-CN" dirty="0" smtClean="0"/>
              <a:t>。</a:t>
            </a:r>
            <a:r>
              <a:rPr lang="en-US" altLang="zh-CN" dirty="0" smtClean="0"/>
              <a:t>String</a:t>
            </a:r>
            <a:r>
              <a:rPr lang="en-US" altLang="zh-CN" dirty="0"/>
              <a:t>. </a:t>
            </a:r>
            <a:r>
              <a:rPr lang="en-US" altLang="zh-CN" dirty="0" err="1"/>
              <a:t>valueOf</a:t>
            </a:r>
            <a:r>
              <a:rPr lang="en-US" altLang="zh-CN" dirty="0"/>
              <a:t>(12.5</a:t>
            </a:r>
            <a:r>
              <a:rPr lang="en-US" altLang="zh-CN" dirty="0" smtClean="0"/>
              <a:t>)</a:t>
            </a:r>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3018874044"/>
              </p:ext>
            </p:extLst>
          </p:nvPr>
        </p:nvGraphicFramePr>
        <p:xfrm>
          <a:off x="208655" y="1772816"/>
          <a:ext cx="8735889" cy="2743200"/>
        </p:xfrm>
        <a:graphic>
          <a:graphicData uri="http://schemas.openxmlformats.org/drawingml/2006/table">
            <a:tbl>
              <a:tblPr firstRow="1" firstCol="1" bandRow="1"/>
              <a:tblGrid>
                <a:gridCol w="2088232"/>
                <a:gridCol w="4511849"/>
                <a:gridCol w="2135808"/>
              </a:tblGrid>
              <a:tr h="0">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基本类型</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包装器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生成基本数据类型值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生成包装器类对象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byte / 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byte Byte.parseByte(String 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Byte(String 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short /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short Short.parseShort (String 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Short(String 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int / Integer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int Integer.parseInteger (String 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Integer(String 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long /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long Long.parseLong(String 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Long(String 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float / 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float Float.parseFloat(String 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Float(String 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double / 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double Double.parseDouble(String 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Double(String 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2000" kern="100" dirty="0" err="1">
                          <a:effectLst/>
                          <a:latin typeface="Calibri" panose="020F0502020204030204" pitchFamily="34" charset="0"/>
                          <a:ea typeface="宋体" panose="02010600030101010101" pitchFamily="2" charset="-122"/>
                          <a:cs typeface="Times New Roman" panose="02020603050405020304" pitchFamily="18" charset="0"/>
                        </a:rPr>
                        <a:t>boolean</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 / Boolean</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boolean Boolean.parseBoolean(String 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Boolean(String </a:t>
                      </a:r>
                      <a:r>
                        <a:rPr lang="en-US" sz="2000" kern="100" dirty="0" err="1">
                          <a:effectLst/>
                          <a:latin typeface="Calibri" panose="020F0502020204030204" pitchFamily="34" charset="0"/>
                          <a:ea typeface="宋体" panose="02010600030101010101" pitchFamily="2" charset="-122"/>
                          <a:cs typeface="Times New Roman" panose="02020603050405020304" pitchFamily="18" charset="0"/>
                        </a:rPr>
                        <a:t>str</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spTree>
    <p:extLst>
      <p:ext uri="{BB962C8B-B14F-4D97-AF65-F5344CB8AC3E}">
        <p14:creationId xmlns:p14="http://schemas.microsoft.com/office/powerpoint/2010/main" val="2700950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2B166E"/>
        </a:dk1>
        <a:lt1>
          <a:srgbClr val="FFFFFF"/>
        </a:lt1>
        <a:dk2>
          <a:srgbClr val="336699"/>
        </a:dk2>
        <a:lt2>
          <a:srgbClr val="DDDDDD"/>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Default Design 2">
        <a:dk1>
          <a:srgbClr val="1D528D"/>
        </a:dk1>
        <a:lt1>
          <a:srgbClr val="FFFFFF"/>
        </a:lt1>
        <a:dk2>
          <a:srgbClr val="000000"/>
        </a:dk2>
        <a:lt2>
          <a:srgbClr val="DDDDDD"/>
        </a:lt2>
        <a:accent1>
          <a:srgbClr val="B24242"/>
        </a:accent1>
        <a:accent2>
          <a:srgbClr val="CC9900"/>
        </a:accent2>
        <a:accent3>
          <a:srgbClr val="FFFFFF"/>
        </a:accent3>
        <a:accent4>
          <a:srgbClr val="174578"/>
        </a:accent4>
        <a:accent5>
          <a:srgbClr val="D5B0B0"/>
        </a:accent5>
        <a:accent6>
          <a:srgbClr val="B98A00"/>
        </a:accent6>
        <a:hlink>
          <a:srgbClr val="808000"/>
        </a:hlink>
        <a:folHlink>
          <a:srgbClr val="969696"/>
        </a:folHlink>
      </a:clrScheme>
      <a:clrMap bg1="lt1" tx1="dk1" bg2="lt2" tx2="dk2" accent1="accent1" accent2="accent2" accent3="accent3" accent4="accent4" accent5="accent5" accent6="accent6" hlink="hlink" folHlink="folHlink"/>
    </a:extraClrScheme>
    <a:extraClrScheme>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075TGp_Computer_green _v2</Template>
  <TotalTime>5977</TotalTime>
  <Words>1770</Words>
  <Application>Microsoft Office PowerPoint</Application>
  <PresentationFormat>全屏显示(4:3)</PresentationFormat>
  <Paragraphs>203</Paragraphs>
  <Slides>22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0" baseType="lpstr">
      <vt:lpstr>宋体</vt:lpstr>
      <vt:lpstr>Arial</vt:lpstr>
      <vt:lpstr>Calibri</vt:lpstr>
      <vt:lpstr>Times New Roman</vt:lpstr>
      <vt:lpstr>Verdana</vt:lpstr>
      <vt:lpstr>Wingdings</vt:lpstr>
      <vt:lpstr>Default Design</vt:lpstr>
      <vt:lpstr>Image</vt:lpstr>
      <vt:lpstr>第4章  Java语言基础类</vt:lpstr>
      <vt:lpstr>本章学习目标</vt:lpstr>
      <vt:lpstr>本章学习目标</vt:lpstr>
      <vt:lpstr>包装器类</vt:lpstr>
      <vt:lpstr>包装器类</vt:lpstr>
      <vt:lpstr>包装器类</vt:lpstr>
      <vt:lpstr>包装器类</vt:lpstr>
      <vt:lpstr>包装器类</vt:lpstr>
      <vt:lpstr>包装器类</vt:lpstr>
      <vt:lpstr>数学类</vt:lpstr>
      <vt:lpstr>随机数类</vt:lpstr>
      <vt:lpstr>日期类</vt:lpstr>
      <vt:lpstr>日期类</vt:lpstr>
      <vt:lpstr>日期类</vt:lpstr>
      <vt:lpstr>日期类</vt:lpstr>
      <vt:lpstr>日期类</vt:lpstr>
      <vt:lpstr>日期类</vt:lpstr>
      <vt:lpstr>日期类</vt:lpstr>
      <vt:lpstr>日期类</vt:lpstr>
      <vt:lpstr>日期类</vt:lpstr>
      <vt:lpstr>扫描器类</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pengzheng</dc:creator>
  <cp:lastModifiedBy>pengzheng</cp:lastModifiedBy>
  <cp:revision>77</cp:revision>
  <dcterms:created xsi:type="dcterms:W3CDTF">2015-08-30T13:23:12Z</dcterms:created>
  <dcterms:modified xsi:type="dcterms:W3CDTF">2015-10-22T05:24:32Z</dcterms:modified>
</cp:coreProperties>
</file>