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8" r:id="rId3"/>
    <p:sldId id="447" r:id="rId4"/>
    <p:sldId id="436" r:id="rId5"/>
    <p:sldId id="443" r:id="rId6"/>
    <p:sldId id="437" r:id="rId7"/>
    <p:sldId id="438" r:id="rId8"/>
    <p:sldId id="439" r:id="rId9"/>
    <p:sldId id="445" r:id="rId10"/>
    <p:sldId id="441" r:id="rId11"/>
    <p:sldId id="442" r:id="rId12"/>
    <p:sldId id="27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p:cViewPr varScale="1">
        <p:scale>
          <a:sx n="95" d="100"/>
          <a:sy n="95" d="100"/>
        </p:scale>
        <p:origin x="1133"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a:t>第</a:t>
            </a:r>
            <a:r>
              <a:rPr lang="en-US" altLang="zh-CN" noProof="0" dirty="0"/>
              <a:t>1</a:t>
            </a:r>
            <a:r>
              <a:rPr lang="zh-CN" altLang="en-US" noProof="0" dirty="0"/>
              <a:t>章</a:t>
            </a:r>
            <a:br>
              <a:rPr lang="en-US" altLang="zh-CN" noProof="0" dirty="0"/>
            </a:br>
            <a:r>
              <a:rPr lang="en-US" altLang="zh-CN" noProof="0" dirty="0"/>
              <a:t>Java</a:t>
            </a:r>
            <a:r>
              <a:rPr lang="zh-CN" altLang="en-US" noProof="0" dirty="0"/>
              <a:t>开发简介</a:t>
            </a:r>
            <a:endParaRPr lang="en-US" altLang="zh-CN" noProof="0" dirty="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a:t>单击此处编辑母版副标题样式</a:t>
            </a:r>
            <a:endParaRPr lang="en-US" altLang="zh-CN" noProof="0" dirty="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76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11" Type="http://schemas.openxmlformats.org/officeDocument/2006/relationships/image" Target="../media/image3.png"/><Relationship Id="rId5" Type="http://schemas.openxmlformats.org/officeDocument/2006/relationships/vmlDrawing" Target="../drawings/vmlDrawing1.vml"/><Relationship Id="rId10" Type="http://schemas.openxmlformats.org/officeDocument/2006/relationships/oleObject" Target="../embeddings/oleObject3.bin"/><Relationship Id="rId4" Type="http://schemas.openxmlformats.org/officeDocument/2006/relationships/theme" Target="../theme/theme1.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480" name="Image" r:id="rId6" imgW="6273016" imgH="304547" progId="Photoshop.Image.6">
                  <p:embed/>
                </p:oleObj>
              </mc:Choice>
              <mc:Fallback>
                <p:oleObj name="Image" r:id="rId6" imgW="6273016" imgH="304547" progId="Photoshop.Image.6">
                  <p:embed/>
                  <p:pic>
                    <p:nvPicPr>
                      <p:cNvPr id="0" name="Object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481" name="Image" r:id="rId8" imgW="1904762" imgH="2006349" progId="Photoshop.Image.7">
                  <p:embed/>
                </p:oleObj>
              </mc:Choice>
              <mc:Fallback>
                <p:oleObj name="Image" r:id="rId8" imgW="1904762" imgH="2006349" progId="Photoshop.Image.7">
                  <p:embed/>
                  <p:pic>
                    <p:nvPicPr>
                      <p:cNvPr id="0" name="Object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482" name="Image" r:id="rId10" imgW="1523272" imgH="1676190" progId="Photoshop.Image.7">
                  <p:embed/>
                </p:oleObj>
              </mc:Choice>
              <mc:Fallback>
                <p:oleObj name="Image" r:id="rId10" imgW="1523272" imgH="1676190" progId="Photoshop.Image.7">
                  <p:embed/>
                  <p:pic>
                    <p:nvPicPr>
                      <p:cNvPr id="0"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a:t>Company Logo</a:t>
            </a:r>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5271120" cy="838200"/>
          </a:xfrm>
        </p:spPr>
        <p:txBody>
          <a:bodyPr/>
          <a:lstStyle/>
          <a:p>
            <a:r>
              <a:rPr lang="zh-CN" altLang="en-US" dirty="0">
                <a:latin typeface="Arial" panose="020B0604020202020204" pitchFamily="34" charset="0"/>
                <a:ea typeface="宋体" panose="02010600030101010101" pitchFamily="2" charset="-122"/>
                <a:cs typeface="Arial" panose="020B0604020202020204" pitchFamily="34" charset="0"/>
              </a:rPr>
              <a:t>第</a:t>
            </a:r>
            <a:r>
              <a:rPr lang="en-US" altLang="zh-CN" dirty="0"/>
              <a:t>4</a:t>
            </a:r>
            <a:r>
              <a:rPr lang="zh-CN" altLang="en-US" dirty="0">
                <a:latin typeface="Arial" panose="020B0604020202020204" pitchFamily="34" charset="0"/>
                <a:ea typeface="宋体" panose="02010600030101010101" pitchFamily="2" charset="-122"/>
                <a:cs typeface="Arial" panose="020B0604020202020204" pitchFamily="34" charset="0"/>
              </a:rPr>
              <a:t>章</a:t>
            </a:r>
            <a:r>
              <a:rPr lang="en-US" altLang="zh-CN" dirty="0">
                <a:latin typeface="Arial" panose="020B0604020202020204" pitchFamily="34" charset="0"/>
                <a:ea typeface="宋体" panose="02010600030101010101" pitchFamily="2" charset="-122"/>
                <a:cs typeface="Arial" panose="020B0604020202020204" pitchFamily="34" charset="0"/>
              </a:rPr>
              <a:t> </a:t>
            </a:r>
            <a:br>
              <a:rPr lang="en-US" altLang="zh-CN" dirty="0">
                <a:latin typeface="Arial" panose="020B0604020202020204" pitchFamily="34" charset="0"/>
                <a:ea typeface="宋体" panose="02010600030101010101" pitchFamily="2" charset="-122"/>
                <a:cs typeface="Arial" panose="020B0604020202020204" pitchFamily="34" charset="0"/>
              </a:rPr>
            </a:br>
            <a:r>
              <a:rPr lang="en-US" altLang="zh-CN" dirty="0"/>
              <a:t>Java</a:t>
            </a:r>
            <a:r>
              <a:rPr lang="zh-CN" altLang="en-US" dirty="0"/>
              <a:t>语言基础类</a:t>
            </a:r>
            <a:br>
              <a:rPr lang="en-US" altLang="zh-CN" dirty="0"/>
            </a:b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t>异常</a:t>
            </a:r>
            <a:r>
              <a:rPr lang="en-US" altLang="zh-CN"/>
              <a:t>(Exception)</a:t>
            </a:r>
          </a:p>
        </p:txBody>
      </p:sp>
      <p:sp>
        <p:nvSpPr>
          <p:cNvPr id="36867" name="Rectangle 3"/>
          <p:cNvSpPr>
            <a:spLocks noGrp="1" noChangeArrowheads="1"/>
          </p:cNvSpPr>
          <p:nvPr>
            <p:ph type="body" idx="4294967295"/>
          </p:nvPr>
        </p:nvSpPr>
        <p:spPr/>
        <p:txBody>
          <a:bodyPr/>
          <a:lstStyle/>
          <a:p>
            <a:pPr eaLnBrk="1" hangingPunct="1"/>
            <a:r>
              <a:rPr lang="zh-CN" altLang="en-US" dirty="0"/>
              <a:t>多异常处理：</a:t>
            </a:r>
          </a:p>
          <a:p>
            <a:pPr lvl="1" eaLnBrk="1" hangingPunct="1"/>
            <a:r>
              <a:rPr lang="zh-CN" altLang="en-US" dirty="0"/>
              <a:t>多异常处理是通过在一个</a:t>
            </a:r>
            <a:r>
              <a:rPr lang="en-US" altLang="zh-CN" dirty="0"/>
              <a:t>try</a:t>
            </a:r>
            <a:r>
              <a:rPr lang="zh-CN" altLang="en-US" dirty="0"/>
              <a:t>后面定义多个</a:t>
            </a:r>
            <a:r>
              <a:rPr lang="en-US" altLang="zh-CN" dirty="0"/>
              <a:t>catch</a:t>
            </a:r>
            <a:r>
              <a:rPr lang="zh-CN" altLang="en-US" dirty="0"/>
              <a:t>语句来实现的，要想用不同的</a:t>
            </a:r>
            <a:r>
              <a:rPr lang="en-US" altLang="zh-CN" dirty="0"/>
              <a:t>catch</a:t>
            </a:r>
            <a:r>
              <a:rPr lang="zh-CN" altLang="en-US" dirty="0"/>
              <a:t>语句分别处理不同的异常对象，就需要为不同的</a:t>
            </a:r>
            <a:r>
              <a:rPr lang="en-US" altLang="zh-CN" dirty="0"/>
              <a:t>catch</a:t>
            </a:r>
            <a:r>
              <a:rPr lang="zh-CN" altLang="en-US" dirty="0"/>
              <a:t>语句指定不同类型的参数。</a:t>
            </a:r>
          </a:p>
          <a:p>
            <a:pPr lvl="1" eaLnBrk="1" hangingPunct="1"/>
            <a:r>
              <a:rPr lang="en-US" altLang="zh-CN" dirty="0"/>
              <a:t>catch</a:t>
            </a:r>
            <a:r>
              <a:rPr lang="zh-CN" altLang="en-US" dirty="0"/>
              <a:t>按顺序捕获异常，如果一个</a:t>
            </a:r>
            <a:r>
              <a:rPr lang="en-US" altLang="zh-CN" dirty="0"/>
              <a:t>catch</a:t>
            </a:r>
            <a:r>
              <a:rPr lang="zh-CN" altLang="en-US" dirty="0"/>
              <a:t>捕获了异常，则后面的</a:t>
            </a:r>
            <a:r>
              <a:rPr lang="en-US" altLang="zh-CN" dirty="0"/>
              <a:t>catch</a:t>
            </a:r>
            <a:r>
              <a:rPr lang="zh-CN" altLang="en-US" dirty="0"/>
              <a:t>将被忽略。</a:t>
            </a:r>
          </a:p>
          <a:p>
            <a:pPr lvl="1" eaLnBrk="1" hangingPunct="1"/>
            <a:r>
              <a:rPr lang="zh-CN" altLang="en-US" dirty="0"/>
              <a:t>如果父类异常对象在子类异常对象之前被捕捉，则</a:t>
            </a:r>
            <a:r>
              <a:rPr lang="en-US" altLang="zh-CN" dirty="0"/>
              <a:t>catch</a:t>
            </a:r>
            <a:r>
              <a:rPr lang="zh-CN" altLang="en-US" dirty="0"/>
              <a:t>子类异常对象的区块将永远不会被执行。</a:t>
            </a:r>
          </a:p>
          <a:p>
            <a:pPr lvl="1" eaLnBrk="1" hangingPunct="1"/>
            <a:r>
              <a:rPr lang="zh-CN" altLang="en-US" dirty="0"/>
              <a:t>程序示例：</a:t>
            </a:r>
            <a:r>
              <a:rPr lang="en-US" altLang="zh-CN" dirty="0"/>
              <a:t>ExceptionTest05.java</a:t>
            </a:r>
          </a:p>
        </p:txBody>
      </p:sp>
    </p:spTree>
    <p:extLst>
      <p:ext uri="{BB962C8B-B14F-4D97-AF65-F5344CB8AC3E}">
        <p14:creationId xmlns:p14="http://schemas.microsoft.com/office/powerpoint/2010/main" val="40710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a:t>异常</a:t>
            </a:r>
            <a:r>
              <a:rPr lang="en-US" altLang="zh-CN"/>
              <a:t>(Exception)</a:t>
            </a:r>
          </a:p>
        </p:txBody>
      </p:sp>
      <p:sp>
        <p:nvSpPr>
          <p:cNvPr id="37891" name="Rectangle 3"/>
          <p:cNvSpPr>
            <a:spLocks noGrp="1" noChangeArrowheads="1"/>
          </p:cNvSpPr>
          <p:nvPr>
            <p:ph type="body" idx="4294967295"/>
          </p:nvPr>
        </p:nvSpPr>
        <p:spPr/>
        <p:txBody>
          <a:bodyPr/>
          <a:lstStyle/>
          <a:p>
            <a:pPr eaLnBrk="1" hangingPunct="1"/>
            <a:r>
              <a:rPr lang="zh-CN" altLang="en-US"/>
              <a:t>自定义异常 ：</a:t>
            </a:r>
          </a:p>
          <a:p>
            <a:pPr lvl="1" eaLnBrk="1" hangingPunct="1"/>
            <a:r>
              <a:rPr lang="zh-CN" altLang="en-US"/>
              <a:t>对于某个应用所特有的运行错误，则需要编程人员根据程序的特殊逻辑在用户程序中创建自己的异常类和异常对象。</a:t>
            </a:r>
          </a:p>
          <a:p>
            <a:pPr lvl="1" eaLnBrk="1" hangingPunct="1"/>
            <a:r>
              <a:rPr lang="zh-CN" altLang="en-US"/>
              <a:t>创建用户自定义异常时，需要完成以下工作：</a:t>
            </a:r>
          </a:p>
          <a:p>
            <a:pPr marL="1143000" lvl="2" indent="-228600" eaLnBrk="1" hangingPunct="1"/>
            <a:r>
              <a:rPr lang="zh-CN" altLang="en-US"/>
              <a:t>声明一个新的异常类，使之以</a:t>
            </a:r>
            <a:r>
              <a:rPr lang="en-US" altLang="zh-CN"/>
              <a:t>Exception</a:t>
            </a:r>
            <a:r>
              <a:rPr lang="zh-CN" altLang="en-US"/>
              <a:t>类或其他某个已经存在的异常类为父类。</a:t>
            </a:r>
          </a:p>
          <a:p>
            <a:pPr marL="1143000" lvl="2" indent="-228600" eaLnBrk="1" hangingPunct="1"/>
            <a:r>
              <a:rPr lang="zh-CN" altLang="en-US"/>
              <a:t>为新建的异常类定义属性和方法，或者重载父类的属性和方法，使这些属性和方法能够体现该异常类对应的错误信息。</a:t>
            </a:r>
          </a:p>
          <a:p>
            <a:pPr lvl="1" eaLnBrk="1" hangingPunct="1"/>
            <a:endParaRPr lang="zh-CN" altLang="en-US"/>
          </a:p>
          <a:p>
            <a:pPr lvl="1" eaLnBrk="1" hangingPunct="1"/>
            <a:r>
              <a:rPr lang="zh-CN" altLang="en-US"/>
              <a:t>程序示例：</a:t>
            </a:r>
            <a:r>
              <a:rPr lang="en-US" altLang="zh-CN"/>
              <a:t>ExceptionTest06.java</a:t>
            </a:r>
          </a:p>
        </p:txBody>
      </p:sp>
    </p:spTree>
    <p:extLst>
      <p:ext uri="{BB962C8B-B14F-4D97-AF65-F5344CB8AC3E}">
        <p14:creationId xmlns:p14="http://schemas.microsoft.com/office/powerpoint/2010/main" val="303299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a:t>计算机学院 彭政</a:t>
            </a:r>
            <a:endParaRPr lang="en-US" altLang="zh-CN"/>
          </a:p>
        </p:txBody>
      </p:sp>
      <p:sp>
        <p:nvSpPr>
          <p:cNvPr id="37" name="日期占位符 5"/>
          <p:cNvSpPr>
            <a:spLocks noGrp="1"/>
          </p:cNvSpPr>
          <p:nvPr>
            <p:ph type="dt" sz="half" idx="12"/>
          </p:nvPr>
        </p:nvSpPr>
        <p:spPr/>
        <p:txBody>
          <a:bodyPr/>
          <a:lstStyle/>
          <a:p>
            <a:r>
              <a:rPr lang="zh-CN" altLang="en-US"/>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ea typeface="宋体" panose="02010600030101010101" pitchFamily="2" charset="-122"/>
              </a:rPr>
              <a:t>Java</a:t>
            </a:r>
            <a:r>
              <a:rPr lang="zh-CN" altLang="en-US" sz="2400" b="1" dirty="0">
                <a:ea typeface="宋体" panose="02010600030101010101" pitchFamily="2" charset="-122"/>
              </a:rPr>
              <a:t>异常处理</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9</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1938802" y="3036888"/>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10</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extLst>
      <p:ext uri="{BB962C8B-B14F-4D97-AF65-F5344CB8AC3E}">
        <p14:creationId xmlns:p14="http://schemas.microsoft.com/office/powerpoint/2010/main" val="33146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nchor="ctr"/>
          <a:lstStyle/>
          <a:p>
            <a:r>
              <a:rPr lang="zh-CN" altLang="en-US"/>
              <a:t>异常</a:t>
            </a:r>
            <a:r>
              <a:rPr lang="en-US" altLang="zh-CN"/>
              <a:t>(Exception)</a:t>
            </a:r>
          </a:p>
        </p:txBody>
      </p:sp>
      <p:sp>
        <p:nvSpPr>
          <p:cNvPr id="31747" name="Rectangle 3"/>
          <p:cNvSpPr>
            <a:spLocks noGrp="1" noChangeArrowheads="1"/>
          </p:cNvSpPr>
          <p:nvPr>
            <p:ph type="body" idx="4294967295"/>
          </p:nvPr>
        </p:nvSpPr>
        <p:spPr/>
        <p:txBody>
          <a:bodyPr/>
          <a:lstStyle/>
          <a:p>
            <a:r>
              <a:rPr lang="zh-CN" altLang="en-US" dirty="0"/>
              <a:t>异常的概念</a:t>
            </a:r>
          </a:p>
          <a:p>
            <a:pPr lvl="1"/>
            <a:r>
              <a:rPr lang="zh-CN" altLang="en-US" dirty="0"/>
              <a:t>异常指不期而至的各种状况，如：除</a:t>
            </a:r>
            <a:r>
              <a:rPr lang="en-US" altLang="zh-CN" dirty="0"/>
              <a:t>0</a:t>
            </a:r>
            <a:r>
              <a:rPr lang="zh-CN" altLang="en-US" dirty="0"/>
              <a:t>溢出、数组下标越界、所要读取的文件不存在、无法连接远程套接字等。</a:t>
            </a:r>
            <a:endParaRPr lang="en-US" altLang="zh-CN" dirty="0"/>
          </a:p>
          <a:p>
            <a:pPr lvl="1"/>
            <a:r>
              <a:rPr lang="zh-CN" altLang="en-US" dirty="0"/>
              <a:t>异常是一个事件，它发生在程序运行期间，干扰了正常的指令流程。</a:t>
            </a:r>
            <a:endParaRPr lang="en-US" altLang="zh-CN" dirty="0"/>
          </a:p>
          <a:p>
            <a:pPr lvl="1"/>
            <a:r>
              <a:rPr lang="zh-CN" altLang="en-US" dirty="0"/>
              <a:t>异常是程序运行时发生的错误，但不是语法错误、不是编译器检查出的错误。</a:t>
            </a:r>
          </a:p>
          <a:p>
            <a:pPr lvl="1"/>
            <a:r>
              <a:rPr lang="zh-CN" altLang="en-US" dirty="0"/>
              <a:t>异常会导致程序非正常终止，但通过异常处理机制，可以使程序自身能够捕获和处理异常，从而使程序继续往下执行。</a:t>
            </a:r>
          </a:p>
        </p:txBody>
      </p:sp>
    </p:spTree>
    <p:extLst>
      <p:ext uri="{BB962C8B-B14F-4D97-AF65-F5344CB8AC3E}">
        <p14:creationId xmlns:p14="http://schemas.microsoft.com/office/powerpoint/2010/main" val="189770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nchor="ctr"/>
          <a:lstStyle/>
          <a:p>
            <a:r>
              <a:rPr lang="zh-CN" altLang="en-US"/>
              <a:t>异常</a:t>
            </a:r>
            <a:r>
              <a:rPr lang="en-US" altLang="zh-CN"/>
              <a:t>(Exception)</a:t>
            </a:r>
          </a:p>
        </p:txBody>
      </p:sp>
      <p:sp>
        <p:nvSpPr>
          <p:cNvPr id="31747" name="Rectangle 3"/>
          <p:cNvSpPr>
            <a:spLocks noGrp="1" noChangeArrowheads="1"/>
          </p:cNvSpPr>
          <p:nvPr>
            <p:ph type="body" idx="4294967295"/>
          </p:nvPr>
        </p:nvSpPr>
        <p:spPr/>
        <p:txBody>
          <a:bodyPr/>
          <a:lstStyle/>
          <a:p>
            <a:r>
              <a:rPr lang="zh-CN" altLang="en-US" dirty="0"/>
              <a:t>异常的概念</a:t>
            </a:r>
          </a:p>
          <a:p>
            <a:pPr lvl="1"/>
            <a:r>
              <a:rPr lang="zh-CN" altLang="en-US" dirty="0"/>
              <a:t>异常指不期而至的各种状况，如：除</a:t>
            </a:r>
            <a:r>
              <a:rPr lang="en-US" altLang="zh-CN" dirty="0"/>
              <a:t>0</a:t>
            </a:r>
            <a:r>
              <a:rPr lang="zh-CN" altLang="en-US" dirty="0"/>
              <a:t>溢出、数组下标越界、所要读取的文件不存在、无法连接远程套接字等。</a:t>
            </a:r>
            <a:endParaRPr lang="en-US" altLang="zh-CN" dirty="0"/>
          </a:p>
          <a:p>
            <a:pPr lvl="1"/>
            <a:r>
              <a:rPr lang="zh-CN" altLang="en-US" dirty="0"/>
              <a:t>异常是一个事件，它发生在程序运行期间，干扰了正常的指令流程。</a:t>
            </a:r>
            <a:endParaRPr lang="en-US" altLang="zh-CN" dirty="0"/>
          </a:p>
          <a:p>
            <a:pPr lvl="1"/>
            <a:r>
              <a:rPr lang="zh-CN" altLang="en-US" dirty="0"/>
              <a:t>异常是程序运行时发生的错误，但不是语法错误、不是编译器检查出的错误。</a:t>
            </a:r>
          </a:p>
          <a:p>
            <a:pPr lvl="1"/>
            <a:r>
              <a:rPr lang="zh-CN" altLang="en-US" dirty="0"/>
              <a:t>异常会导致程序非正常终止，但通过异常处理机制，可以使程序自身能够捕获和处理异常，从而使程序继续往下执行。</a:t>
            </a:r>
          </a:p>
        </p:txBody>
      </p:sp>
    </p:spTree>
    <p:extLst>
      <p:ext uri="{BB962C8B-B14F-4D97-AF65-F5344CB8AC3E}">
        <p14:creationId xmlns:p14="http://schemas.microsoft.com/office/powerpoint/2010/main" val="258824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nchor="ctr"/>
          <a:lstStyle/>
          <a:p>
            <a:r>
              <a:rPr lang="zh-CN" altLang="en-US"/>
              <a:t>异常</a:t>
            </a:r>
            <a:r>
              <a:rPr lang="en-US" altLang="zh-CN"/>
              <a:t>(Exception)</a:t>
            </a:r>
          </a:p>
        </p:txBody>
      </p:sp>
      <p:sp>
        <p:nvSpPr>
          <p:cNvPr id="31747" name="Rectangle 3"/>
          <p:cNvSpPr>
            <a:spLocks noGrp="1" noChangeArrowheads="1"/>
          </p:cNvSpPr>
          <p:nvPr>
            <p:ph type="body" idx="4294967295"/>
          </p:nvPr>
        </p:nvSpPr>
        <p:spPr/>
        <p:txBody>
          <a:bodyPr/>
          <a:lstStyle/>
          <a:p>
            <a:r>
              <a:rPr lang="zh-CN" altLang="en-US" dirty="0"/>
              <a:t>异常的概念</a:t>
            </a:r>
          </a:p>
          <a:p>
            <a:pPr lvl="1"/>
            <a:r>
              <a:rPr lang="en-US" altLang="zh-CN" dirty="0"/>
              <a:t>Java</a:t>
            </a:r>
            <a:r>
              <a:rPr lang="zh-CN" altLang="en-US" dirty="0"/>
              <a:t>程序的执行过程中如果出现异常事件，将产生一个异常类对象，该异常对象封装了异常事件的信息，并被提交给</a:t>
            </a:r>
            <a:r>
              <a:rPr lang="en-US" altLang="zh-CN" dirty="0"/>
              <a:t>JRE</a:t>
            </a:r>
            <a:r>
              <a:rPr lang="zh-CN" altLang="en-US" dirty="0"/>
              <a:t>，这个过程叫做抛出</a:t>
            </a:r>
            <a:r>
              <a:rPr lang="en-US" altLang="zh-CN" dirty="0"/>
              <a:t>(throw)</a:t>
            </a:r>
            <a:r>
              <a:rPr lang="zh-CN" altLang="en-US" dirty="0"/>
              <a:t>异常。</a:t>
            </a:r>
            <a:endParaRPr lang="en-US" altLang="zh-CN" dirty="0"/>
          </a:p>
          <a:p>
            <a:pPr lvl="1"/>
            <a:r>
              <a:rPr lang="en-US" altLang="zh-CN" dirty="0"/>
              <a:t>JRE</a:t>
            </a:r>
            <a:r>
              <a:rPr lang="zh-CN" altLang="en-US" dirty="0"/>
              <a:t>处理异常的默认方式是打印这个异常类对象的信息。</a:t>
            </a:r>
          </a:p>
          <a:p>
            <a:pPr lvl="1"/>
            <a:r>
              <a:rPr lang="zh-CN" altLang="en-US" dirty="0"/>
              <a:t>程序示例：</a:t>
            </a:r>
            <a:r>
              <a:rPr lang="en-US" altLang="zh-CN" dirty="0"/>
              <a:t>ExceptionTest01.java</a:t>
            </a:r>
          </a:p>
        </p:txBody>
      </p:sp>
    </p:spTree>
    <p:extLst>
      <p:ext uri="{BB962C8B-B14F-4D97-AF65-F5344CB8AC3E}">
        <p14:creationId xmlns:p14="http://schemas.microsoft.com/office/powerpoint/2010/main" val="62610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chor="ctr"/>
          <a:lstStyle/>
          <a:p>
            <a:r>
              <a:rPr lang="zh-CN" altLang="en-US"/>
              <a:t>异常</a:t>
            </a:r>
            <a:r>
              <a:rPr lang="en-US" altLang="zh-CN"/>
              <a:t>(Exception)</a:t>
            </a:r>
          </a:p>
        </p:txBody>
      </p:sp>
      <p:sp>
        <p:nvSpPr>
          <p:cNvPr id="32771" name="Rectangle 3"/>
          <p:cNvSpPr>
            <a:spLocks noGrp="1" noChangeArrowheads="1"/>
          </p:cNvSpPr>
          <p:nvPr>
            <p:ph type="body" idx="4294967295"/>
          </p:nvPr>
        </p:nvSpPr>
        <p:spPr/>
        <p:txBody>
          <a:bodyPr/>
          <a:lstStyle/>
          <a:p>
            <a:pPr>
              <a:lnSpc>
                <a:spcPct val="90000"/>
              </a:lnSpc>
            </a:pPr>
            <a:r>
              <a:rPr lang="zh-CN" altLang="en-US" dirty="0"/>
              <a:t>异常的捕获、处理</a:t>
            </a:r>
          </a:p>
          <a:p>
            <a:pPr lvl="1">
              <a:lnSpc>
                <a:spcPct val="90000"/>
              </a:lnSpc>
            </a:pPr>
            <a:r>
              <a:rPr lang="zh-CN" altLang="zh-CN" dirty="0"/>
              <a:t>健壮的程序应该在异常发生时</a:t>
            </a:r>
            <a:r>
              <a:rPr lang="zh-CN" altLang="en-US" dirty="0"/>
              <a:t>捕获</a:t>
            </a:r>
            <a:r>
              <a:rPr lang="en-US" altLang="zh-CN" dirty="0"/>
              <a:t>(catch)</a:t>
            </a:r>
            <a:r>
              <a:rPr lang="zh-CN" altLang="en-US" dirty="0"/>
              <a:t>异常对象，并执行相应的异常处理代码</a:t>
            </a:r>
            <a:r>
              <a:rPr lang="zh-CN" altLang="zh-CN" dirty="0"/>
              <a:t>，使得程序不会因为异常的发生而使程序中断或产生不可预见的结果。</a:t>
            </a:r>
            <a:endParaRPr lang="en-US" altLang="zh-CN" dirty="0"/>
          </a:p>
          <a:p>
            <a:pPr lvl="1">
              <a:lnSpc>
                <a:spcPct val="90000"/>
              </a:lnSpc>
            </a:pPr>
            <a:r>
              <a:rPr lang="zh-CN" altLang="en-US" dirty="0"/>
              <a:t>程序示例：</a:t>
            </a:r>
            <a:r>
              <a:rPr lang="en-US" altLang="zh-CN" dirty="0"/>
              <a:t>ExceptionTest02.java</a:t>
            </a:r>
          </a:p>
          <a:p>
            <a:pPr lvl="1">
              <a:lnSpc>
                <a:spcPct val="90000"/>
              </a:lnSpc>
            </a:pPr>
            <a:r>
              <a:rPr lang="zh-CN" altLang="en-US" dirty="0"/>
              <a:t>异常的代码结构如下：</a:t>
            </a:r>
            <a:endParaRPr lang="en-US" altLang="zh-CN" dirty="0"/>
          </a:p>
          <a:p>
            <a:pPr lvl="1">
              <a:lnSpc>
                <a:spcPct val="90000"/>
              </a:lnSpc>
            </a:pPr>
            <a:endParaRPr lang="en-US" altLang="zh-CN" dirty="0"/>
          </a:p>
        </p:txBody>
      </p:sp>
      <p:sp>
        <p:nvSpPr>
          <p:cNvPr id="4" name="Text Box 7"/>
          <p:cNvSpPr txBox="1">
            <a:spLocks noChangeArrowheads="1"/>
          </p:cNvSpPr>
          <p:nvPr/>
        </p:nvSpPr>
        <p:spPr bwMode="auto">
          <a:xfrm>
            <a:off x="395536" y="4221088"/>
            <a:ext cx="8534400" cy="2400657"/>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457200" lvl="1" indent="0">
              <a:lnSpc>
                <a:spcPct val="90000"/>
              </a:lnSpc>
              <a:spcBef>
                <a:spcPct val="20000"/>
              </a:spcBef>
              <a:buClr>
                <a:srgbClr val="83AE4E"/>
              </a:buClr>
            </a:pPr>
            <a:r>
              <a:rPr lang="en-US" altLang="zh-CN" sz="2000" b="1" dirty="0">
                <a:solidFill>
                  <a:srgbClr val="FF0000"/>
                </a:solidFill>
                <a:latin typeface="Arial" panose="020B0604020202020204" pitchFamily="34" charset="0"/>
              </a:rPr>
              <a:t>try</a:t>
            </a:r>
            <a:r>
              <a:rPr lang="en-US" altLang="zh-CN" sz="2000" b="1" dirty="0">
                <a:solidFill>
                  <a:srgbClr val="56562C"/>
                </a:solidFill>
                <a:latin typeface="Arial" panose="020B0604020202020204" pitchFamily="34" charset="0"/>
              </a:rPr>
              <a:t> { </a:t>
            </a:r>
          </a:p>
          <a:p>
            <a:pPr marL="457200" lvl="1" indent="0">
              <a:lnSpc>
                <a:spcPct val="90000"/>
              </a:lnSpc>
              <a:spcBef>
                <a:spcPct val="20000"/>
              </a:spcBef>
              <a:buClr>
                <a:srgbClr val="83AE4E"/>
              </a:buClr>
            </a:pPr>
            <a:r>
              <a:rPr lang="en-US" altLang="zh-CN" sz="2000" b="1" dirty="0">
                <a:solidFill>
                  <a:srgbClr val="56562C"/>
                </a:solidFill>
                <a:latin typeface="Arial" panose="020B0604020202020204" pitchFamily="34" charset="0"/>
              </a:rPr>
              <a:t>	...... //</a:t>
            </a:r>
            <a:r>
              <a:rPr lang="zh-CN" altLang="en-US" sz="2000" b="1" dirty="0">
                <a:solidFill>
                  <a:srgbClr val="56562C"/>
                </a:solidFill>
                <a:latin typeface="Arial" panose="020B0604020202020204" pitchFamily="34" charset="0"/>
              </a:rPr>
              <a:t>可能会发生异常的代码 </a:t>
            </a:r>
            <a:endParaRPr lang="en-US" altLang="zh-CN" sz="2000" b="1" dirty="0">
              <a:solidFill>
                <a:srgbClr val="56562C"/>
              </a:solidFill>
              <a:latin typeface="Arial" panose="020B0604020202020204" pitchFamily="34" charset="0"/>
            </a:endParaRPr>
          </a:p>
          <a:p>
            <a:pPr marL="457200" lvl="1" indent="0">
              <a:lnSpc>
                <a:spcPct val="90000"/>
              </a:lnSpc>
              <a:spcBef>
                <a:spcPct val="20000"/>
              </a:spcBef>
              <a:buClr>
                <a:srgbClr val="83AE4E"/>
              </a:buClr>
            </a:pPr>
            <a:r>
              <a:rPr lang="en-US" altLang="zh-CN" sz="2000" b="1" dirty="0">
                <a:solidFill>
                  <a:srgbClr val="56562C"/>
                </a:solidFill>
                <a:latin typeface="Arial" panose="020B0604020202020204" pitchFamily="34" charset="0"/>
              </a:rPr>
              <a:t>} </a:t>
            </a:r>
            <a:r>
              <a:rPr lang="en-US" altLang="zh-CN" sz="2000" b="1" dirty="0">
                <a:solidFill>
                  <a:srgbClr val="FF0000"/>
                </a:solidFill>
                <a:latin typeface="Arial" panose="020B0604020202020204" pitchFamily="34" charset="0"/>
              </a:rPr>
              <a:t>catch</a:t>
            </a:r>
            <a:r>
              <a:rPr lang="en-US" altLang="zh-CN" sz="2000" b="1" dirty="0">
                <a:solidFill>
                  <a:srgbClr val="56562C"/>
                </a:solidFill>
                <a:latin typeface="Arial" panose="020B0604020202020204" pitchFamily="34" charset="0"/>
              </a:rPr>
              <a:t> ( </a:t>
            </a:r>
            <a:r>
              <a:rPr lang="zh-CN" altLang="en-US" sz="2000" b="1" dirty="0">
                <a:solidFill>
                  <a:srgbClr val="56562C"/>
                </a:solidFill>
                <a:latin typeface="Arial" panose="020B0604020202020204" pitchFamily="34" charset="0"/>
              </a:rPr>
              <a:t>异常对象 </a:t>
            </a:r>
            <a:r>
              <a:rPr lang="en-US" altLang="zh-CN" sz="2000" b="1" dirty="0">
                <a:solidFill>
                  <a:srgbClr val="56562C"/>
                </a:solidFill>
                <a:latin typeface="Arial" panose="020B0604020202020204" pitchFamily="34" charset="0"/>
              </a:rPr>
              <a:t>) { </a:t>
            </a:r>
          </a:p>
          <a:p>
            <a:pPr marL="457200" lvl="1" indent="0">
              <a:lnSpc>
                <a:spcPct val="90000"/>
              </a:lnSpc>
              <a:spcBef>
                <a:spcPct val="20000"/>
              </a:spcBef>
              <a:buClr>
                <a:srgbClr val="83AE4E"/>
              </a:buClr>
            </a:pPr>
            <a:r>
              <a:rPr lang="en-US" altLang="zh-CN" sz="2000" b="1" dirty="0">
                <a:solidFill>
                  <a:srgbClr val="56562C"/>
                </a:solidFill>
                <a:latin typeface="Arial" panose="020B0604020202020204" pitchFamily="34" charset="0"/>
              </a:rPr>
              <a:t>	...... //</a:t>
            </a:r>
            <a:r>
              <a:rPr lang="zh-CN" altLang="en-US" sz="2000" b="1" dirty="0">
                <a:solidFill>
                  <a:srgbClr val="56562C"/>
                </a:solidFill>
                <a:latin typeface="Arial" panose="020B0604020202020204" pitchFamily="34" charset="0"/>
              </a:rPr>
              <a:t>发生异常后的异常处理代码 </a:t>
            </a:r>
            <a:endParaRPr lang="en-US" altLang="zh-CN" sz="2000" b="1" dirty="0">
              <a:solidFill>
                <a:srgbClr val="56562C"/>
              </a:solidFill>
              <a:latin typeface="Arial" panose="020B0604020202020204" pitchFamily="34" charset="0"/>
            </a:endParaRPr>
          </a:p>
          <a:p>
            <a:pPr marL="457200" lvl="1" indent="0">
              <a:lnSpc>
                <a:spcPct val="90000"/>
              </a:lnSpc>
              <a:spcBef>
                <a:spcPct val="20000"/>
              </a:spcBef>
              <a:buClr>
                <a:srgbClr val="83AE4E"/>
              </a:buClr>
            </a:pPr>
            <a:r>
              <a:rPr lang="en-US" altLang="zh-CN" sz="2000" b="1" dirty="0">
                <a:solidFill>
                  <a:srgbClr val="56562C"/>
                </a:solidFill>
                <a:latin typeface="Arial" panose="020B0604020202020204" pitchFamily="34" charset="0"/>
              </a:rPr>
              <a:t>} </a:t>
            </a:r>
            <a:r>
              <a:rPr lang="en-US" altLang="zh-CN" sz="2000" b="1" dirty="0">
                <a:solidFill>
                  <a:srgbClr val="FF0000"/>
                </a:solidFill>
                <a:latin typeface="Arial" panose="020B0604020202020204" pitchFamily="34" charset="0"/>
              </a:rPr>
              <a:t>finally </a:t>
            </a:r>
            <a:r>
              <a:rPr lang="en-US" altLang="zh-CN" sz="2000" b="1" dirty="0">
                <a:solidFill>
                  <a:srgbClr val="56562C"/>
                </a:solidFill>
                <a:latin typeface="Arial" panose="020B0604020202020204" pitchFamily="34" charset="0"/>
              </a:rPr>
              <a:t>{ </a:t>
            </a:r>
          </a:p>
          <a:p>
            <a:pPr marL="457200" lvl="1" indent="0">
              <a:lnSpc>
                <a:spcPct val="90000"/>
              </a:lnSpc>
              <a:spcBef>
                <a:spcPct val="20000"/>
              </a:spcBef>
              <a:buClr>
                <a:srgbClr val="83AE4E"/>
              </a:buClr>
            </a:pPr>
            <a:r>
              <a:rPr lang="en-US" altLang="zh-CN" sz="2000" b="1" dirty="0">
                <a:solidFill>
                  <a:srgbClr val="56562C"/>
                </a:solidFill>
                <a:latin typeface="Arial" panose="020B0604020202020204" pitchFamily="34" charset="0"/>
              </a:rPr>
              <a:t>	...... //</a:t>
            </a:r>
            <a:r>
              <a:rPr lang="zh-CN" altLang="en-US" sz="2000" b="1" dirty="0">
                <a:solidFill>
                  <a:srgbClr val="56562C"/>
                </a:solidFill>
                <a:latin typeface="Arial" panose="020B0604020202020204" pitchFamily="34" charset="0"/>
              </a:rPr>
              <a:t>无论是否发生异常都会执行的代码 </a:t>
            </a:r>
            <a:endParaRPr lang="en-US" altLang="zh-CN" sz="2000" b="1" dirty="0">
              <a:solidFill>
                <a:srgbClr val="56562C"/>
              </a:solidFill>
              <a:latin typeface="Arial" panose="020B0604020202020204" pitchFamily="34" charset="0"/>
            </a:endParaRPr>
          </a:p>
          <a:p>
            <a:pPr marL="457200" lvl="1" indent="0">
              <a:lnSpc>
                <a:spcPct val="90000"/>
              </a:lnSpc>
              <a:spcBef>
                <a:spcPct val="20000"/>
              </a:spcBef>
              <a:buClr>
                <a:srgbClr val="83AE4E"/>
              </a:buClr>
            </a:pPr>
            <a:r>
              <a:rPr lang="en-US" altLang="zh-CN" sz="2000" b="1" dirty="0">
                <a:solidFill>
                  <a:srgbClr val="56562C"/>
                </a:solidFill>
                <a:latin typeface="Arial" panose="020B0604020202020204" pitchFamily="34" charset="0"/>
              </a:rPr>
              <a:t>}</a:t>
            </a:r>
          </a:p>
        </p:txBody>
      </p:sp>
    </p:spTree>
    <p:extLst>
      <p:ext uri="{BB962C8B-B14F-4D97-AF65-F5344CB8AC3E}">
        <p14:creationId xmlns:p14="http://schemas.microsoft.com/office/powerpoint/2010/main" val="120855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chor="ctr"/>
          <a:lstStyle/>
          <a:p>
            <a:r>
              <a:rPr lang="zh-CN" altLang="en-US"/>
              <a:t>异常</a:t>
            </a:r>
            <a:r>
              <a:rPr lang="en-US" altLang="zh-CN"/>
              <a:t>(Exception)</a:t>
            </a:r>
          </a:p>
        </p:txBody>
      </p:sp>
      <p:sp>
        <p:nvSpPr>
          <p:cNvPr id="33795" name="Rectangle 3"/>
          <p:cNvSpPr>
            <a:spLocks noGrp="1" noChangeArrowheads="1"/>
          </p:cNvSpPr>
          <p:nvPr>
            <p:ph type="body" idx="4294967295"/>
          </p:nvPr>
        </p:nvSpPr>
        <p:spPr>
          <a:xfrm>
            <a:off x="611188" y="1125538"/>
            <a:ext cx="8229600" cy="4983162"/>
          </a:xfrm>
        </p:spPr>
        <p:txBody>
          <a:bodyPr/>
          <a:lstStyle/>
          <a:p>
            <a:r>
              <a:rPr lang="zh-CN" altLang="en-US" dirty="0"/>
              <a:t>异常的抛出</a:t>
            </a:r>
          </a:p>
          <a:p>
            <a:pPr lvl="1"/>
            <a:r>
              <a:rPr lang="zh-CN" altLang="en-US" sz="2400" dirty="0"/>
              <a:t>可以显式的定义何种情况下会产生异常，并使用关键字</a:t>
            </a:r>
            <a:r>
              <a:rPr lang="en-US" altLang="zh-CN" sz="2400" dirty="0">
                <a:solidFill>
                  <a:srgbClr val="FF0000"/>
                </a:solidFill>
              </a:rPr>
              <a:t>throw</a:t>
            </a:r>
            <a:r>
              <a:rPr lang="zh-CN" altLang="en-US" sz="2400" dirty="0"/>
              <a:t>显式的抛出一个异常对象。</a:t>
            </a:r>
          </a:p>
          <a:p>
            <a:pPr lvl="1"/>
            <a:r>
              <a:rPr lang="zh-CN" altLang="en-US" sz="2400" dirty="0"/>
              <a:t>某个</a:t>
            </a:r>
            <a:r>
              <a:rPr lang="zh-CN" altLang="zh-CN" sz="2400" dirty="0"/>
              <a:t>方法声明中</a:t>
            </a:r>
            <a:r>
              <a:rPr lang="zh-CN" altLang="en-US" sz="2400" dirty="0"/>
              <a:t>如果</a:t>
            </a:r>
            <a:r>
              <a:rPr lang="zh-CN" altLang="zh-CN" sz="2400" dirty="0"/>
              <a:t>添加</a:t>
            </a:r>
            <a:r>
              <a:rPr lang="zh-CN" altLang="zh-CN" sz="2400" dirty="0">
                <a:solidFill>
                  <a:srgbClr val="FF0000"/>
                </a:solidFill>
              </a:rPr>
              <a:t>throws</a:t>
            </a:r>
            <a:r>
              <a:rPr lang="en-US" altLang="zh-CN" sz="2400" dirty="0"/>
              <a:t> Exception</a:t>
            </a:r>
            <a:r>
              <a:rPr lang="zh-CN" altLang="en-US" sz="2400" dirty="0"/>
              <a:t>，则</a:t>
            </a:r>
            <a:r>
              <a:rPr lang="zh-CN" altLang="zh-CN" sz="2400" dirty="0"/>
              <a:t>表示</a:t>
            </a:r>
            <a:r>
              <a:rPr lang="zh-CN" altLang="en-US" sz="2400" dirty="0"/>
              <a:t>该</a:t>
            </a:r>
            <a:r>
              <a:rPr lang="zh-CN" altLang="zh-CN" sz="2400" dirty="0"/>
              <a:t>方法将</a:t>
            </a:r>
            <a:r>
              <a:rPr lang="zh-CN" altLang="en-US" sz="2400" dirty="0"/>
              <a:t>可能会</a:t>
            </a:r>
            <a:r>
              <a:rPr lang="zh-CN" altLang="zh-CN" sz="2400" dirty="0"/>
              <a:t>抛出异常</a:t>
            </a:r>
            <a:r>
              <a:rPr lang="zh-CN" altLang="en-US" sz="2400" dirty="0"/>
              <a:t>对象</a:t>
            </a:r>
            <a:r>
              <a:rPr lang="zh-CN" altLang="zh-CN" sz="2400" dirty="0"/>
              <a:t>。</a:t>
            </a:r>
            <a:r>
              <a:rPr lang="zh-CN" altLang="en-US" sz="2400" dirty="0"/>
              <a:t>这个异常会抛给调用该方法的方法。</a:t>
            </a:r>
          </a:p>
          <a:p>
            <a:pPr lvl="1"/>
            <a:r>
              <a:rPr lang="zh-CN" altLang="en-US" sz="2400" dirty="0"/>
              <a:t>程序示例：</a:t>
            </a:r>
            <a:r>
              <a:rPr lang="en-US" altLang="zh-CN" sz="2400" dirty="0"/>
              <a:t>ExceptionTest03.java</a:t>
            </a:r>
          </a:p>
        </p:txBody>
      </p:sp>
      <p:sp>
        <p:nvSpPr>
          <p:cNvPr id="33796" name="Text Box 5"/>
          <p:cNvSpPr txBox="1">
            <a:spLocks noChangeArrowheads="1"/>
          </p:cNvSpPr>
          <p:nvPr/>
        </p:nvSpPr>
        <p:spPr bwMode="auto">
          <a:xfrm>
            <a:off x="1187450" y="4149725"/>
            <a:ext cx="6192838" cy="202723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50000"/>
              </a:spcBef>
            </a:pPr>
            <a:r>
              <a:rPr lang="en-US" altLang="zh-CN" dirty="0">
                <a:solidFill>
                  <a:srgbClr val="000000"/>
                </a:solidFill>
              </a:rPr>
              <a:t>public void </a:t>
            </a:r>
            <a:r>
              <a:rPr lang="en-US" altLang="zh-CN" dirty="0" err="1">
                <a:solidFill>
                  <a:srgbClr val="000000"/>
                </a:solidFill>
              </a:rPr>
              <a:t>someMethod</a:t>
            </a:r>
            <a:r>
              <a:rPr lang="en-US" altLang="zh-CN" dirty="0">
                <a:solidFill>
                  <a:srgbClr val="000000"/>
                </a:solidFill>
              </a:rPr>
              <a:t> () </a:t>
            </a:r>
            <a:r>
              <a:rPr lang="en-US" altLang="zh-CN" dirty="0">
                <a:solidFill>
                  <a:srgbClr val="CC0000"/>
                </a:solidFill>
              </a:rPr>
              <a:t>throws</a:t>
            </a:r>
            <a:r>
              <a:rPr lang="en-US" altLang="zh-CN" dirty="0">
                <a:solidFill>
                  <a:srgbClr val="000000"/>
                </a:solidFill>
              </a:rPr>
              <a:t> Exception {</a:t>
            </a:r>
          </a:p>
          <a:p>
            <a:pPr>
              <a:spcBef>
                <a:spcPct val="50000"/>
              </a:spcBef>
            </a:pPr>
            <a:r>
              <a:rPr lang="en-US" altLang="zh-CN" dirty="0">
                <a:solidFill>
                  <a:srgbClr val="000000"/>
                </a:solidFill>
              </a:rPr>
              <a:t>	if (</a:t>
            </a:r>
            <a:r>
              <a:rPr lang="en-US" altLang="zh-CN" dirty="0" err="1">
                <a:solidFill>
                  <a:srgbClr val="000000"/>
                </a:solidFill>
              </a:rPr>
              <a:t>SomeCondition</a:t>
            </a:r>
            <a:r>
              <a:rPr lang="en-US" altLang="zh-CN" dirty="0">
                <a:solidFill>
                  <a:srgbClr val="000000"/>
                </a:solidFill>
              </a:rPr>
              <a:t>()) {</a:t>
            </a:r>
          </a:p>
          <a:p>
            <a:pPr>
              <a:spcBef>
                <a:spcPct val="50000"/>
              </a:spcBef>
            </a:pPr>
            <a:r>
              <a:rPr lang="en-US" altLang="zh-CN" dirty="0">
                <a:solidFill>
                  <a:srgbClr val="000000"/>
                </a:solidFill>
              </a:rPr>
              <a:t>		</a:t>
            </a:r>
            <a:r>
              <a:rPr lang="en-US" altLang="zh-CN" dirty="0">
                <a:solidFill>
                  <a:srgbClr val="CC0000"/>
                </a:solidFill>
              </a:rPr>
              <a:t>throw</a:t>
            </a:r>
            <a:r>
              <a:rPr lang="en-US" altLang="zh-CN" dirty="0">
                <a:solidFill>
                  <a:srgbClr val="000000"/>
                </a:solidFill>
              </a:rPr>
              <a:t> new </a:t>
            </a:r>
            <a:r>
              <a:rPr lang="en-US" altLang="zh-CN" dirty="0" err="1">
                <a:solidFill>
                  <a:srgbClr val="000000"/>
                </a:solidFill>
              </a:rPr>
              <a:t>SomeException</a:t>
            </a:r>
            <a:r>
              <a:rPr lang="en-US" altLang="zh-CN" dirty="0">
                <a:solidFill>
                  <a:srgbClr val="000000"/>
                </a:solidFill>
              </a:rPr>
              <a:t> </a:t>
            </a:r>
          </a:p>
          <a:p>
            <a:pPr>
              <a:spcBef>
                <a:spcPct val="50000"/>
              </a:spcBef>
            </a:pPr>
            <a:r>
              <a:rPr lang="en-US" altLang="zh-CN" dirty="0">
                <a:solidFill>
                  <a:srgbClr val="000000"/>
                </a:solidFill>
              </a:rPr>
              <a:t>	} </a:t>
            </a:r>
          </a:p>
          <a:p>
            <a:pPr>
              <a:spcBef>
                <a:spcPct val="50000"/>
              </a:spcBef>
            </a:pPr>
            <a:r>
              <a:rPr lang="en-US" altLang="zh-CN" dirty="0">
                <a:solidFill>
                  <a:srgbClr val="000000"/>
                </a:solidFill>
              </a:rPr>
              <a:t>}</a:t>
            </a:r>
          </a:p>
        </p:txBody>
      </p:sp>
      <p:sp>
        <p:nvSpPr>
          <p:cNvPr id="259080" name="AutoShape 8"/>
          <p:cNvSpPr>
            <a:spLocks noChangeArrowheads="1"/>
          </p:cNvSpPr>
          <p:nvPr/>
        </p:nvSpPr>
        <p:spPr bwMode="auto">
          <a:xfrm>
            <a:off x="5580063" y="5661025"/>
            <a:ext cx="3311525" cy="387350"/>
          </a:xfrm>
          <a:prstGeom prst="wedgeRectCallout">
            <a:avLst>
              <a:gd name="adj1" fmla="val -70088"/>
              <a:gd name="adj2" fmla="val -350000"/>
            </a:avLst>
          </a:prstGeom>
          <a:noFill/>
          <a:ln w="9525" algn="ctr">
            <a:solidFill>
              <a:srgbClr val="000000"/>
            </a:solidFill>
            <a:miter lim="800000"/>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spcBef>
                <a:spcPct val="50000"/>
              </a:spcBef>
            </a:pPr>
            <a:r>
              <a:rPr lang="zh-CN" altLang="en-US" sz="2000">
                <a:solidFill>
                  <a:srgbClr val="000000"/>
                </a:solidFill>
              </a:rPr>
              <a:t>声明该方法可能抛出异常</a:t>
            </a:r>
          </a:p>
        </p:txBody>
      </p:sp>
      <p:sp>
        <p:nvSpPr>
          <p:cNvPr id="259081" name="AutoShape 9"/>
          <p:cNvSpPr>
            <a:spLocks noChangeArrowheads="1"/>
          </p:cNvSpPr>
          <p:nvPr/>
        </p:nvSpPr>
        <p:spPr bwMode="auto">
          <a:xfrm>
            <a:off x="2195513" y="5734050"/>
            <a:ext cx="2663825" cy="360363"/>
          </a:xfrm>
          <a:prstGeom prst="wedgeRectCallout">
            <a:avLst>
              <a:gd name="adj1" fmla="val -2565"/>
              <a:gd name="adj2" fmla="val -167620"/>
            </a:avLst>
          </a:prstGeom>
          <a:noFill/>
          <a:ln w="9525" algn="ctr">
            <a:solidFill>
              <a:srgbClr val="000000"/>
            </a:solidFill>
            <a:miter lim="800000"/>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spcBef>
                <a:spcPct val="50000"/>
              </a:spcBef>
            </a:pPr>
            <a:r>
              <a:rPr lang="zh-CN" altLang="en-US" sz="2000">
                <a:solidFill>
                  <a:srgbClr val="000000"/>
                </a:solidFill>
              </a:rPr>
              <a:t>构造并抛出异常对象</a:t>
            </a:r>
          </a:p>
        </p:txBody>
      </p:sp>
    </p:spTree>
    <p:extLst>
      <p:ext uri="{BB962C8B-B14F-4D97-AF65-F5344CB8AC3E}">
        <p14:creationId xmlns:p14="http://schemas.microsoft.com/office/powerpoint/2010/main" val="1462700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080"/>
                                        </p:tgtEl>
                                        <p:attrNameLst>
                                          <p:attrName>style.visibility</p:attrName>
                                        </p:attrNameLst>
                                      </p:cBhvr>
                                      <p:to>
                                        <p:strVal val="visible"/>
                                      </p:to>
                                    </p:set>
                                    <p:animEffect transition="in" filter="blinds(horizontal)">
                                      <p:cBhvr>
                                        <p:cTn id="7" dur="500"/>
                                        <p:tgtEl>
                                          <p:spTgt spid="259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081"/>
                                        </p:tgtEl>
                                        <p:attrNameLst>
                                          <p:attrName>style.visibility</p:attrName>
                                        </p:attrNameLst>
                                      </p:cBhvr>
                                      <p:to>
                                        <p:strVal val="visible"/>
                                      </p:to>
                                    </p:set>
                                    <p:animEffect transition="in" filter="blinds(horizontal)">
                                      <p:cBhvr>
                                        <p:cTn id="12" dur="500"/>
                                        <p:tgtEl>
                                          <p:spTgt spid="259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0" grpId="0" animBg="1"/>
      <p:bldP spid="2590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zh-CN" altLang="en-US"/>
              <a:t>异常</a:t>
            </a:r>
            <a:r>
              <a:rPr lang="en-US" altLang="zh-CN"/>
              <a:t>(Exception)</a:t>
            </a:r>
          </a:p>
        </p:txBody>
      </p:sp>
      <p:sp>
        <p:nvSpPr>
          <p:cNvPr id="34819" name="Rectangle 3"/>
          <p:cNvSpPr>
            <a:spLocks noGrp="1" noChangeArrowheads="1"/>
          </p:cNvSpPr>
          <p:nvPr>
            <p:ph type="body" idx="4294967295"/>
          </p:nvPr>
        </p:nvSpPr>
        <p:spPr/>
        <p:txBody>
          <a:bodyPr/>
          <a:lstStyle/>
          <a:p>
            <a:pPr eaLnBrk="1" hangingPunct="1"/>
            <a:r>
              <a:rPr lang="zh-CN" altLang="en-US" dirty="0"/>
              <a:t>异常的分类：</a:t>
            </a:r>
          </a:p>
          <a:p>
            <a:pPr lvl="1" eaLnBrk="1" hangingPunct="1"/>
            <a:r>
              <a:rPr lang="zh-CN" altLang="en-US" dirty="0"/>
              <a:t>所有的异常类都是</a:t>
            </a:r>
            <a:r>
              <a:rPr lang="en-US" altLang="zh-CN" dirty="0" err="1"/>
              <a:t>java.lang.Throwable</a:t>
            </a:r>
            <a:r>
              <a:rPr lang="zh-CN" altLang="en-US" dirty="0"/>
              <a:t>的子类。包括：</a:t>
            </a:r>
            <a:endParaRPr lang="en-US" altLang="zh-CN" dirty="0"/>
          </a:p>
          <a:p>
            <a:pPr lvl="2"/>
            <a:r>
              <a:rPr lang="en-US" altLang="zh-CN" dirty="0"/>
              <a:t>Error</a:t>
            </a:r>
            <a:r>
              <a:rPr lang="zh-CN" altLang="en-US" dirty="0"/>
              <a:t>类：致命错误类，如果发生错误，程序肯定会终止、程序无法捕获处理。</a:t>
            </a:r>
          </a:p>
          <a:p>
            <a:pPr lvl="2"/>
            <a:r>
              <a:rPr lang="en-US" altLang="zh-CN" dirty="0"/>
              <a:t>Exception</a:t>
            </a:r>
            <a:r>
              <a:rPr lang="zh-CN" altLang="en-US" dirty="0"/>
              <a:t>类</a:t>
            </a:r>
            <a:r>
              <a:rPr lang="en-US" altLang="zh-CN" dirty="0"/>
              <a:t>: </a:t>
            </a:r>
            <a:r>
              <a:rPr lang="zh-CN" altLang="en-US" dirty="0"/>
              <a:t>异常类，程序可以捕获处理、如果发生异常，而程序又没有捕获处理的话，程序会终止。</a:t>
            </a:r>
          </a:p>
          <a:p>
            <a:pPr lvl="2"/>
            <a:r>
              <a:rPr lang="en-US" altLang="zh-CN" dirty="0" err="1"/>
              <a:t>RuntimeException</a:t>
            </a:r>
            <a:r>
              <a:rPr lang="en-US" altLang="zh-CN" dirty="0"/>
              <a:t>: </a:t>
            </a:r>
            <a:r>
              <a:rPr lang="zh-CN" altLang="en-US" dirty="0"/>
              <a:t>运行时异常，不捕获处理也可以通过编译。如： </a:t>
            </a:r>
            <a:r>
              <a:rPr lang="en-US" altLang="zh-CN" dirty="0" err="1"/>
              <a:t>ArithmeticException</a:t>
            </a:r>
            <a:r>
              <a:rPr lang="zh-CN" altLang="en-US" dirty="0"/>
              <a:t>、</a:t>
            </a:r>
            <a:r>
              <a:rPr lang="en-US" altLang="zh-CN" dirty="0" err="1"/>
              <a:t>IndexOutOfBoundsException</a:t>
            </a:r>
            <a:r>
              <a:rPr lang="en-US" altLang="zh-CN" dirty="0"/>
              <a:t> </a:t>
            </a:r>
            <a:r>
              <a:rPr lang="zh-CN" altLang="en-US" dirty="0"/>
              <a:t>等</a:t>
            </a:r>
          </a:p>
          <a:p>
            <a:pPr lvl="2"/>
            <a:r>
              <a:rPr lang="zh-CN" altLang="en-US" dirty="0"/>
              <a:t>非运行时异常，必须要捕获处理，否则程序无法通过编译。如：</a:t>
            </a:r>
            <a:r>
              <a:rPr lang="en-US" altLang="zh-CN" dirty="0" err="1"/>
              <a:t>IOException</a:t>
            </a:r>
            <a:r>
              <a:rPr lang="zh-CN" altLang="en-US" dirty="0"/>
              <a:t>、</a:t>
            </a:r>
            <a:r>
              <a:rPr lang="en-US" altLang="zh-CN" dirty="0" err="1"/>
              <a:t>SQLException</a:t>
            </a:r>
            <a:r>
              <a:rPr lang="zh-CN" altLang="en-US" dirty="0"/>
              <a:t>、</a:t>
            </a:r>
            <a:r>
              <a:rPr lang="en-US" altLang="zh-CN" dirty="0" err="1"/>
              <a:t>SocketException</a:t>
            </a:r>
            <a:r>
              <a:rPr lang="zh-CN" altLang="en-US" dirty="0"/>
              <a:t>等</a:t>
            </a:r>
          </a:p>
        </p:txBody>
      </p:sp>
    </p:spTree>
    <p:extLst>
      <p:ext uri="{BB962C8B-B14F-4D97-AF65-F5344CB8AC3E}">
        <p14:creationId xmlns:p14="http://schemas.microsoft.com/office/powerpoint/2010/main" val="3036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zh-CN" altLang="en-US"/>
              <a:t>异常</a:t>
            </a:r>
            <a:r>
              <a:rPr lang="en-US" altLang="zh-CN"/>
              <a:t>(Exception)</a:t>
            </a:r>
          </a:p>
        </p:txBody>
      </p:sp>
      <p:sp>
        <p:nvSpPr>
          <p:cNvPr id="34819" name="Rectangle 3"/>
          <p:cNvSpPr>
            <a:spLocks noGrp="1" noChangeArrowheads="1"/>
          </p:cNvSpPr>
          <p:nvPr>
            <p:ph type="body" idx="4294967295"/>
          </p:nvPr>
        </p:nvSpPr>
        <p:spPr/>
        <p:txBody>
          <a:bodyPr/>
          <a:lstStyle/>
          <a:p>
            <a:pPr eaLnBrk="1" hangingPunct="1"/>
            <a:r>
              <a:rPr lang="zh-CN" altLang="en-US" dirty="0"/>
              <a:t>异常的分类：</a:t>
            </a:r>
            <a:endParaRPr lang="en-US" altLang="zh-CN" dirty="0"/>
          </a:p>
          <a:p>
            <a:pPr lvl="1"/>
            <a:r>
              <a:rPr lang="zh-CN" altLang="en-US" dirty="0"/>
              <a:t>程序示例：</a:t>
            </a:r>
            <a:r>
              <a:rPr lang="en-US" altLang="zh-CN" dirty="0"/>
              <a:t>ExceptionTest04.java</a:t>
            </a:r>
          </a:p>
          <a:p>
            <a:pPr lvl="1"/>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40760" cy="4298277"/>
          </a:xfrm>
          <a:prstGeom prst="rect">
            <a:avLst/>
          </a:prstGeom>
        </p:spPr>
      </p:pic>
    </p:spTree>
    <p:extLst>
      <p:ext uri="{BB962C8B-B14F-4D97-AF65-F5344CB8AC3E}">
        <p14:creationId xmlns:p14="http://schemas.microsoft.com/office/powerpoint/2010/main" val="1211424751"/>
      </p:ext>
    </p:extLst>
  </p:cSld>
  <p:clrMapOvr>
    <a:masterClrMapping/>
  </p:clrMapOvr>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2716</TotalTime>
  <Words>823</Words>
  <Application>Microsoft Office PowerPoint</Application>
  <PresentationFormat>全屏显示(4:3)</PresentationFormat>
  <Paragraphs>75</Paragraphs>
  <Slides>12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8" baseType="lpstr">
      <vt:lpstr>宋体</vt:lpstr>
      <vt:lpstr>Arial</vt:lpstr>
      <vt:lpstr>Verdana</vt:lpstr>
      <vt:lpstr>Wingdings</vt:lpstr>
      <vt:lpstr>Default Design</vt:lpstr>
      <vt:lpstr>Image</vt:lpstr>
      <vt:lpstr>第4章  Java语言基础类 </vt:lpstr>
      <vt:lpstr>本章学习目标</vt:lpstr>
      <vt:lpstr>异常(Exception)</vt:lpstr>
      <vt:lpstr>异常(Exception)</vt:lpstr>
      <vt:lpstr>异常(Exception)</vt:lpstr>
      <vt:lpstr>异常(Exception)</vt:lpstr>
      <vt:lpstr>异常(Exception)</vt:lpstr>
      <vt:lpstr>异常(Exception)</vt:lpstr>
      <vt:lpstr>异常(Exception)</vt:lpstr>
      <vt:lpstr>异常(Exception)</vt:lpstr>
      <vt:lpstr>异常(Exception)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彭政</cp:lastModifiedBy>
  <cp:revision>129</cp:revision>
  <dcterms:created xsi:type="dcterms:W3CDTF">2015-08-30T13:23:12Z</dcterms:created>
  <dcterms:modified xsi:type="dcterms:W3CDTF">2016-11-26T03:12:30Z</dcterms:modified>
</cp:coreProperties>
</file>