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2" r:id="rId4"/>
    <p:sldId id="356" r:id="rId5"/>
    <p:sldId id="357" r:id="rId6"/>
    <p:sldId id="358" r:id="rId7"/>
    <p:sldId id="359" r:id="rId8"/>
    <p:sldId id="360" r:id="rId9"/>
    <p:sldId id="361" r:id="rId10"/>
    <p:sldId id="362" r:id="rId11"/>
    <p:sldId id="363" r:id="rId12"/>
    <p:sldId id="364" r:id="rId13"/>
    <p:sldId id="365" r:id="rId14"/>
    <p:sldId id="366" r:id="rId15"/>
    <p:sldId id="376" r:id="rId16"/>
    <p:sldId id="367" r:id="rId17"/>
    <p:sldId id="368" r:id="rId18"/>
    <p:sldId id="369" r:id="rId19"/>
    <p:sldId id="370" r:id="rId20"/>
    <p:sldId id="371" r:id="rId21"/>
    <p:sldId id="372" r:id="rId22"/>
    <p:sldId id="377" r:id="rId23"/>
    <p:sldId id="373" r:id="rId24"/>
    <p:sldId id="374" r:id="rId25"/>
    <p:sldId id="375" r:id="rId26"/>
    <p:sldId id="27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9" d="100"/>
          <a:sy n="99" d="100"/>
        </p:scale>
        <p:origin x="979"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49" name="Rectangle 77"/>
          <p:cNvSpPr>
            <a:spLocks noChangeArrowheads="1"/>
          </p:cNvSpPr>
          <p:nvPr userDrawn="1"/>
        </p:nvSpPr>
        <p:spPr bwMode="gray">
          <a:xfrm>
            <a:off x="0" y="3429000"/>
            <a:ext cx="91440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cs typeface="Arial" panose="020B0604020202020204" pitchFamily="34" charset="0"/>
            </a:endParaRPr>
          </a:p>
        </p:txBody>
      </p:sp>
      <p:sp>
        <p:nvSpPr>
          <p:cNvPr id="3074" name="Rectangle 2"/>
          <p:cNvSpPr>
            <a:spLocks noGrp="1" noChangeArrowheads="1"/>
          </p:cNvSpPr>
          <p:nvPr>
            <p:ph type="ctrTitle" hasCustomPrompt="1"/>
          </p:nvPr>
        </p:nvSpPr>
        <p:spPr bwMode="auto">
          <a:xfrm>
            <a:off x="457200" y="990600"/>
            <a:ext cx="5562600" cy="2209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5400" b="1" i="0" baseline="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a:t>第</a:t>
            </a:r>
            <a:r>
              <a:rPr lang="en-US" altLang="zh-CN" noProof="0" dirty="0"/>
              <a:t>1</a:t>
            </a:r>
            <a:r>
              <a:rPr lang="zh-CN" altLang="en-US" noProof="0" dirty="0"/>
              <a:t>章</a:t>
            </a:r>
            <a:br>
              <a:rPr lang="en-US" altLang="zh-CN" noProof="0" dirty="0"/>
            </a:br>
            <a:r>
              <a:rPr lang="en-US" altLang="zh-CN" noProof="0" dirty="0"/>
              <a:t>Java</a:t>
            </a:r>
            <a:r>
              <a:rPr lang="zh-CN" altLang="en-US" noProof="0" dirty="0"/>
              <a:t>开发简介</a:t>
            </a:r>
            <a:endParaRPr lang="en-US" altLang="zh-CN" noProof="0" dirty="0"/>
          </a:p>
        </p:txBody>
      </p:sp>
      <p:sp>
        <p:nvSpPr>
          <p:cNvPr id="3075" name="Rectangle 3"/>
          <p:cNvSpPr>
            <a:spLocks noGrp="1" noChangeArrowheads="1"/>
          </p:cNvSpPr>
          <p:nvPr>
            <p:ph type="subTitle" idx="1"/>
          </p:nvPr>
        </p:nvSpPr>
        <p:spPr bwMode="gray">
          <a:xfrm>
            <a:off x="0" y="3429000"/>
            <a:ext cx="9144000" cy="436563"/>
          </a:xfrm>
          <a:gradFill rotWithShape="1">
            <a:gsLst>
              <a:gs pos="0">
                <a:schemeClr val="accent1">
                  <a:gamma/>
                  <a:shade val="46275"/>
                  <a:invGamma/>
                </a:schemeClr>
              </a:gs>
              <a:gs pos="50000">
                <a:schemeClr val="accent1"/>
              </a:gs>
              <a:gs pos="100000">
                <a:schemeClr val="accent1">
                  <a:gamma/>
                  <a:shade val="46275"/>
                  <a:invGamma/>
                </a:schemeClr>
              </a:gs>
            </a:gsLst>
            <a:lin ang="0" scaled="1"/>
          </a:gradFill>
        </p:spPr>
        <p:txBody>
          <a:bodyPr/>
          <a:lstStyle>
            <a:lvl1pPr marL="0" indent="0" algn="ctr">
              <a:buFont typeface="Wingdings" panose="05000000000000000000" pitchFamily="2" charset="2"/>
              <a:buNone/>
              <a:defRPr sz="1800" b="1" i="0" baseline="0">
                <a:solidFill>
                  <a:schemeClr val="bg1"/>
                </a:solidFill>
                <a:latin typeface="Arial" panose="020B0604020202020204" pitchFamily="34" charset="0"/>
                <a:ea typeface="宋体" panose="02010600030101010101" pitchFamily="2" charset="-122"/>
                <a:cs typeface="Arial" panose="020B0604020202020204" pitchFamily="34" charset="0"/>
              </a:defRPr>
            </a:lvl1pPr>
          </a:lstStyle>
          <a:p>
            <a:pPr lvl="0"/>
            <a:r>
              <a:rPr lang="zh-CN" altLang="en-US" noProof="0" dirty="0"/>
              <a:t>单击此处编辑母版副标题样式</a:t>
            </a:r>
            <a:endParaRPr lang="en-US" altLang="zh-CN" noProof="0" dirty="0"/>
          </a:p>
        </p:txBody>
      </p:sp>
      <p:sp>
        <p:nvSpPr>
          <p:cNvPr id="3136" name="Text Box 64"/>
          <p:cNvSpPr txBox="1">
            <a:spLocks noChangeArrowheads="1"/>
          </p:cNvSpPr>
          <p:nvPr userDrawn="1"/>
        </p:nvSpPr>
        <p:spPr bwMode="auto">
          <a:xfrm>
            <a:off x="6588224" y="6172200"/>
            <a:ext cx="2403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rPr>
              <a:t>Java</a:t>
            </a:r>
            <a:r>
              <a:rPr lang="zh-CN" altLang="en-US" sz="2400" b="1" i="0" baseline="0">
                <a:solidFill>
                  <a:schemeClr val="bg1"/>
                </a:solidFill>
                <a:latin typeface="Arial" panose="020B0604020202020204" pitchFamily="34" charset="0"/>
                <a:ea typeface="宋体" panose="02010600030101010101" pitchFamily="2" charset="-122"/>
                <a:cs typeface="Arial" panose="020B0604020202020204" pitchFamily="34" charset="0"/>
              </a:rPr>
              <a:t>开发基础</a:t>
            </a:r>
            <a:endParaRPr lang="en-US" altLang="zh-CN" sz="2400" b="1" i="0" baseline="0">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baseline="0">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Arial" panose="020B0604020202020204" pitchFamily="34" charset="0"/>
                <a:ea typeface="宋体" panose="02010600030101010101" pitchFamily="2" charset="-122"/>
              </a:defRPr>
            </a:lvl1pPr>
            <a:lvl2pPr>
              <a:defRPr b="1" i="0" baseline="0">
                <a:latin typeface="Arial" panose="020B0604020202020204" pitchFamily="34" charset="0"/>
                <a:ea typeface="宋体" panose="02010600030101010101" pitchFamily="2" charset="-122"/>
              </a:defRPr>
            </a:lvl2pPr>
            <a:lvl3pPr>
              <a:defRPr b="1" i="0" baseline="0">
                <a:latin typeface="Arial" panose="020B0604020202020204" pitchFamily="34" charset="0"/>
                <a:ea typeface="宋体" panose="02010600030101010101" pitchFamily="2" charset="-122"/>
              </a:defRPr>
            </a:lvl3pPr>
            <a:lvl4pPr>
              <a:defRPr b="1" i="0" baseline="0">
                <a:latin typeface="Arial" panose="020B0604020202020204" pitchFamily="34" charset="0"/>
                <a:ea typeface="宋体" panose="02010600030101010101" pitchFamily="2" charset="-122"/>
              </a:defRPr>
            </a:lvl4pPr>
            <a:lvl5pPr>
              <a:defRPr b="1" i="0" baseline="0">
                <a:latin typeface="Arial" panose="020B0604020202020204" pitchFamily="34" charset="0"/>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a:t>计算机学院 彭政</a:t>
            </a:r>
            <a:endParaRPr lang="en-US" altLang="zh-CN"/>
          </a:p>
        </p:txBody>
      </p:sp>
      <p:sp>
        <p:nvSpPr>
          <p:cNvPr id="5" name="灯片编号占位符 4"/>
          <p:cNvSpPr>
            <a:spLocks noGrp="1"/>
          </p:cNvSpPr>
          <p:nvPr>
            <p:ph type="sldNum" sz="quarter" idx="11"/>
          </p:nvPr>
        </p:nvSpPr>
        <p:spPr/>
        <p:txBody>
          <a:bodyPr/>
          <a:lstStyle>
            <a:lvl1pPr>
              <a:defRPr b="1" i="0" baseline="0">
                <a:latin typeface="Arial" panose="020B0604020202020204" pitchFamily="34" charset="0"/>
                <a:ea typeface="宋体" panose="02010600030101010101" pitchFamily="2" charset="-122"/>
              </a:defRPr>
            </a:lvl1pPr>
          </a:lstStyle>
          <a:p>
            <a:fld id="{66F64817-6BD7-46A6-8D7B-8F4AD32AE9F9}" type="slidenum">
              <a:rPr lang="en-US" altLang="zh-CN" smtClean="0"/>
              <a:pPr/>
              <a:t>‹#›</a:t>
            </a:fld>
            <a:endParaRPr lang="en-US" altLang="zh-CN"/>
          </a:p>
        </p:txBody>
      </p:sp>
      <p:sp>
        <p:nvSpPr>
          <p:cNvPr id="6" name="日期占位符 5"/>
          <p:cNvSpPr>
            <a:spLocks noGrp="1"/>
          </p:cNvSpPr>
          <p:nvPr>
            <p:ph type="dt" sz="half" idx="12"/>
          </p:nvPr>
        </p:nvSpPr>
        <p:spPr/>
        <p:txBody>
          <a:bodyPr/>
          <a:lstStyle>
            <a:lvl1pPr>
              <a:defRPr b="1" i="0" baseline="0">
                <a:latin typeface="Arial" panose="020B0604020202020204" pitchFamily="34" charset="0"/>
                <a:ea typeface="宋体" panose="02010600030101010101" pitchFamily="2" charset="-122"/>
              </a:defRPr>
            </a:lvl1pPr>
          </a:lstStyle>
          <a:p>
            <a:r>
              <a:rPr lang="zh-CN" altLang="en-US"/>
              <a:t>电子科技大学中山学院</a:t>
            </a:r>
            <a:endParaRPr lang="en-US" altLang="zh-CN"/>
          </a:p>
        </p:txBody>
      </p:sp>
    </p:spTree>
    <p:extLst>
      <p:ext uri="{BB962C8B-B14F-4D97-AF65-F5344CB8AC3E}">
        <p14:creationId xmlns:p14="http://schemas.microsoft.com/office/powerpoint/2010/main" val="147578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10" Type="http://schemas.openxmlformats.org/officeDocument/2006/relationships/image" Target="../media/image3.png"/><Relationship Id="rId4" Type="http://schemas.openxmlformats.org/officeDocument/2006/relationships/vmlDrawing" Target="../drawings/vmlDrawing1.v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1" name="Object 77"/>
          <p:cNvGraphicFramePr>
            <a:graphicFrameLocks noChangeAspect="1"/>
          </p:cNvGraphicFramePr>
          <p:nvPr userDrawn="1">
            <p:extLst>
              <p:ext uri="{D42A27DB-BD31-4B8C-83A1-F6EECF244321}">
                <p14:modId xmlns:p14="http://schemas.microsoft.com/office/powerpoint/2010/main" val="3087341333"/>
              </p:ext>
            </p:extLst>
          </p:nvPr>
        </p:nvGraphicFramePr>
        <p:xfrm>
          <a:off x="0" y="6564313"/>
          <a:ext cx="9144000" cy="304800"/>
        </p:xfrm>
        <a:graphic>
          <a:graphicData uri="http://schemas.openxmlformats.org/presentationml/2006/ole">
            <mc:AlternateContent xmlns:mc="http://schemas.openxmlformats.org/markup-compatibility/2006">
              <mc:Choice xmlns:v="urn:schemas-microsoft-com:vml" Requires="v">
                <p:oleObj spid="_x0000_s1288" name="Image" r:id="rId5" imgW="6273016" imgH="304547" progId="Photoshop.Image.6">
                  <p:embed/>
                </p:oleObj>
              </mc:Choice>
              <mc:Fallback>
                <p:oleObj name="Image" r:id="rId5" imgW="6273016" imgH="304547" progId="Photoshop.Image.6">
                  <p:embed/>
                  <p:pic>
                    <p:nvPicPr>
                      <p:cNvPr id="0" name="Object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ltGray">
                      <a:xfrm>
                        <a:off x="0" y="6564313"/>
                        <a:ext cx="914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2" name="Rectangle 78"/>
          <p:cNvSpPr>
            <a:spLocks noChangeArrowheads="1"/>
          </p:cNvSpPr>
          <p:nvPr userDrawn="1"/>
        </p:nvSpPr>
        <p:spPr bwMode="ltGray">
          <a:xfrm>
            <a:off x="0" y="0"/>
            <a:ext cx="9144000" cy="981075"/>
          </a:xfrm>
          <a:prstGeom prst="rect">
            <a:avLst/>
          </a:prstGeom>
          <a:gradFill rotWithShape="1">
            <a:gsLst>
              <a:gs pos="0">
                <a:schemeClr val="accent1">
                  <a:gamma/>
                  <a:shade val="4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0" baseline="0">
              <a:latin typeface="Arial" panose="020B0604020202020204" pitchFamily="34" charset="0"/>
              <a:ea typeface="宋体" panose="02010600030101010101" pitchFamily="2" charset="-122"/>
            </a:endParaRPr>
          </a:p>
        </p:txBody>
      </p:sp>
      <p:graphicFrame>
        <p:nvGraphicFramePr>
          <p:cNvPr id="1103" name="Object 79"/>
          <p:cNvGraphicFramePr>
            <a:graphicFrameLocks noChangeAspect="1"/>
          </p:cNvGraphicFramePr>
          <p:nvPr userDrawn="1">
            <p:extLst>
              <p:ext uri="{D42A27DB-BD31-4B8C-83A1-F6EECF244321}">
                <p14:modId xmlns:p14="http://schemas.microsoft.com/office/powerpoint/2010/main" val="2578225578"/>
              </p:ext>
            </p:extLst>
          </p:nvPr>
        </p:nvGraphicFramePr>
        <p:xfrm>
          <a:off x="7261225" y="-9525"/>
          <a:ext cx="977900" cy="981075"/>
        </p:xfrm>
        <a:graphic>
          <a:graphicData uri="http://schemas.openxmlformats.org/presentationml/2006/ole">
            <mc:AlternateContent xmlns:mc="http://schemas.openxmlformats.org/markup-compatibility/2006">
              <mc:Choice xmlns:v="urn:schemas-microsoft-com:vml" Requires="v">
                <p:oleObj spid="_x0000_s1289" name="Image" r:id="rId7" imgW="1904762" imgH="2006349" progId="Photoshop.Image.7">
                  <p:embed/>
                </p:oleObj>
              </mc:Choice>
              <mc:Fallback>
                <p:oleObj name="Image" r:id="rId7" imgW="1904762" imgH="2006349" progId="Photoshop.Image.7">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ltGray">
                      <a:xfrm>
                        <a:off x="7261225" y="-9525"/>
                        <a:ext cx="9779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4" name="Object 80"/>
          <p:cNvGraphicFramePr>
            <a:graphicFrameLocks noChangeAspect="1"/>
          </p:cNvGraphicFramePr>
          <p:nvPr userDrawn="1">
            <p:extLst>
              <p:ext uri="{D42A27DB-BD31-4B8C-83A1-F6EECF244321}">
                <p14:modId xmlns:p14="http://schemas.microsoft.com/office/powerpoint/2010/main" val="2447456329"/>
              </p:ext>
            </p:extLst>
          </p:nvPr>
        </p:nvGraphicFramePr>
        <p:xfrm>
          <a:off x="8243888" y="-9525"/>
          <a:ext cx="900112" cy="981075"/>
        </p:xfrm>
        <a:graphic>
          <a:graphicData uri="http://schemas.openxmlformats.org/presentationml/2006/ole">
            <mc:AlternateContent xmlns:mc="http://schemas.openxmlformats.org/markup-compatibility/2006">
              <mc:Choice xmlns:v="urn:schemas-microsoft-com:vml" Requires="v">
                <p:oleObj spid="_x0000_s1290" name="Image" r:id="rId9" imgW="1523272" imgH="1676190" progId="Photoshop.Image.7">
                  <p:embed/>
                </p:oleObj>
              </mc:Choice>
              <mc:Fallback>
                <p:oleObj name="Image" r:id="rId9" imgW="1523272" imgH="1676190" progId="Photoshop.Image.7">
                  <p:embed/>
                  <p:pic>
                    <p:nvPicPr>
                      <p:cNvPr id="0"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ltGray">
                      <a:xfrm>
                        <a:off x="8243888" y="-9525"/>
                        <a:ext cx="900112"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white">
          <a:xfrm>
            <a:off x="6172200" y="6592565"/>
            <a:ext cx="27432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chemeClr val="bg1"/>
                </a:solidFill>
                <a:latin typeface="Arial" panose="020B0604020202020204" pitchFamily="34" charset="0"/>
                <a:ea typeface="宋体" panose="02010600030101010101" pitchFamily="2" charset="-122"/>
              </a:defRPr>
            </a:lvl1pPr>
          </a:lstStyle>
          <a:p>
            <a:r>
              <a:rPr lang="en-US" altLang="zh-CN"/>
              <a:t>Company Logo</a:t>
            </a:r>
          </a:p>
        </p:txBody>
      </p:sp>
      <p:sp>
        <p:nvSpPr>
          <p:cNvPr id="1030" name="Rectangle 6"/>
          <p:cNvSpPr>
            <a:spLocks noGrp="1" noChangeArrowheads="1"/>
          </p:cNvSpPr>
          <p:nvPr>
            <p:ph type="sldNum" sz="quarter" idx="4"/>
          </p:nvPr>
        </p:nvSpPr>
        <p:spPr bwMode="white">
          <a:xfrm>
            <a:off x="3429000" y="6592565"/>
            <a:ext cx="21336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i="0" baseline="0">
                <a:solidFill>
                  <a:schemeClr val="bg1"/>
                </a:solidFill>
                <a:latin typeface="Arial" panose="020B0604020202020204" pitchFamily="34" charset="0"/>
                <a:ea typeface="宋体" panose="02010600030101010101" pitchFamily="2" charset="-122"/>
              </a:defRPr>
            </a:lvl1pPr>
          </a:lstStyle>
          <a:p>
            <a:fld id="{6C57FFE8-B3C3-4344-A1D1-7A0A01D1904A}" type="slidenum">
              <a:rPr lang="en-US" altLang="zh-CN" smtClean="0"/>
              <a:pPr/>
              <a:t>‹#›</a:t>
            </a:fld>
            <a:endParaRPr lang="en-US" altLang="zh-CN"/>
          </a:p>
        </p:txBody>
      </p:sp>
      <p:sp>
        <p:nvSpPr>
          <p:cNvPr id="1026" name="Rectangle 2"/>
          <p:cNvSpPr>
            <a:spLocks noGrp="1" noChangeArrowheads="1"/>
          </p:cNvSpPr>
          <p:nvPr>
            <p:ph type="title"/>
          </p:nvPr>
        </p:nvSpPr>
        <p:spPr bwMode="white">
          <a:xfrm>
            <a:off x="533400" y="228600"/>
            <a:ext cx="6629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dt" sz="half" idx="2"/>
          </p:nvPr>
        </p:nvSpPr>
        <p:spPr bwMode="white">
          <a:xfrm>
            <a:off x="304800" y="6596459"/>
            <a:ext cx="274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0" baseline="0">
                <a:solidFill>
                  <a:schemeClr val="bg1"/>
                </a:solidFill>
                <a:latin typeface="Arial" panose="020B0604020202020204" pitchFamily="34" charset="0"/>
                <a:ea typeface="宋体" panose="02010600030101010101" pitchFamily="2" charset="-122"/>
              </a:defRPr>
            </a:lvl1pPr>
          </a:lstStyle>
          <a:p>
            <a:r>
              <a:rPr lang="en-US" altLang="zh-CN"/>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p:txStyles>
    <p:titleStyle>
      <a:lvl1pPr algn="l" rtl="0" eaLnBrk="1" fontAlgn="base" hangingPunct="1">
        <a:spcBef>
          <a:spcPct val="0"/>
        </a:spcBef>
        <a:spcAft>
          <a:spcPct val="0"/>
        </a:spcAft>
        <a:defRPr sz="3200" b="1" i="0" kern="1200" baseline="0">
          <a:solidFill>
            <a:schemeClr val="bg1"/>
          </a:solidFill>
          <a:latin typeface="Arial" panose="020B0604020202020204" pitchFamily="34" charset="0"/>
          <a:ea typeface="宋体" panose="0201060003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b="1" i="0" kern="1200" baseline="0">
          <a:solidFill>
            <a:schemeClr val="accent4"/>
          </a:solidFill>
          <a:latin typeface="Arial" panose="020B0604020202020204" pitchFamily="34" charset="0"/>
          <a:ea typeface="宋体" panose="02010600030101010101" pitchFamily="2" charset="-122"/>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b="1" i="0" kern="1200" baseline="0">
          <a:solidFill>
            <a:schemeClr val="accent4"/>
          </a:solidFill>
          <a:latin typeface="Arial" panose="020B0604020202020204" pitchFamily="34" charset="0"/>
          <a:ea typeface="宋体" panose="02010600030101010101" pitchFamily="2" charset="-122"/>
          <a:cs typeface="+mn-cs"/>
        </a:defRPr>
      </a:lvl2pPr>
      <a:lvl3pPr marL="1143000" indent="-228600" algn="l" rtl="0" eaLnBrk="1" fontAlgn="base" hangingPunct="1">
        <a:spcBef>
          <a:spcPct val="20000"/>
        </a:spcBef>
        <a:spcAft>
          <a:spcPct val="0"/>
        </a:spcAft>
        <a:buClr>
          <a:schemeClr val="tx1"/>
        </a:buClr>
        <a:buChar char="•"/>
        <a:defRPr sz="2200" b="1" i="0" kern="1200" baseline="0">
          <a:solidFill>
            <a:schemeClr val="tx1"/>
          </a:solidFill>
          <a:latin typeface="Arial" panose="020B0604020202020204" pitchFamily="34" charset="0"/>
          <a:ea typeface="宋体" panose="02010600030101010101" pitchFamily="2" charset="-122"/>
          <a:cs typeface="+mn-cs"/>
        </a:defRPr>
      </a:lvl3pPr>
      <a:lvl4pPr marL="16002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4pPr>
      <a:lvl5pPr marL="2057400" indent="-228600" algn="l" rtl="0" eaLnBrk="1" fontAlgn="base" hangingPunct="1">
        <a:spcBef>
          <a:spcPct val="20000"/>
        </a:spcBef>
        <a:spcAft>
          <a:spcPct val="0"/>
        </a:spcAft>
        <a:buChar char="»"/>
        <a:defRPr sz="2000" b="1" i="0" kern="1200" baseline="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676400"/>
            <a:ext cx="5271120" cy="838200"/>
          </a:xfrm>
        </p:spPr>
        <p:txBody>
          <a:bodyPr/>
          <a:lstStyle/>
          <a:p>
            <a:r>
              <a:rPr lang="zh-CN" altLang="en-US" dirty="0">
                <a:latin typeface="Arial" panose="020B0604020202020204" pitchFamily="34" charset="0"/>
                <a:ea typeface="宋体" panose="02010600030101010101" pitchFamily="2" charset="-122"/>
                <a:cs typeface="Arial" panose="020B0604020202020204" pitchFamily="34" charset="0"/>
              </a:rPr>
              <a:t>第</a:t>
            </a:r>
            <a:r>
              <a:rPr lang="en-US" altLang="zh-CN" dirty="0"/>
              <a:t>5</a:t>
            </a:r>
            <a:r>
              <a:rPr lang="zh-CN" altLang="en-US" dirty="0">
                <a:latin typeface="Arial" panose="020B0604020202020204" pitchFamily="34" charset="0"/>
                <a:ea typeface="宋体" panose="02010600030101010101" pitchFamily="2" charset="-122"/>
                <a:cs typeface="Arial" panose="020B0604020202020204" pitchFamily="34" charset="0"/>
              </a:rPr>
              <a:t>章</a:t>
            </a:r>
            <a:r>
              <a:rPr lang="en-US" altLang="zh-CN" dirty="0">
                <a:latin typeface="Arial" panose="020B0604020202020204" pitchFamily="34" charset="0"/>
                <a:ea typeface="宋体" panose="02010600030101010101" pitchFamily="2" charset="-122"/>
                <a:cs typeface="Arial" panose="020B0604020202020204" pitchFamily="34" charset="0"/>
              </a:rPr>
              <a:t> </a:t>
            </a:r>
            <a:br>
              <a:rPr lang="en-US" altLang="zh-CN" dirty="0">
                <a:latin typeface="Arial" panose="020B0604020202020204" pitchFamily="34" charset="0"/>
                <a:ea typeface="宋体" panose="02010600030101010101" pitchFamily="2" charset="-122"/>
                <a:cs typeface="Arial" panose="020B0604020202020204" pitchFamily="34" charset="0"/>
              </a:rPr>
            </a:br>
            <a:r>
              <a:rPr lang="zh-CN" altLang="en-US" dirty="0">
                <a:latin typeface="Arial" panose="020B0604020202020204" pitchFamily="34" charset="0"/>
                <a:ea typeface="宋体" panose="02010600030101010101" pitchFamily="2" charset="-122"/>
                <a:cs typeface="Arial" panose="020B0604020202020204" pitchFamily="34" charset="0"/>
              </a:rPr>
              <a:t>数组和集合</a:t>
            </a:r>
            <a:endParaRPr lang="en-US" altLang="zh-CN" dirty="0">
              <a:latin typeface="Arial" panose="020B0604020202020204" pitchFamily="34" charset="0"/>
              <a:ea typeface="宋体" panose="02010600030101010101" pitchFamily="2" charset="-122"/>
              <a:cs typeface="Arial" panose="020B0604020202020204" pitchFamily="34" charset="0"/>
            </a:endParaRPr>
          </a:p>
        </p:txBody>
      </p:sp>
      <p:sp>
        <p:nvSpPr>
          <p:cNvPr id="2051" name="Rectangle 3"/>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zh-CN" dirty="0"/>
              <a:t>数组的遍历</a:t>
            </a:r>
            <a:endParaRPr lang="en-US" altLang="zh-CN" dirty="0"/>
          </a:p>
          <a:p>
            <a:pPr lvl="1"/>
            <a:r>
              <a:rPr lang="zh-CN" altLang="zh-CN" dirty="0"/>
              <a:t>可以通过 “数组引用</a:t>
            </a:r>
            <a:r>
              <a:rPr lang="en-US" altLang="zh-CN" dirty="0"/>
              <a:t>.length</a:t>
            </a:r>
            <a:r>
              <a:rPr lang="zh-CN" altLang="zh-CN" dirty="0"/>
              <a:t>”来获取某个数组元素的个数。</a:t>
            </a:r>
            <a:r>
              <a:rPr lang="zh-CN" altLang="en-US" dirty="0"/>
              <a:t>对应的</a:t>
            </a:r>
            <a:r>
              <a:rPr lang="zh-CN" altLang="zh-CN" dirty="0"/>
              <a:t>字节码指令</a:t>
            </a:r>
            <a:r>
              <a:rPr lang="en-US" altLang="zh-CN" dirty="0" err="1"/>
              <a:t>arraylength</a:t>
            </a:r>
            <a:r>
              <a:rPr lang="zh-CN" altLang="en-US" dirty="0"/>
              <a:t>。</a:t>
            </a:r>
            <a:endParaRPr lang="en-US" altLang="zh-CN" dirty="0"/>
          </a:p>
          <a:p>
            <a:pPr lvl="1"/>
            <a:r>
              <a:rPr lang="zh-CN" altLang="zh-CN" dirty="0"/>
              <a:t>使用普通的</a:t>
            </a:r>
            <a:r>
              <a:rPr lang="en-US" altLang="zh-CN" dirty="0"/>
              <a:t>for</a:t>
            </a:r>
            <a:r>
              <a:rPr lang="zh-CN" altLang="zh-CN" dirty="0"/>
              <a:t>循环语句遍历基本数据类型数组的代码如下所示：</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477634" y="3770913"/>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{1, 2, 4, 3, 5};</a:t>
            </a:r>
            <a:endParaRPr lang="zh-CN" altLang="zh-CN" sz="2400" dirty="0"/>
          </a:p>
          <a:p>
            <a:r>
              <a:rPr lang="en-US" altLang="zh-CN" sz="2400" dirty="0"/>
              <a:t>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a:t>
            </a:r>
            <a:r>
              <a:rPr lang="en-US" altLang="zh-CN" sz="2400" dirty="0" err="1"/>
              <a:t>a.length</a:t>
            </a:r>
            <a:r>
              <a:rPr lang="en-US" altLang="zh-CN" sz="2400" dirty="0"/>
              <a:t>; </a:t>
            </a:r>
            <a:r>
              <a:rPr lang="en-US" altLang="zh-CN" sz="2400" dirty="0" err="1"/>
              <a:t>i</a:t>
            </a:r>
            <a:r>
              <a:rPr lang="en-US" altLang="zh-CN" sz="2400" dirty="0"/>
              <a:t>++) { //</a:t>
            </a:r>
            <a:r>
              <a:rPr lang="en-US" altLang="zh-CN" sz="2400" dirty="0" err="1"/>
              <a:t>a.length</a:t>
            </a:r>
            <a:r>
              <a:rPr lang="en-US" altLang="zh-CN" sz="2400" dirty="0"/>
              <a:t>=5		</a:t>
            </a:r>
            <a:r>
              <a:rPr lang="en-US" altLang="zh-CN" sz="2400" dirty="0" err="1"/>
              <a:t>System.out.println</a:t>
            </a:r>
            <a:r>
              <a:rPr lang="en-US" altLang="zh-CN" sz="2400" dirty="0"/>
              <a:t>(a[</a:t>
            </a:r>
            <a:r>
              <a:rPr lang="en-US" altLang="zh-CN" sz="2400" dirty="0" err="1"/>
              <a:t>i</a:t>
            </a:r>
            <a:r>
              <a:rPr lang="en-US" altLang="zh-CN" sz="2400" dirty="0"/>
              <a:t>]);		</a:t>
            </a:r>
            <a:endParaRPr lang="zh-CN" altLang="zh-CN" sz="2400" dirty="0"/>
          </a:p>
          <a:p>
            <a:r>
              <a:rPr lang="en-US" altLang="zh-CN" sz="2400" dirty="0"/>
              <a:t>}</a:t>
            </a:r>
          </a:p>
        </p:txBody>
      </p:sp>
    </p:spTree>
    <p:extLst>
      <p:ext uri="{BB962C8B-B14F-4D97-AF65-F5344CB8AC3E}">
        <p14:creationId xmlns:p14="http://schemas.microsoft.com/office/powerpoint/2010/main" val="418628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zh-CN" dirty="0"/>
              <a:t>数组的遍历</a:t>
            </a:r>
            <a:endParaRPr lang="en-US" altLang="zh-CN" dirty="0"/>
          </a:p>
          <a:p>
            <a:pPr lvl="1"/>
            <a:r>
              <a:rPr lang="zh-CN" altLang="zh-CN" dirty="0"/>
              <a:t>从版本</a:t>
            </a:r>
            <a:r>
              <a:rPr lang="en-US" altLang="zh-CN" dirty="0"/>
              <a:t>JDK1.5</a:t>
            </a:r>
            <a:r>
              <a:rPr lang="zh-CN" altLang="zh-CN" dirty="0"/>
              <a:t>开始，</a:t>
            </a:r>
            <a:r>
              <a:rPr lang="en-US" altLang="zh-CN" dirty="0"/>
              <a:t>Java</a:t>
            </a:r>
            <a:r>
              <a:rPr lang="zh-CN" altLang="zh-CN" dirty="0"/>
              <a:t>语言中引入了增强型的</a:t>
            </a:r>
            <a:r>
              <a:rPr lang="en-US" altLang="zh-CN" dirty="0"/>
              <a:t>for</a:t>
            </a:r>
            <a:r>
              <a:rPr lang="zh-CN" altLang="zh-CN" dirty="0"/>
              <a:t>循环语句，通过增强型的</a:t>
            </a:r>
            <a:r>
              <a:rPr lang="en-US" altLang="zh-CN" dirty="0"/>
              <a:t>for</a:t>
            </a:r>
            <a:r>
              <a:rPr lang="zh-CN" altLang="zh-CN" dirty="0"/>
              <a:t>循环语句可以简化遍历数组或集合的代码，其语法为：</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533400" y="3140968"/>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for (type element : array) {   //</a:t>
            </a:r>
            <a:r>
              <a:rPr lang="zh-CN" altLang="zh-CN" sz="2400" dirty="0"/>
              <a:t>每次从数组</a:t>
            </a:r>
            <a:r>
              <a:rPr lang="en-US" altLang="zh-CN" sz="2400" dirty="0"/>
              <a:t>array</a:t>
            </a:r>
            <a:r>
              <a:rPr lang="zh-CN" altLang="zh-CN" sz="2400" dirty="0"/>
              <a:t>中取出一个元素赋给</a:t>
            </a:r>
            <a:r>
              <a:rPr lang="en-US" altLang="zh-CN" sz="2400" dirty="0"/>
              <a:t>element</a:t>
            </a:r>
            <a:endParaRPr lang="zh-CN" altLang="zh-CN" sz="2400" dirty="0"/>
          </a:p>
          <a:p>
            <a:r>
              <a:rPr lang="en-US" altLang="zh-CN" sz="2400" dirty="0"/>
              <a:t>	...... // </a:t>
            </a:r>
            <a:r>
              <a:rPr lang="zh-CN" altLang="zh-CN" sz="2400" dirty="0"/>
              <a:t>访问</a:t>
            </a:r>
            <a:r>
              <a:rPr lang="en-US" altLang="zh-CN" sz="2400" dirty="0"/>
              <a:t>element</a:t>
            </a:r>
          </a:p>
          <a:p>
            <a:r>
              <a:rPr lang="en-US" altLang="zh-CN" sz="2400" dirty="0"/>
              <a:t>}</a:t>
            </a:r>
            <a:endParaRPr lang="zh-CN" altLang="zh-CN" sz="2400" dirty="0"/>
          </a:p>
        </p:txBody>
      </p:sp>
      <p:sp>
        <p:nvSpPr>
          <p:cNvPr id="7" name="文本框 6"/>
          <p:cNvSpPr txBox="1"/>
          <p:nvPr/>
        </p:nvSpPr>
        <p:spPr>
          <a:xfrm>
            <a:off x="484348" y="4842264"/>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{1, 2, 4, 3, 5};</a:t>
            </a:r>
            <a:endParaRPr lang="zh-CN" altLang="zh-CN" sz="2400" dirty="0"/>
          </a:p>
          <a:p>
            <a:r>
              <a:rPr lang="en-US" altLang="zh-CN" sz="2400" dirty="0"/>
              <a:t>for ( </a:t>
            </a:r>
            <a:r>
              <a:rPr lang="en-US" altLang="zh-CN" sz="2400" dirty="0" err="1"/>
              <a:t>int</a:t>
            </a:r>
            <a:r>
              <a:rPr lang="en-US" altLang="zh-CN" sz="2400" dirty="0"/>
              <a:t> e : a) {		</a:t>
            </a:r>
            <a:endParaRPr lang="zh-CN" altLang="zh-CN" sz="2400" dirty="0"/>
          </a:p>
          <a:p>
            <a:r>
              <a:rPr lang="en-US" altLang="zh-CN" sz="2400" dirty="0"/>
              <a:t>	</a:t>
            </a:r>
            <a:r>
              <a:rPr lang="en-US" altLang="zh-CN" sz="2400" dirty="0" err="1"/>
              <a:t>System.out.println</a:t>
            </a:r>
            <a:r>
              <a:rPr lang="en-US" altLang="zh-CN" sz="2400" dirty="0"/>
              <a:t>(e);	</a:t>
            </a:r>
            <a:endParaRPr lang="zh-CN" altLang="zh-CN" sz="2400" dirty="0"/>
          </a:p>
          <a:p>
            <a:r>
              <a:rPr lang="en-US" altLang="zh-CN" sz="2400" dirty="0"/>
              <a:t>}</a:t>
            </a:r>
            <a:endParaRPr lang="zh-CN" altLang="zh-CN" sz="2400" dirty="0"/>
          </a:p>
        </p:txBody>
      </p:sp>
    </p:spTree>
    <p:extLst>
      <p:ext uri="{BB962C8B-B14F-4D97-AF65-F5344CB8AC3E}">
        <p14:creationId xmlns:p14="http://schemas.microsoft.com/office/powerpoint/2010/main" val="358918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zh-CN" dirty="0"/>
              <a:t>数组的</a:t>
            </a:r>
            <a:r>
              <a:rPr lang="zh-CN" altLang="en-US" dirty="0"/>
              <a:t>排序</a:t>
            </a:r>
            <a:endParaRPr lang="en-US" altLang="zh-CN" dirty="0"/>
          </a:p>
          <a:p>
            <a:pPr lvl="1"/>
            <a:r>
              <a:rPr lang="zh-CN" altLang="zh-CN" dirty="0"/>
              <a:t>将数组中的所有元素按从小到大，或者从大到小的顺序排列。</a:t>
            </a:r>
            <a:endParaRPr lang="en-US" altLang="zh-CN" dirty="0"/>
          </a:p>
          <a:p>
            <a:pPr lvl="1"/>
            <a:r>
              <a:rPr lang="en-US" altLang="zh-CN" dirty="0"/>
              <a:t>J2SE API</a:t>
            </a:r>
            <a:r>
              <a:rPr lang="zh-CN" altLang="zh-CN" dirty="0"/>
              <a:t>中提供了封装了数组操作的工具类：</a:t>
            </a:r>
            <a:r>
              <a:rPr lang="en-US" altLang="zh-CN" dirty="0" err="1"/>
              <a:t>java.util.Arrays</a:t>
            </a:r>
            <a:r>
              <a:rPr lang="zh-CN" altLang="zh-CN" dirty="0"/>
              <a:t>，通过这个</a:t>
            </a:r>
            <a:r>
              <a:rPr lang="en-US" altLang="zh-CN" dirty="0"/>
              <a:t>Arrays</a:t>
            </a:r>
            <a:r>
              <a:rPr lang="zh-CN" altLang="zh-CN" dirty="0"/>
              <a:t>类中定义的静态方法</a:t>
            </a:r>
            <a:r>
              <a:rPr lang="en-US" altLang="zh-CN" dirty="0"/>
              <a:t>sort</a:t>
            </a:r>
            <a:r>
              <a:rPr lang="zh-CN" altLang="zh-CN" dirty="0"/>
              <a:t>，就可以完成对数组元素的排序。</a:t>
            </a:r>
            <a:endParaRPr lang="en-US" altLang="zh-CN" dirty="0"/>
          </a:p>
          <a:p>
            <a:pPr lvl="1"/>
            <a:r>
              <a:rPr lang="zh-CN" altLang="zh-CN" dirty="0"/>
              <a:t>使用</a:t>
            </a:r>
            <a:r>
              <a:rPr lang="en-US" altLang="zh-CN" dirty="0" err="1"/>
              <a:t>Arrays.sort</a:t>
            </a:r>
            <a:r>
              <a:rPr lang="zh-CN" altLang="zh-CN" dirty="0"/>
              <a:t>对数组排序的代码如下所示：</a:t>
            </a:r>
          </a:p>
          <a:p>
            <a:pPr lvl="1"/>
            <a:endParaRPr lang="en-US"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533400" y="4694242"/>
            <a:ext cx="8229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{1, 2, 4, 3, 5};</a:t>
            </a:r>
            <a:endParaRPr lang="zh-CN" altLang="zh-CN" sz="2400" dirty="0"/>
          </a:p>
          <a:p>
            <a:r>
              <a:rPr lang="en-US" altLang="zh-CN" sz="2400" dirty="0" err="1"/>
              <a:t>Arrays.sort</a:t>
            </a:r>
            <a:r>
              <a:rPr lang="en-US" altLang="zh-CN" sz="2400" dirty="0"/>
              <a:t>(a);		// </a:t>
            </a:r>
            <a:r>
              <a:rPr lang="zh-CN" altLang="zh-CN" sz="2400" dirty="0"/>
              <a:t>排序后，数组</a:t>
            </a:r>
            <a:r>
              <a:rPr lang="en-US" altLang="zh-CN" sz="2400" dirty="0"/>
              <a:t>a</a:t>
            </a:r>
            <a:r>
              <a:rPr lang="zh-CN" altLang="zh-CN" sz="2400" dirty="0"/>
              <a:t>中元素的排列顺序是：</a:t>
            </a:r>
            <a:r>
              <a:rPr lang="en-US" altLang="zh-CN" sz="2400" dirty="0"/>
              <a:t>1, 2, 3, 4, 5</a:t>
            </a:r>
          </a:p>
        </p:txBody>
      </p:sp>
    </p:spTree>
    <p:extLst>
      <p:ext uri="{BB962C8B-B14F-4D97-AF65-F5344CB8AC3E}">
        <p14:creationId xmlns:p14="http://schemas.microsoft.com/office/powerpoint/2010/main" val="35489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zh-CN" dirty="0"/>
              <a:t>数组的</a:t>
            </a:r>
            <a:r>
              <a:rPr lang="zh-CN" altLang="en-US" dirty="0"/>
              <a:t>查找</a:t>
            </a:r>
            <a:endParaRPr lang="en-US" altLang="zh-CN" dirty="0"/>
          </a:p>
          <a:p>
            <a:pPr lvl="1"/>
            <a:r>
              <a:rPr lang="zh-CN" altLang="zh-CN" dirty="0"/>
              <a:t>在数组中的所有元素中搜索是否有等于指定值的元素。</a:t>
            </a:r>
            <a:endParaRPr lang="en-US" altLang="zh-CN" dirty="0"/>
          </a:p>
          <a:p>
            <a:pPr lvl="1"/>
            <a:r>
              <a:rPr lang="zh-CN" altLang="zh-CN" dirty="0"/>
              <a:t>对于一个已排序的数组，可以通过</a:t>
            </a:r>
            <a:r>
              <a:rPr lang="en-US" altLang="zh-CN" dirty="0" err="1"/>
              <a:t>java.util.Arrays</a:t>
            </a:r>
            <a:r>
              <a:rPr lang="zh-CN" altLang="zh-CN" dirty="0"/>
              <a:t>类中定义的静态方法</a:t>
            </a:r>
            <a:r>
              <a:rPr lang="en-US" altLang="zh-CN" dirty="0" err="1"/>
              <a:t>binarySearch</a:t>
            </a:r>
            <a:r>
              <a:rPr lang="zh-CN" altLang="zh-CN" dirty="0"/>
              <a:t>来进行查找。</a:t>
            </a:r>
            <a:endParaRPr lang="en-US" altLang="zh-CN" dirty="0"/>
          </a:p>
          <a:p>
            <a:pPr lvl="1"/>
            <a:r>
              <a:rPr lang="zh-CN" altLang="zh-CN" dirty="0"/>
              <a:t>使用</a:t>
            </a:r>
            <a:r>
              <a:rPr lang="en-US" altLang="zh-CN" dirty="0" err="1"/>
              <a:t>Arrays.binarySearch</a:t>
            </a:r>
            <a:r>
              <a:rPr lang="zh-CN" altLang="zh-CN" dirty="0"/>
              <a:t>对数组查找的代码如下所示：</a:t>
            </a:r>
            <a:endParaRPr lang="en-US"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533400" y="4925076"/>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{1, 2, 4, 3, 5};</a:t>
            </a:r>
            <a:endParaRPr lang="zh-CN" altLang="zh-CN" sz="2400" dirty="0"/>
          </a:p>
          <a:p>
            <a:r>
              <a:rPr lang="en-US" altLang="zh-CN" sz="2400" dirty="0" err="1"/>
              <a:t>Arrays.sort</a:t>
            </a:r>
            <a:r>
              <a:rPr lang="en-US" altLang="zh-CN" sz="2400" dirty="0"/>
              <a:t>(a);		// </a:t>
            </a:r>
            <a:r>
              <a:rPr lang="zh-CN" altLang="zh-CN" sz="2400" dirty="0"/>
              <a:t>查找前先排序</a:t>
            </a:r>
          </a:p>
          <a:p>
            <a:r>
              <a:rPr lang="en-US" altLang="zh-CN" sz="2400" dirty="0" err="1"/>
              <a:t>int</a:t>
            </a:r>
            <a:r>
              <a:rPr lang="en-US" altLang="zh-CN" sz="2400" dirty="0"/>
              <a:t> index = </a:t>
            </a:r>
            <a:r>
              <a:rPr lang="en-US" altLang="zh-CN" sz="2400" dirty="0" err="1"/>
              <a:t>Arrays.binarySearch</a:t>
            </a:r>
            <a:r>
              <a:rPr lang="en-US" altLang="zh-CN" sz="2400" dirty="0"/>
              <a:t>(a, 4); // index</a:t>
            </a:r>
            <a:r>
              <a:rPr lang="zh-CN" altLang="zh-CN" sz="2400" dirty="0"/>
              <a:t>的值会等于</a:t>
            </a:r>
            <a:r>
              <a:rPr lang="en-US" altLang="zh-CN" sz="2400" dirty="0"/>
              <a:t>3</a:t>
            </a:r>
            <a:endParaRPr lang="zh-CN" altLang="zh-CN" sz="2400" dirty="0"/>
          </a:p>
        </p:txBody>
      </p:sp>
    </p:spTree>
    <p:extLst>
      <p:ext uri="{BB962C8B-B14F-4D97-AF65-F5344CB8AC3E}">
        <p14:creationId xmlns:p14="http://schemas.microsoft.com/office/powerpoint/2010/main" val="319399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zh-CN" dirty="0"/>
              <a:t>数组的</a:t>
            </a:r>
            <a:r>
              <a:rPr lang="zh-CN" altLang="en-US" dirty="0"/>
              <a:t>查找</a:t>
            </a:r>
            <a:endParaRPr lang="en-US" altLang="zh-CN" dirty="0"/>
          </a:p>
          <a:p>
            <a:pPr lvl="1"/>
            <a:r>
              <a:rPr lang="en-US" altLang="zh-CN" dirty="0"/>
              <a:t>Arrays</a:t>
            </a:r>
            <a:r>
              <a:rPr lang="zh-CN" altLang="zh-CN" dirty="0"/>
              <a:t>类</a:t>
            </a:r>
            <a:r>
              <a:rPr lang="en-US" altLang="zh-CN" dirty="0" err="1"/>
              <a:t>binarySearch</a:t>
            </a:r>
            <a:r>
              <a:rPr lang="zh-CN" altLang="zh-CN" dirty="0"/>
              <a:t>方法所采用的算法是“二分查找”算法，二分查找算法只能用于有序集合。如果在对数组进行查找之前不想对数组进行排序，那么查找的方式只能是逐个遍历数组元素，代码如下所示：</a:t>
            </a:r>
            <a:endParaRPr lang="en-US"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457200" y="4072573"/>
            <a:ext cx="8229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search(</a:t>
            </a:r>
            <a:r>
              <a:rPr lang="en-US" altLang="zh-CN" sz="2400" dirty="0" err="1"/>
              <a:t>int</a:t>
            </a:r>
            <a:r>
              <a:rPr lang="en-US" altLang="zh-CN" sz="2400" dirty="0"/>
              <a:t>[] a, </a:t>
            </a:r>
            <a:r>
              <a:rPr lang="en-US" altLang="zh-CN" sz="2400" dirty="0" err="1"/>
              <a:t>int</a:t>
            </a:r>
            <a:r>
              <a:rPr lang="en-US" altLang="zh-CN" sz="2400" dirty="0"/>
              <a:t> key) {</a:t>
            </a:r>
            <a:endParaRPr lang="zh-CN" altLang="zh-CN" sz="2400" dirty="0"/>
          </a:p>
          <a:p>
            <a:r>
              <a:rPr lang="en-US" altLang="zh-CN" sz="2400" dirty="0"/>
              <a:t>	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a:t>
            </a:r>
            <a:r>
              <a:rPr lang="en-US" altLang="zh-CN" sz="2400" dirty="0" err="1"/>
              <a:t>a.length</a:t>
            </a:r>
            <a:r>
              <a:rPr lang="en-US" altLang="zh-CN" sz="2400" dirty="0"/>
              <a:t>; </a:t>
            </a:r>
            <a:r>
              <a:rPr lang="en-US" altLang="zh-CN" sz="2400" dirty="0" err="1"/>
              <a:t>i</a:t>
            </a:r>
            <a:r>
              <a:rPr lang="en-US" altLang="zh-CN" sz="2400" dirty="0"/>
              <a:t>++) {</a:t>
            </a:r>
            <a:endParaRPr lang="zh-CN" altLang="zh-CN" sz="2400" dirty="0"/>
          </a:p>
          <a:p>
            <a:r>
              <a:rPr lang="en-US" altLang="zh-CN" sz="2400" dirty="0"/>
              <a:t>		if (key == a[</a:t>
            </a:r>
            <a:r>
              <a:rPr lang="en-US" altLang="zh-CN" sz="2400" dirty="0" err="1"/>
              <a:t>i</a:t>
            </a:r>
            <a:r>
              <a:rPr lang="en-US" altLang="zh-CN" sz="2400" dirty="0"/>
              <a:t>]) { return </a:t>
            </a:r>
            <a:r>
              <a:rPr lang="en-US" altLang="zh-CN" sz="2400" dirty="0" err="1"/>
              <a:t>i</a:t>
            </a:r>
            <a:r>
              <a:rPr lang="en-US" altLang="zh-CN" sz="2400" dirty="0"/>
              <a:t>;	}</a:t>
            </a:r>
            <a:endParaRPr lang="zh-CN" altLang="zh-CN" sz="2400" dirty="0"/>
          </a:p>
          <a:p>
            <a:r>
              <a:rPr lang="en-US" altLang="zh-CN" sz="2400" dirty="0"/>
              <a:t>	}</a:t>
            </a:r>
            <a:endParaRPr lang="zh-CN" altLang="zh-CN" sz="2400" dirty="0"/>
          </a:p>
          <a:p>
            <a:r>
              <a:rPr lang="en-US" altLang="zh-CN" sz="2400" dirty="0"/>
              <a:t>	return -1;</a:t>
            </a:r>
            <a:endParaRPr lang="zh-CN" altLang="zh-CN" sz="2400" dirty="0"/>
          </a:p>
          <a:p>
            <a:r>
              <a:rPr lang="en-US" altLang="zh-CN" sz="2400" dirty="0"/>
              <a:t>}</a:t>
            </a:r>
            <a:endParaRPr lang="zh-CN" altLang="zh-CN" sz="2400" dirty="0"/>
          </a:p>
        </p:txBody>
      </p:sp>
    </p:spTree>
    <p:extLst>
      <p:ext uri="{BB962C8B-B14F-4D97-AF65-F5344CB8AC3E}">
        <p14:creationId xmlns:p14="http://schemas.microsoft.com/office/powerpoint/2010/main" val="35459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基本数据类型数组</a:t>
            </a:r>
          </a:p>
        </p:txBody>
      </p:sp>
      <p:sp>
        <p:nvSpPr>
          <p:cNvPr id="3" name="内容占位符 2"/>
          <p:cNvSpPr>
            <a:spLocks noGrp="1"/>
          </p:cNvSpPr>
          <p:nvPr>
            <p:ph idx="1"/>
          </p:nvPr>
        </p:nvSpPr>
        <p:spPr/>
        <p:txBody>
          <a:bodyPr/>
          <a:lstStyle/>
          <a:p>
            <a:r>
              <a:rPr lang="zh-CN" altLang="en-US" dirty="0"/>
              <a:t>示例</a:t>
            </a:r>
            <a:r>
              <a:rPr lang="en-US" altLang="zh-CN" dirty="0"/>
              <a:t>: TestIntArray.java</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3176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数组的遍历</a:t>
            </a:r>
            <a:endParaRPr lang="en-US" altLang="zh-CN" dirty="0"/>
          </a:p>
          <a:p>
            <a:pPr lvl="1"/>
            <a:r>
              <a:rPr lang="zh-CN" altLang="zh-CN" dirty="0"/>
              <a:t>引用数据类型数组的遍历方式和基本数据类型数组的遍历方式是相同的，需要注意的一点就是：引用数据类型数组元素的值是否为</a:t>
            </a:r>
            <a:r>
              <a:rPr lang="en-US" altLang="zh-CN" dirty="0"/>
              <a:t>null</a:t>
            </a:r>
            <a:r>
              <a:rPr lang="zh-CN" altLang="zh-CN" dirty="0"/>
              <a:t>，如果是</a:t>
            </a:r>
            <a:r>
              <a:rPr lang="en-US" altLang="zh-CN" dirty="0"/>
              <a:t>null</a:t>
            </a:r>
            <a:r>
              <a:rPr lang="zh-CN" altLang="zh-CN" dirty="0"/>
              <a:t>，则遍历是容易出现空指针异常，代码如下所示：</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04800" y="4092476"/>
            <a:ext cx="851567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Person[] p = new Person[3];	// </a:t>
            </a:r>
            <a:r>
              <a:rPr lang="zh-CN" altLang="zh-CN" sz="2400" dirty="0"/>
              <a:t>数组</a:t>
            </a:r>
            <a:r>
              <a:rPr lang="en-US" altLang="zh-CN" sz="2400" dirty="0"/>
              <a:t>p</a:t>
            </a:r>
            <a:r>
              <a:rPr lang="zh-CN" altLang="zh-CN" sz="2400" dirty="0"/>
              <a:t>的元素值都为</a:t>
            </a:r>
            <a:r>
              <a:rPr lang="en-US" altLang="zh-CN" sz="2400" dirty="0"/>
              <a:t>null</a:t>
            </a:r>
            <a:endParaRPr lang="zh-CN" altLang="zh-CN" sz="2400" dirty="0"/>
          </a:p>
          <a:p>
            <a:r>
              <a:rPr lang="en-US" altLang="zh-CN" sz="2400" dirty="0"/>
              <a:t>for (Person e : p) {</a:t>
            </a:r>
            <a:endParaRPr lang="zh-CN" altLang="zh-CN" sz="2400" dirty="0"/>
          </a:p>
          <a:p>
            <a:r>
              <a:rPr lang="en-US" altLang="zh-CN" sz="2400" dirty="0"/>
              <a:t>	</a:t>
            </a:r>
            <a:r>
              <a:rPr lang="en-US" altLang="zh-CN" sz="2400" dirty="0" err="1"/>
              <a:t>System.out.println</a:t>
            </a:r>
            <a:r>
              <a:rPr lang="en-US" altLang="zh-CN" sz="2400" dirty="0"/>
              <a:t>(e.name);	// </a:t>
            </a:r>
            <a:r>
              <a:rPr lang="zh-CN" altLang="zh-CN" sz="2400" dirty="0"/>
              <a:t>空指针异常</a:t>
            </a:r>
          </a:p>
          <a:p>
            <a:r>
              <a:rPr lang="en-US" altLang="zh-CN" sz="2400" dirty="0"/>
              <a:t>}</a:t>
            </a:r>
            <a:endParaRPr lang="zh-CN" altLang="zh-CN" sz="2400" dirty="0"/>
          </a:p>
        </p:txBody>
      </p:sp>
    </p:spTree>
    <p:extLst>
      <p:ext uri="{BB962C8B-B14F-4D97-AF65-F5344CB8AC3E}">
        <p14:creationId xmlns:p14="http://schemas.microsoft.com/office/powerpoint/2010/main" val="2129678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数组的遍历</a:t>
            </a:r>
            <a:endParaRPr lang="en-US" altLang="zh-CN" dirty="0"/>
          </a:p>
          <a:p>
            <a:pPr lvl="1"/>
            <a:r>
              <a:rPr lang="zh-CN" altLang="zh-CN" dirty="0"/>
              <a:t>所以，在创建引用数据类型数组时，在遍历这个数组之前，需要创建相关对象，让数组元素的值不为</a:t>
            </a:r>
            <a:r>
              <a:rPr lang="en-US" altLang="zh-CN" dirty="0"/>
              <a:t>null</a:t>
            </a:r>
            <a:r>
              <a:rPr lang="zh-CN" altLang="zh-CN" dirty="0"/>
              <a:t>，代码如下所示：</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04800" y="3212976"/>
            <a:ext cx="851567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Person[] p = new Person[3];</a:t>
            </a:r>
            <a:endParaRPr lang="zh-CN" altLang="zh-CN" sz="2400" dirty="0"/>
          </a:p>
          <a:p>
            <a:r>
              <a:rPr lang="en-US" altLang="zh-CN" sz="2400" dirty="0"/>
              <a:t>p[0] = new Person(20, "</a:t>
            </a:r>
            <a:r>
              <a:rPr lang="zh-CN" altLang="zh-CN" sz="2400" dirty="0"/>
              <a:t>张三</a:t>
            </a:r>
            <a:r>
              <a:rPr lang="en-US" altLang="zh-CN" sz="2400" dirty="0"/>
              <a:t>");</a:t>
            </a:r>
            <a:endParaRPr lang="zh-CN" altLang="zh-CN" sz="2400" dirty="0"/>
          </a:p>
          <a:p>
            <a:r>
              <a:rPr lang="en-US" altLang="zh-CN" sz="2400" dirty="0"/>
              <a:t>p[1] = new Person(22, "</a:t>
            </a:r>
            <a:r>
              <a:rPr lang="zh-CN" altLang="zh-CN" sz="2400" dirty="0"/>
              <a:t>李四</a:t>
            </a:r>
            <a:r>
              <a:rPr lang="en-US" altLang="zh-CN" sz="2400" dirty="0"/>
              <a:t>");</a:t>
            </a:r>
            <a:endParaRPr lang="zh-CN" altLang="zh-CN" sz="2400" dirty="0"/>
          </a:p>
          <a:p>
            <a:r>
              <a:rPr lang="en-US" altLang="zh-CN" sz="2400" dirty="0"/>
              <a:t>p[2] = new Person(21, "</a:t>
            </a:r>
            <a:r>
              <a:rPr lang="zh-CN" altLang="zh-CN" sz="2400" dirty="0"/>
              <a:t>王五</a:t>
            </a:r>
            <a:r>
              <a:rPr lang="en-US" altLang="zh-CN" sz="2400" dirty="0"/>
              <a:t>");</a:t>
            </a:r>
            <a:endParaRPr lang="zh-CN" altLang="zh-CN" sz="2400" dirty="0"/>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2874645" y="4875920"/>
            <a:ext cx="3394710" cy="1698625"/>
          </a:xfrm>
          <a:prstGeom prst="rect">
            <a:avLst/>
          </a:prstGeom>
        </p:spPr>
      </p:pic>
    </p:spTree>
    <p:extLst>
      <p:ext uri="{BB962C8B-B14F-4D97-AF65-F5344CB8AC3E}">
        <p14:creationId xmlns:p14="http://schemas.microsoft.com/office/powerpoint/2010/main" val="179947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a:t>
            </a:r>
            <a:r>
              <a:rPr lang="zh-CN" altLang="en-US" dirty="0"/>
              <a:t>排序</a:t>
            </a:r>
            <a:endParaRPr lang="en-US" altLang="zh-CN" dirty="0"/>
          </a:p>
          <a:p>
            <a:pPr lvl="1"/>
            <a:r>
              <a:rPr lang="zh-CN" altLang="zh-CN" dirty="0"/>
              <a:t>如果对一个引用数据类型数组进行排序，那实际上就是对数组元素所引用的对象进行排序。想要将若干个对象按由小到大的顺序排列，那么首先就要求对象之间是“可比较的”。</a:t>
            </a:r>
            <a:endParaRPr lang="en-US" altLang="zh-CN" dirty="0"/>
          </a:p>
          <a:p>
            <a:pPr lvl="1"/>
            <a:r>
              <a:rPr lang="zh-CN" altLang="zh-CN" dirty="0"/>
              <a:t>定义一个类时，可以通过实现</a:t>
            </a:r>
            <a:r>
              <a:rPr lang="en-US" altLang="zh-CN" dirty="0" err="1"/>
              <a:t>java.lang.Comparable</a:t>
            </a:r>
            <a:r>
              <a:rPr lang="zh-CN" altLang="zh-CN" dirty="0"/>
              <a:t>接口来指明这个类的对象之间是“可比较的”。</a:t>
            </a:r>
            <a:endParaRPr lang="en-US" altLang="zh-CN" dirty="0"/>
          </a:p>
          <a:p>
            <a:pPr lvl="1"/>
            <a:r>
              <a:rPr lang="en-US" altLang="zh-CN" dirty="0"/>
              <a:t>Comparable</a:t>
            </a:r>
            <a:r>
              <a:rPr lang="zh-CN" altLang="zh-CN" dirty="0"/>
              <a:t>接口中只定义了一个</a:t>
            </a:r>
            <a:r>
              <a:rPr lang="en-US" altLang="zh-CN" dirty="0" err="1"/>
              <a:t>compareTo</a:t>
            </a:r>
            <a:r>
              <a:rPr lang="zh-CN" altLang="zh-CN" dirty="0"/>
              <a:t>方法，所有实现</a:t>
            </a:r>
            <a:r>
              <a:rPr lang="en-US" altLang="zh-CN" dirty="0"/>
              <a:t>Comparable</a:t>
            </a:r>
            <a:r>
              <a:rPr lang="zh-CN" altLang="zh-CN" dirty="0"/>
              <a:t>接口的类都要实现</a:t>
            </a:r>
            <a:r>
              <a:rPr lang="en-US" altLang="zh-CN" dirty="0" err="1"/>
              <a:t>compareTo</a:t>
            </a:r>
            <a:r>
              <a:rPr lang="zh-CN" altLang="zh-CN" dirty="0"/>
              <a:t>方法，在</a:t>
            </a:r>
            <a:r>
              <a:rPr lang="en-US" altLang="zh-CN" dirty="0" err="1"/>
              <a:t>compareTo</a:t>
            </a:r>
            <a:r>
              <a:rPr lang="zh-CN" altLang="zh-CN" dirty="0"/>
              <a:t>方法中定义该类对象之间的比较规则。</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121540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a:t>
            </a:r>
            <a:r>
              <a:rPr lang="zh-CN" altLang="en-US" dirty="0"/>
              <a:t>排序</a:t>
            </a:r>
            <a:endParaRPr lang="en-US" altLang="zh-CN" dirty="0"/>
          </a:p>
          <a:p>
            <a:pPr lvl="1"/>
            <a:r>
              <a:rPr lang="en-US" altLang="zh-CN" dirty="0" err="1"/>
              <a:t>int</a:t>
            </a:r>
            <a:r>
              <a:rPr lang="en-US" altLang="zh-CN" dirty="0"/>
              <a:t> </a:t>
            </a:r>
            <a:r>
              <a:rPr lang="en-US" altLang="zh-CN" dirty="0" err="1"/>
              <a:t>compareTo</a:t>
            </a:r>
            <a:r>
              <a:rPr lang="en-US" altLang="zh-CN" dirty="0"/>
              <a:t>(T o)</a:t>
            </a:r>
            <a:r>
              <a:rPr lang="zh-CN" altLang="zh-CN" dirty="0"/>
              <a:t>方法的定义要求如下：当调用该方法的对象“大于”对象</a:t>
            </a:r>
            <a:r>
              <a:rPr lang="en-US" altLang="zh-CN" dirty="0"/>
              <a:t>o</a:t>
            </a:r>
            <a:r>
              <a:rPr lang="zh-CN" altLang="zh-CN" dirty="0"/>
              <a:t>时，该方法返回正整数。当调用该方法的对象“小于”对象</a:t>
            </a:r>
            <a:r>
              <a:rPr lang="en-US" altLang="zh-CN" dirty="0"/>
              <a:t>o</a:t>
            </a:r>
            <a:r>
              <a:rPr lang="zh-CN" altLang="zh-CN" dirty="0"/>
              <a:t>时，该方法返回负整数。当调用该方法的对象“等于”对象</a:t>
            </a:r>
            <a:r>
              <a:rPr lang="en-US" altLang="zh-CN" dirty="0"/>
              <a:t>o</a:t>
            </a:r>
            <a:r>
              <a:rPr lang="zh-CN" altLang="zh-CN" dirty="0"/>
              <a:t>时，该方法返回</a:t>
            </a:r>
            <a:r>
              <a:rPr lang="en-US" altLang="zh-CN" dirty="0"/>
              <a:t>0</a:t>
            </a:r>
            <a:r>
              <a:rPr lang="zh-CN" altLang="zh-CN" dirty="0"/>
              <a:t>。</a:t>
            </a:r>
            <a:endParaRPr lang="en-US" altLang="zh-CN" dirty="0"/>
          </a:p>
          <a:p>
            <a:pPr lvl="1"/>
            <a:r>
              <a:rPr lang="zh-CN" altLang="zh-CN" dirty="0"/>
              <a:t>只要一个类型实现了</a:t>
            </a:r>
            <a:r>
              <a:rPr lang="en-US" altLang="zh-CN" dirty="0" err="1"/>
              <a:t>java.lang.Comparable</a:t>
            </a:r>
            <a:r>
              <a:rPr lang="zh-CN" altLang="zh-CN" dirty="0"/>
              <a:t>接口，那么就可以使用</a:t>
            </a:r>
            <a:r>
              <a:rPr lang="en-US" altLang="zh-CN" dirty="0" err="1"/>
              <a:t>java.util.Arrays</a:t>
            </a:r>
            <a:r>
              <a:rPr lang="zh-CN" altLang="zh-CN" dirty="0"/>
              <a:t>的</a:t>
            </a:r>
            <a:r>
              <a:rPr lang="en-US" altLang="zh-CN" dirty="0"/>
              <a:t>sort</a:t>
            </a:r>
            <a:r>
              <a:rPr lang="zh-CN" altLang="zh-CN" dirty="0"/>
              <a:t>方法来对这种类型的数组进行排序，也就能使用</a:t>
            </a:r>
            <a:r>
              <a:rPr lang="en-US" altLang="zh-CN" dirty="0" err="1"/>
              <a:t>java.util.Arrays</a:t>
            </a:r>
            <a:r>
              <a:rPr lang="zh-CN" altLang="zh-CN" dirty="0"/>
              <a:t>的</a:t>
            </a:r>
            <a:r>
              <a:rPr lang="en-US" altLang="zh-CN" dirty="0" err="1"/>
              <a:t>binarySearch</a:t>
            </a:r>
            <a:r>
              <a:rPr lang="zh-CN" altLang="zh-CN" dirty="0"/>
              <a:t>方法来对这种类型的数组进行查找。</a:t>
            </a:r>
          </a:p>
          <a:p>
            <a:pPr lvl="1"/>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105590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3"/>
          <p:cNvSpPr>
            <a:spLocks noGrp="1"/>
          </p:cNvSpPr>
          <p:nvPr>
            <p:ph type="ftr" sz="quarter" idx="10"/>
          </p:nvPr>
        </p:nvSpPr>
        <p:spPr/>
        <p:txBody>
          <a:bodyPr/>
          <a:lstStyle/>
          <a:p>
            <a:r>
              <a:rPr lang="zh-CN" altLang="en-US"/>
              <a:t>计算机学院 彭政</a:t>
            </a:r>
            <a:endParaRPr lang="en-US" altLang="zh-CN"/>
          </a:p>
        </p:txBody>
      </p:sp>
      <p:sp>
        <p:nvSpPr>
          <p:cNvPr id="37" name="日期占位符 5"/>
          <p:cNvSpPr>
            <a:spLocks noGrp="1"/>
          </p:cNvSpPr>
          <p:nvPr>
            <p:ph type="dt" sz="half" idx="12"/>
          </p:nvPr>
        </p:nvSpPr>
        <p:spPr/>
        <p:txBody>
          <a:bodyPr/>
          <a:lstStyle/>
          <a:p>
            <a:r>
              <a:rPr lang="zh-CN" altLang="en-US"/>
              <a:t>电子科技大学中山学院</a:t>
            </a:r>
            <a:endParaRPr lang="en-US" altLang="zh-CN"/>
          </a:p>
        </p:txBody>
      </p:sp>
      <p:sp>
        <p:nvSpPr>
          <p:cNvPr id="64514" name="Rectangle 2"/>
          <p:cNvSpPr>
            <a:spLocks noGrp="1" noChangeArrowheads="1"/>
          </p:cNvSpPr>
          <p:nvPr>
            <p:ph type="title"/>
          </p:nvPr>
        </p:nvSpPr>
        <p:spPr/>
        <p:txBody>
          <a:bodyPr/>
          <a:lstStyle/>
          <a:p>
            <a:r>
              <a:rPr lang="zh-CN" altLang="en-US">
                <a:ea typeface="宋体" panose="02010600030101010101" pitchFamily="2" charset="-122"/>
              </a:rPr>
              <a:t>本章学习目标</a:t>
            </a:r>
            <a:endParaRPr lang="en-US" altLang="zh-CN">
              <a:solidFill>
                <a:schemeClr val="accent1"/>
              </a:solidFill>
              <a:ea typeface="宋体" panose="02010600030101010101" pitchFamily="2" charset="-122"/>
            </a:endParaRPr>
          </a:p>
        </p:txBody>
      </p:sp>
      <p:grpSp>
        <p:nvGrpSpPr>
          <p:cNvPr id="64515"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4" name="Text Box 12"/>
          <p:cNvSpPr txBox="1">
            <a:spLocks noChangeArrowheads="1"/>
          </p:cNvSpPr>
          <p:nvPr/>
        </p:nvSpPr>
        <p:spPr bwMode="auto">
          <a:xfrm>
            <a:off x="2987824" y="210026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数组的创建</a:t>
            </a:r>
            <a:endParaRPr lang="en-US" altLang="zh-CN" sz="2400" b="1" dirty="0">
              <a:solidFill>
                <a:srgbClr val="FF0000"/>
              </a:solidFill>
              <a:ea typeface="宋体" panose="02010600030101010101" pitchFamily="2" charset="-122"/>
            </a:endParaRPr>
          </a:p>
        </p:txBody>
      </p:sp>
      <p:sp>
        <p:nvSpPr>
          <p:cNvPr id="64525" name="Text Box 13"/>
          <p:cNvSpPr txBox="1">
            <a:spLocks noChangeArrowheads="1"/>
          </p:cNvSpPr>
          <p:nvPr/>
        </p:nvSpPr>
        <p:spPr bwMode="gray">
          <a:xfrm>
            <a:off x="2025650" y="21224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1</a:t>
            </a:r>
          </a:p>
        </p:txBody>
      </p:sp>
      <p:grpSp>
        <p:nvGrpSpPr>
          <p:cNvPr id="64519" name="Group 7"/>
          <p:cNvGrpSpPr>
            <a:grpSpLocks/>
          </p:cNvGrpSpPr>
          <p:nvPr/>
        </p:nvGrpSpPr>
        <p:grpSpPr bwMode="auto">
          <a:xfrm>
            <a:off x="1828800" y="2938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26" name="Line 14"/>
          <p:cNvSpPr>
            <a:spLocks noChangeShapeType="1"/>
          </p:cNvSpPr>
          <p:nvPr/>
        </p:nvSpPr>
        <p:spPr bwMode="auto">
          <a:xfrm>
            <a:off x="2438400" y="35480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28" name="Text Box 16"/>
          <p:cNvSpPr txBox="1">
            <a:spLocks noChangeArrowheads="1"/>
          </p:cNvSpPr>
          <p:nvPr/>
        </p:nvSpPr>
        <p:spPr bwMode="gray">
          <a:xfrm>
            <a:off x="2025650" y="30368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2</a:t>
            </a:r>
          </a:p>
        </p:txBody>
      </p:sp>
      <p:grpSp>
        <p:nvGrpSpPr>
          <p:cNvPr id="64529" name="Group 17"/>
          <p:cNvGrpSpPr>
            <a:grpSpLocks/>
          </p:cNvGrpSpPr>
          <p:nvPr/>
        </p:nvGrpSpPr>
        <p:grpSpPr bwMode="auto">
          <a:xfrm>
            <a:off x="1828800" y="3830638"/>
            <a:ext cx="762000" cy="665162"/>
            <a:chOff x="1110" y="2656"/>
            <a:chExt cx="1549" cy="1351"/>
          </a:xfrm>
        </p:grpSpPr>
        <p:sp>
          <p:nvSpPr>
            <p:cNvPr id="6453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2"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37" name="Line 25"/>
          <p:cNvSpPr>
            <a:spLocks noChangeShapeType="1"/>
          </p:cNvSpPr>
          <p:nvPr/>
        </p:nvSpPr>
        <p:spPr bwMode="auto">
          <a:xfrm>
            <a:off x="2438400" y="44402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9" name="Text Box 27"/>
          <p:cNvSpPr txBox="1">
            <a:spLocks noChangeArrowheads="1"/>
          </p:cNvSpPr>
          <p:nvPr/>
        </p:nvSpPr>
        <p:spPr bwMode="gray">
          <a:xfrm>
            <a:off x="2025650" y="39290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3</a:t>
            </a:r>
          </a:p>
        </p:txBody>
      </p:sp>
      <p:grpSp>
        <p:nvGrpSpPr>
          <p:cNvPr id="64533" name="Group 21"/>
          <p:cNvGrpSpPr>
            <a:grpSpLocks/>
          </p:cNvGrpSpPr>
          <p:nvPr/>
        </p:nvGrpSpPr>
        <p:grpSpPr bwMode="auto">
          <a:xfrm>
            <a:off x="1828800" y="4745038"/>
            <a:ext cx="762000" cy="665162"/>
            <a:chOff x="3174" y="2656"/>
            <a:chExt cx="1549" cy="1351"/>
          </a:xfrm>
        </p:grpSpPr>
        <p:sp>
          <p:nvSpPr>
            <p:cNvPr id="64534"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5"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36"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64540" name="Line 28"/>
          <p:cNvSpPr>
            <a:spLocks noChangeShapeType="1"/>
          </p:cNvSpPr>
          <p:nvPr/>
        </p:nvSpPr>
        <p:spPr bwMode="auto">
          <a:xfrm>
            <a:off x="2438400" y="53546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4542" name="Text Box 30"/>
          <p:cNvSpPr txBox="1">
            <a:spLocks noChangeArrowheads="1"/>
          </p:cNvSpPr>
          <p:nvPr/>
        </p:nvSpPr>
        <p:spPr bwMode="gray">
          <a:xfrm>
            <a:off x="2025650" y="48434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64543"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p>
        </p:txBody>
      </p:sp>
      <p:sp>
        <p:nvSpPr>
          <p:cNvPr id="35" name="Text Box 12"/>
          <p:cNvSpPr txBox="1">
            <a:spLocks noChangeArrowheads="1"/>
          </p:cNvSpPr>
          <p:nvPr/>
        </p:nvSpPr>
        <p:spPr bwMode="auto">
          <a:xfrm>
            <a:off x="2987824" y="3039343"/>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基本数据类型数组</a:t>
            </a:r>
            <a:endParaRPr lang="en-US" altLang="zh-CN" sz="2400" b="1" dirty="0">
              <a:solidFill>
                <a:srgbClr val="FF0000"/>
              </a:solidFill>
              <a:ea typeface="宋体" panose="02010600030101010101" pitchFamily="2" charset="-122"/>
            </a:endParaRPr>
          </a:p>
        </p:txBody>
      </p:sp>
      <p:sp>
        <p:nvSpPr>
          <p:cNvPr id="38" name="Text Box 12"/>
          <p:cNvSpPr txBox="1">
            <a:spLocks noChangeArrowheads="1"/>
          </p:cNvSpPr>
          <p:nvPr/>
        </p:nvSpPr>
        <p:spPr bwMode="auto">
          <a:xfrm>
            <a:off x="2987824" y="3903439"/>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引用数据类型数组</a:t>
            </a:r>
            <a:endParaRPr lang="en-US" altLang="zh-CN" sz="2400" b="1" dirty="0">
              <a:solidFill>
                <a:srgbClr val="FF0000"/>
              </a:solidFill>
              <a:ea typeface="宋体" panose="02010600030101010101" pitchFamily="2" charset="-122"/>
            </a:endParaRPr>
          </a:p>
        </p:txBody>
      </p:sp>
      <p:sp>
        <p:nvSpPr>
          <p:cNvPr id="33" name="Text Box 12"/>
          <p:cNvSpPr txBox="1">
            <a:spLocks noChangeArrowheads="1"/>
          </p:cNvSpPr>
          <p:nvPr/>
        </p:nvSpPr>
        <p:spPr bwMode="auto">
          <a:xfrm>
            <a:off x="2987824" y="476753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dirty="0">
                <a:solidFill>
                  <a:srgbClr val="FF0000"/>
                </a:solidFill>
                <a:ea typeface="宋体" panose="02010600030101010101" pitchFamily="2" charset="-122"/>
              </a:rPr>
              <a:t>多维数组</a:t>
            </a:r>
            <a:endParaRPr lang="en-US" altLang="zh-CN" sz="2400" b="1" dirty="0">
              <a:solidFill>
                <a:srgbClr val="FF000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a:t>
            </a:r>
            <a:r>
              <a:rPr lang="zh-CN" altLang="en-US" dirty="0"/>
              <a:t>排序</a:t>
            </a:r>
            <a:endParaRPr lang="en-US"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04800" y="1700808"/>
            <a:ext cx="85156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Person implements Comparable&lt;Person&gt; {	public </a:t>
            </a:r>
            <a:r>
              <a:rPr lang="en-US" altLang="zh-CN" sz="2400" dirty="0" err="1"/>
              <a:t>int</a:t>
            </a:r>
            <a:r>
              <a:rPr lang="en-US" altLang="zh-CN" sz="2400" dirty="0"/>
              <a:t> age;</a:t>
            </a:r>
          </a:p>
          <a:p>
            <a:r>
              <a:rPr lang="en-US" altLang="zh-CN" sz="2400" dirty="0"/>
              <a:t>	public </a:t>
            </a:r>
            <a:r>
              <a:rPr lang="en-US" altLang="zh-CN" sz="2400" dirty="0" err="1"/>
              <a:t>int</a:t>
            </a:r>
            <a:r>
              <a:rPr lang="en-US" altLang="zh-CN" sz="2400" dirty="0"/>
              <a:t> </a:t>
            </a:r>
            <a:r>
              <a:rPr lang="en-US" altLang="zh-CN" sz="2400" dirty="0" err="1"/>
              <a:t>compareTo</a:t>
            </a:r>
            <a:r>
              <a:rPr lang="en-US" altLang="zh-CN" sz="2400" dirty="0"/>
              <a:t>(Person o) {				       return </a:t>
            </a:r>
            <a:r>
              <a:rPr lang="en-US" altLang="zh-CN" sz="2400" dirty="0" err="1"/>
              <a:t>this.age</a:t>
            </a:r>
            <a:r>
              <a:rPr lang="en-US" altLang="zh-CN" sz="2400" dirty="0"/>
              <a:t> - </a:t>
            </a:r>
            <a:r>
              <a:rPr lang="en-US" altLang="zh-CN" sz="2400" dirty="0" err="1"/>
              <a:t>o.age</a:t>
            </a:r>
            <a:r>
              <a:rPr lang="en-US" altLang="zh-CN" sz="2400" dirty="0"/>
              <a:t>;	</a:t>
            </a:r>
          </a:p>
          <a:p>
            <a:r>
              <a:rPr lang="en-US" altLang="zh-CN" sz="2400" dirty="0"/>
              <a:t>	}</a:t>
            </a:r>
          </a:p>
          <a:p>
            <a:r>
              <a:rPr lang="en-US" altLang="zh-CN" sz="2400" dirty="0"/>
              <a:t>}</a:t>
            </a:r>
          </a:p>
        </p:txBody>
      </p:sp>
      <p:sp>
        <p:nvSpPr>
          <p:cNvPr id="7" name="文本框 6"/>
          <p:cNvSpPr txBox="1"/>
          <p:nvPr/>
        </p:nvSpPr>
        <p:spPr>
          <a:xfrm>
            <a:off x="276509" y="4144740"/>
            <a:ext cx="85156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Person[] p = new Person[3];</a:t>
            </a:r>
          </a:p>
          <a:p>
            <a:r>
              <a:rPr lang="en-US" altLang="zh-CN" sz="2400" dirty="0"/>
              <a:t>p[0] = new ...</a:t>
            </a:r>
          </a:p>
          <a:p>
            <a:r>
              <a:rPr lang="en-US" altLang="zh-CN" sz="2400" dirty="0"/>
              <a:t>p[1] = ...</a:t>
            </a:r>
          </a:p>
          <a:p>
            <a:r>
              <a:rPr lang="en-US" altLang="zh-CN" sz="2400" dirty="0"/>
              <a:t>p[2] = ...</a:t>
            </a:r>
          </a:p>
          <a:p>
            <a:r>
              <a:rPr lang="en-US" altLang="zh-CN" sz="2400" dirty="0" err="1"/>
              <a:t>Arrays.sort</a:t>
            </a:r>
            <a:r>
              <a:rPr lang="en-US" altLang="zh-CN" sz="2400" dirty="0"/>
              <a:t>(p);</a:t>
            </a:r>
          </a:p>
          <a:p>
            <a:r>
              <a:rPr lang="en-US" altLang="zh-CN" sz="2400" dirty="0" err="1"/>
              <a:t>Arrays.binarySearch</a:t>
            </a:r>
            <a:r>
              <a:rPr lang="en-US" altLang="zh-CN" sz="2400" dirty="0"/>
              <a:t>(p, ...)</a:t>
            </a:r>
          </a:p>
        </p:txBody>
      </p:sp>
    </p:spTree>
    <p:extLst>
      <p:ext uri="{BB962C8B-B14F-4D97-AF65-F5344CB8AC3E}">
        <p14:creationId xmlns:p14="http://schemas.microsoft.com/office/powerpoint/2010/main" val="216400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zh-CN" dirty="0"/>
              <a:t>数组的</a:t>
            </a:r>
            <a:r>
              <a:rPr lang="zh-CN" altLang="en-US" dirty="0"/>
              <a:t>排序</a:t>
            </a:r>
            <a:endParaRPr lang="en-US" altLang="zh-CN" dirty="0"/>
          </a:p>
          <a:p>
            <a:pPr lvl="1"/>
            <a:r>
              <a:rPr lang="zh-CN" altLang="en-US" dirty="0"/>
              <a:t>也</a:t>
            </a:r>
            <a:r>
              <a:rPr lang="zh-CN" altLang="zh-CN" dirty="0"/>
              <a:t>可以定义一个比较器类，用于实现该类对象的比较。比较器类实现</a:t>
            </a:r>
            <a:r>
              <a:rPr lang="en-US" altLang="zh-CN" dirty="0" err="1"/>
              <a:t>java.util.Comparator</a:t>
            </a:r>
            <a:r>
              <a:rPr lang="zh-CN" altLang="zh-CN" dirty="0"/>
              <a:t>接口，调用</a:t>
            </a:r>
            <a:r>
              <a:rPr lang="en-US" altLang="zh-CN" dirty="0" err="1"/>
              <a:t>Arrays.sort</a:t>
            </a:r>
            <a:r>
              <a:rPr lang="zh-CN" altLang="zh-CN" dirty="0"/>
              <a:t>方法时提供相应的比较器对象即可</a:t>
            </a:r>
            <a:r>
              <a:rPr lang="zh-CN" altLang="en-US" dirty="0"/>
              <a:t>。</a:t>
            </a:r>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21368" y="3501008"/>
            <a:ext cx="851567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t>class </a:t>
            </a:r>
            <a:r>
              <a:rPr lang="en-US" altLang="zh-CN" sz="2400" dirty="0" err="1"/>
              <a:t>MyCom</a:t>
            </a:r>
            <a:r>
              <a:rPr lang="en-US" altLang="zh-CN" sz="2400" dirty="0"/>
              <a:t> implements Comparator&lt;Person&gt; {</a:t>
            </a:r>
            <a:endParaRPr lang="zh-CN" altLang="zh-CN" sz="2400" dirty="0"/>
          </a:p>
          <a:p>
            <a:r>
              <a:rPr lang="en-US" altLang="zh-CN" sz="2400" dirty="0"/>
              <a:t>	public </a:t>
            </a:r>
            <a:r>
              <a:rPr lang="en-US" altLang="zh-CN" sz="2400" dirty="0" err="1"/>
              <a:t>int</a:t>
            </a:r>
            <a:r>
              <a:rPr lang="en-US" altLang="zh-CN" sz="2400" dirty="0"/>
              <a:t> compare(Person o1, Person o2) {</a:t>
            </a:r>
            <a:endParaRPr lang="zh-CN" altLang="zh-CN" sz="2400" dirty="0"/>
          </a:p>
          <a:p>
            <a:r>
              <a:rPr lang="en-US" altLang="zh-CN" sz="2400" dirty="0"/>
              <a:t>		return o1.name.compareTo(o2.name);</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
        <p:nvSpPr>
          <p:cNvPr id="7" name="文本框 6"/>
          <p:cNvSpPr txBox="1"/>
          <p:nvPr/>
        </p:nvSpPr>
        <p:spPr>
          <a:xfrm>
            <a:off x="321368" y="5666472"/>
            <a:ext cx="851567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Arrays.sort</a:t>
            </a:r>
            <a:r>
              <a:rPr lang="en-US" altLang="zh-CN" sz="2400" dirty="0"/>
              <a:t>(p, new </a:t>
            </a:r>
            <a:r>
              <a:rPr lang="en-US" altLang="zh-CN" sz="2400" dirty="0" err="1"/>
              <a:t>MyCom</a:t>
            </a:r>
            <a:r>
              <a:rPr lang="en-US" altLang="zh-CN" sz="2400" dirty="0"/>
              <a:t> ());</a:t>
            </a:r>
            <a:endParaRPr lang="zh-CN" altLang="zh-CN" sz="2400" dirty="0"/>
          </a:p>
        </p:txBody>
      </p:sp>
    </p:spTree>
    <p:extLst>
      <p:ext uri="{BB962C8B-B14F-4D97-AF65-F5344CB8AC3E}">
        <p14:creationId xmlns:p14="http://schemas.microsoft.com/office/powerpoint/2010/main" val="344472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引用数据类型数组</a:t>
            </a:r>
          </a:p>
        </p:txBody>
      </p:sp>
      <p:sp>
        <p:nvSpPr>
          <p:cNvPr id="3" name="内容占位符 2"/>
          <p:cNvSpPr>
            <a:spLocks noGrp="1"/>
          </p:cNvSpPr>
          <p:nvPr>
            <p:ph idx="1"/>
          </p:nvPr>
        </p:nvSpPr>
        <p:spPr/>
        <p:txBody>
          <a:bodyPr/>
          <a:lstStyle/>
          <a:p>
            <a:r>
              <a:rPr lang="zh-CN" altLang="en-US" dirty="0"/>
              <a:t>示例：</a:t>
            </a:r>
            <a:r>
              <a:rPr lang="en-US" altLang="zh-CN" dirty="0"/>
              <a:t>TestPersonArray.java</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268422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a:t>
            </a:r>
          </a:p>
        </p:txBody>
      </p:sp>
      <p:sp>
        <p:nvSpPr>
          <p:cNvPr id="3" name="内容占位符 2"/>
          <p:cNvSpPr>
            <a:spLocks noGrp="1"/>
          </p:cNvSpPr>
          <p:nvPr>
            <p:ph idx="1"/>
          </p:nvPr>
        </p:nvSpPr>
        <p:spPr/>
        <p:txBody>
          <a:bodyPr/>
          <a:lstStyle/>
          <a:p>
            <a:r>
              <a:rPr lang="zh-CN" altLang="zh-CN" dirty="0"/>
              <a:t>多维数组被看作是“数组的数组”。</a:t>
            </a:r>
            <a:endParaRPr lang="en-US" altLang="zh-CN" dirty="0"/>
          </a:p>
          <a:p>
            <a:r>
              <a:rPr lang="zh-CN" altLang="zh-CN" dirty="0"/>
              <a:t>以二维数组为例，定义二维数组引用的语法格式是：</a:t>
            </a:r>
            <a:endParaRPr lang="en-US" altLang="zh-CN" dirty="0"/>
          </a:p>
          <a:p>
            <a:pPr lvl="1"/>
            <a:r>
              <a:rPr lang="en-US" altLang="zh-CN" dirty="0"/>
              <a:t>type </a:t>
            </a:r>
            <a:r>
              <a:rPr lang="en-US" altLang="zh-CN" dirty="0" err="1"/>
              <a:t>var</a:t>
            </a:r>
            <a:r>
              <a:rPr lang="en-US" altLang="zh-CN" dirty="0"/>
              <a:t>[ ][ ]; // </a:t>
            </a:r>
            <a:r>
              <a:rPr lang="zh-CN" altLang="zh-CN" dirty="0"/>
              <a:t>或者是 </a:t>
            </a:r>
            <a:r>
              <a:rPr lang="en-US" altLang="zh-CN" dirty="0"/>
              <a:t>type[ ][ ] </a:t>
            </a:r>
            <a:r>
              <a:rPr lang="en-US" altLang="zh-CN" dirty="0" err="1"/>
              <a:t>var</a:t>
            </a:r>
            <a:r>
              <a:rPr lang="en-US" altLang="zh-CN" dirty="0"/>
              <a:t>; </a:t>
            </a:r>
            <a:endParaRPr lang="zh-CN" altLang="zh-CN" dirty="0"/>
          </a:p>
          <a:p>
            <a:r>
              <a:rPr lang="zh-CN" altLang="zh-CN" dirty="0"/>
              <a:t>创建二维数组对象的语法格式是：</a:t>
            </a:r>
          </a:p>
          <a:p>
            <a:pPr lvl="1"/>
            <a:r>
              <a:rPr lang="en-US" altLang="zh-CN" dirty="0"/>
              <a:t>new type[length1][length2]; </a:t>
            </a:r>
            <a:endParaRPr lang="zh-CN" altLang="zh-CN" dirty="0"/>
          </a:p>
          <a:p>
            <a:r>
              <a:rPr lang="zh-CN" altLang="zh-CN" dirty="0"/>
              <a:t>或者是只初始化第一维的长度：</a:t>
            </a:r>
          </a:p>
          <a:p>
            <a:pPr lvl="1"/>
            <a:r>
              <a:rPr lang="en-US" altLang="zh-CN" dirty="0"/>
              <a:t>new type[length1][];</a:t>
            </a:r>
          </a:p>
          <a:p>
            <a:r>
              <a:rPr lang="zh-CN" altLang="zh-CN" dirty="0"/>
              <a:t>创建二维数组的语法格式通常如下所示：</a:t>
            </a:r>
          </a:p>
          <a:p>
            <a:pPr lvl="1"/>
            <a:r>
              <a:rPr lang="en-US" altLang="zh-CN" dirty="0"/>
              <a:t>type[ ][ ] </a:t>
            </a:r>
            <a:r>
              <a:rPr lang="en-US" altLang="zh-CN" dirty="0" err="1"/>
              <a:t>var</a:t>
            </a:r>
            <a:r>
              <a:rPr lang="en-US" altLang="zh-CN" dirty="0"/>
              <a:t> = new type[length1][length2];</a:t>
            </a:r>
            <a:endParaRPr lang="zh-CN" altLang="zh-CN" dirty="0"/>
          </a:p>
          <a:p>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49575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a:t>
            </a:r>
          </a:p>
        </p:txBody>
      </p:sp>
      <p:sp>
        <p:nvSpPr>
          <p:cNvPr id="3" name="内容占位符 2"/>
          <p:cNvSpPr>
            <a:spLocks noGrp="1"/>
          </p:cNvSpPr>
          <p:nvPr>
            <p:ph idx="1"/>
          </p:nvPr>
        </p:nvSpPr>
        <p:spPr/>
        <p:txBody>
          <a:bodyPr/>
          <a:lstStyle/>
          <a:p>
            <a:r>
              <a:rPr lang="zh-CN" altLang="en-US" dirty="0"/>
              <a:t>二维数组的创建</a:t>
            </a:r>
            <a:endParaRPr lang="en-US"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04800" y="1700808"/>
            <a:ext cx="851567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new </a:t>
            </a:r>
            <a:r>
              <a:rPr lang="en-US" altLang="zh-CN" sz="2400" dirty="0" err="1"/>
              <a:t>int</a:t>
            </a:r>
            <a:r>
              <a:rPr lang="en-US" altLang="zh-CN" sz="2400" dirty="0"/>
              <a:t>[2][];</a:t>
            </a:r>
            <a:endParaRPr lang="zh-CN" altLang="zh-CN" sz="2400" dirty="0"/>
          </a:p>
          <a:p>
            <a:r>
              <a:rPr lang="en-US" altLang="zh-CN" sz="2400" dirty="0"/>
              <a:t>a[0] = new </a:t>
            </a:r>
            <a:r>
              <a:rPr lang="en-US" altLang="zh-CN" sz="2400" dirty="0" err="1"/>
              <a:t>int</a:t>
            </a:r>
            <a:r>
              <a:rPr lang="en-US" altLang="zh-CN" sz="2400" dirty="0"/>
              <a:t>[3];</a:t>
            </a:r>
            <a:endParaRPr lang="zh-CN" altLang="zh-CN" sz="2400" dirty="0"/>
          </a:p>
          <a:p>
            <a:r>
              <a:rPr lang="en-US" altLang="zh-CN" sz="2400" dirty="0"/>
              <a:t>a[1] = { 1, 2, 3, 4 };</a:t>
            </a:r>
            <a:endParaRPr lang="zh-CN" altLang="zh-CN" sz="2400" dirty="0"/>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467036" y="2996952"/>
            <a:ext cx="6191200" cy="3461126"/>
          </a:xfrm>
          <a:prstGeom prst="rect">
            <a:avLst/>
          </a:prstGeom>
        </p:spPr>
      </p:pic>
    </p:spTree>
    <p:extLst>
      <p:ext uri="{BB962C8B-B14F-4D97-AF65-F5344CB8AC3E}">
        <p14:creationId xmlns:p14="http://schemas.microsoft.com/office/powerpoint/2010/main" val="299630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a:t>
            </a:r>
          </a:p>
        </p:txBody>
      </p:sp>
      <p:sp>
        <p:nvSpPr>
          <p:cNvPr id="3" name="内容占位符 2"/>
          <p:cNvSpPr>
            <a:spLocks noGrp="1"/>
          </p:cNvSpPr>
          <p:nvPr>
            <p:ph idx="1"/>
          </p:nvPr>
        </p:nvSpPr>
        <p:spPr/>
        <p:txBody>
          <a:bodyPr/>
          <a:lstStyle/>
          <a:p>
            <a:r>
              <a:rPr lang="zh-CN" altLang="en-US" dirty="0"/>
              <a:t>二维数组的遍历</a:t>
            </a:r>
            <a:endParaRPr lang="en-US" altLang="zh-CN" dirty="0"/>
          </a:p>
          <a:p>
            <a:pPr lvl="1"/>
            <a:r>
              <a:rPr lang="zh-CN" altLang="zh-CN" dirty="0"/>
              <a:t>关于二维数组的遍历操作，可以使用增强型的</a:t>
            </a:r>
            <a:r>
              <a:rPr lang="en-US" altLang="zh-CN" dirty="0"/>
              <a:t>for</a:t>
            </a:r>
            <a:r>
              <a:rPr lang="zh-CN" altLang="zh-CN" dirty="0"/>
              <a:t>循环语句，但是要始终牢记的一点是：二维数组的元素是一维数组。以下代码演示了二维数组的遍历方法：</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
        <p:nvSpPr>
          <p:cNvPr id="6" name="文本框 5"/>
          <p:cNvSpPr txBox="1"/>
          <p:nvPr/>
        </p:nvSpPr>
        <p:spPr>
          <a:xfrm>
            <a:off x="314164" y="3645024"/>
            <a:ext cx="85156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err="1"/>
              <a:t>int</a:t>
            </a:r>
            <a:r>
              <a:rPr lang="en-US" altLang="zh-CN" sz="2400" dirty="0"/>
              <a:t> a[][] = { {1,2,3}, {4,5,6,7}, {8,9} };</a:t>
            </a:r>
            <a:endParaRPr lang="zh-CN" altLang="zh-CN" sz="2400" dirty="0"/>
          </a:p>
          <a:p>
            <a:r>
              <a:rPr lang="en-US" altLang="zh-CN" sz="2400" dirty="0"/>
              <a:t>for ( </a:t>
            </a:r>
            <a:r>
              <a:rPr lang="en-US" altLang="zh-CN" sz="2400" dirty="0" err="1"/>
              <a:t>int</a:t>
            </a:r>
            <a:r>
              <a:rPr lang="en-US" altLang="zh-CN" sz="2400" dirty="0"/>
              <a:t>[] </a:t>
            </a:r>
            <a:r>
              <a:rPr lang="en-US" altLang="zh-CN" sz="2400" dirty="0" err="1"/>
              <a:t>i</a:t>
            </a:r>
            <a:r>
              <a:rPr lang="en-US" altLang="zh-CN" sz="2400" dirty="0"/>
              <a:t> : a) {	</a:t>
            </a:r>
          </a:p>
          <a:p>
            <a:r>
              <a:rPr lang="en-US" altLang="zh-CN" sz="2400" dirty="0"/>
              <a:t>	for( </a:t>
            </a:r>
            <a:r>
              <a:rPr lang="en-US" altLang="zh-CN" sz="2400" dirty="0" err="1"/>
              <a:t>int</a:t>
            </a:r>
            <a:r>
              <a:rPr lang="en-US" altLang="zh-CN" sz="2400" dirty="0"/>
              <a:t> j : </a:t>
            </a:r>
            <a:r>
              <a:rPr lang="en-US" altLang="zh-CN" sz="2400" dirty="0" err="1"/>
              <a:t>i</a:t>
            </a:r>
            <a:r>
              <a:rPr lang="en-US" altLang="zh-CN" sz="2400" dirty="0"/>
              <a:t>) {	</a:t>
            </a:r>
          </a:p>
          <a:p>
            <a:r>
              <a:rPr lang="en-US" altLang="zh-CN" sz="2400" dirty="0"/>
              <a:t>		</a:t>
            </a:r>
            <a:r>
              <a:rPr lang="en-US" altLang="zh-CN" sz="2400" dirty="0" err="1"/>
              <a:t>System.out.print</a:t>
            </a:r>
            <a:r>
              <a:rPr lang="en-US" altLang="zh-CN" sz="2400" dirty="0"/>
              <a:t>(j);	</a:t>
            </a:r>
          </a:p>
          <a:p>
            <a:r>
              <a:rPr lang="en-US" altLang="zh-CN" sz="2400" dirty="0"/>
              <a:t>	}</a:t>
            </a:r>
            <a:endParaRPr lang="zh-CN" altLang="zh-CN" sz="2400" dirty="0"/>
          </a:p>
          <a:p>
            <a:r>
              <a:rPr lang="en-US" altLang="zh-CN" sz="2400" dirty="0"/>
              <a:t>}</a:t>
            </a:r>
            <a:endParaRPr lang="zh-CN" altLang="zh-CN" sz="2400" dirty="0"/>
          </a:p>
        </p:txBody>
      </p:sp>
    </p:spTree>
    <p:extLst>
      <p:ext uri="{BB962C8B-B14F-4D97-AF65-F5344CB8AC3E}">
        <p14:creationId xmlns:p14="http://schemas.microsoft.com/office/powerpoint/2010/main" val="220179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WordArt 3"/>
          <p:cNvSpPr>
            <a:spLocks noChangeArrowheads="1" noChangeShapeType="1" noTextEdit="1"/>
          </p:cNvSpPr>
          <p:nvPr/>
        </p:nvSpPr>
        <p:spPr bwMode="gray">
          <a:xfrm>
            <a:off x="1995488" y="2133600"/>
            <a:ext cx="5472112" cy="935038"/>
          </a:xfrm>
          <a:prstGeom prst="rect">
            <a:avLst/>
          </a:prstGeom>
        </p:spPr>
        <p:txBody>
          <a:bodyPr wrap="none" fromWordArt="1">
            <a:prstTxWarp prst="textDeflate">
              <a:avLst>
                <a:gd name="adj" fmla="val 0"/>
              </a:avLst>
            </a:prstTxWarp>
          </a:bodyPr>
          <a:lstStyle/>
          <a:p>
            <a:pPr algn="ctr"/>
            <a:r>
              <a:rPr lang="en-US" altLang="zh-CN"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ea typeface="Verdana" panose="020B0604030504040204" pitchFamily="34" charset="0"/>
                <a:cs typeface="Verdana" panose="020B0604030504040204" pitchFamily="34" charset="0"/>
              </a:rPr>
              <a:t>Thank You !</a:t>
            </a:r>
            <a:endParaRPr lang="zh-CN" altLang="en-US" sz="5400" b="1" kern="10">
              <a:ln w="28575">
                <a:solidFill>
                  <a:schemeClr val="bg1"/>
                </a:solidFill>
                <a:round/>
                <a:headEnd/>
                <a:tailEnd/>
              </a:ln>
              <a:gradFill rotWithShape="1">
                <a:gsLst>
                  <a:gs pos="0">
                    <a:schemeClr val="hlink"/>
                  </a:gs>
                  <a:gs pos="100000">
                    <a:schemeClr val="tx1"/>
                  </a:gs>
                </a:gsLst>
                <a:lin ang="5400000" scaled="1"/>
              </a:gradFill>
              <a:effectLst>
                <a:outerShdw dist="71842" dir="2700000" algn="ctr" rotWithShape="0">
                  <a:schemeClr val="bg2">
                    <a:alpha val="50000"/>
                  </a:schemeClr>
                </a:outerShdw>
              </a:effectLst>
              <a:latin typeface="Verdana" panose="020B0604030504040204" pitchFamily="34" charset="0"/>
              <a:cs typeface="Verdana" panose="020B0604030504040204" pitchFamily="34" charset="0"/>
            </a:endParaRPr>
          </a:p>
        </p:txBody>
      </p:sp>
      <p:sp>
        <p:nvSpPr>
          <p:cNvPr id="82950" name="Rectangle 6"/>
          <p:cNvSpPr>
            <a:spLocks noGrp="1" noChangeArrowheads="1"/>
          </p:cNvSpPr>
          <p:nvPr>
            <p:ph type="subTitle" idx="1"/>
          </p:nvPr>
        </p:nvSpPr>
        <p:spPr/>
        <p:txBody>
          <a:bodyPr/>
          <a:lstStyle/>
          <a:p>
            <a:r>
              <a:rPr lang="zh-CN" altLang="en-US">
                <a:latin typeface="Arial" panose="020B0604020202020204" pitchFamily="34" charset="0"/>
                <a:ea typeface="宋体" panose="02010600030101010101" pitchFamily="2" charset="-122"/>
                <a:cs typeface="Arial" panose="020B0604020202020204" pitchFamily="34" charset="0"/>
              </a:rPr>
              <a:t>电子科技大学中山学院 计算机学院 彭政</a:t>
            </a:r>
            <a:endParaRPr lang="en-US" alt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p:txBody>
          <a:bodyPr/>
          <a:lstStyle/>
          <a:p>
            <a:r>
              <a:rPr lang="zh-CN" altLang="zh-CN" dirty="0"/>
              <a:t>数组可以看成是多个相同类型数据的集合，这些数据叫做数组元素</a:t>
            </a:r>
            <a:r>
              <a:rPr lang="zh-CN" altLang="en-US" dirty="0"/>
              <a:t>，</a:t>
            </a:r>
            <a:r>
              <a:rPr lang="zh-CN" altLang="zh-CN" dirty="0"/>
              <a:t>数组元素之间是有先后顺序的。</a:t>
            </a:r>
            <a:endParaRPr lang="en-US" altLang="zh-CN" dirty="0"/>
          </a:p>
          <a:p>
            <a:r>
              <a:rPr lang="zh-CN" altLang="zh-CN" dirty="0"/>
              <a:t>一个数组元素可以用数组的名字和这个元素在数组中的顺序位置来表示。</a:t>
            </a:r>
            <a:endParaRPr lang="en-US" altLang="zh-CN" dirty="0"/>
          </a:p>
          <a:p>
            <a:r>
              <a:rPr lang="en-US" altLang="zh-CN" dirty="0"/>
              <a:t>a[0]</a:t>
            </a:r>
            <a:r>
              <a:rPr lang="zh-CN" altLang="zh-CN" dirty="0"/>
              <a:t>表示数组</a:t>
            </a:r>
            <a:r>
              <a:rPr lang="en-US" altLang="zh-CN" dirty="0"/>
              <a:t>a</a:t>
            </a:r>
            <a:r>
              <a:rPr lang="zh-CN" altLang="zh-CN" dirty="0"/>
              <a:t>中的第一个元素，</a:t>
            </a:r>
            <a:r>
              <a:rPr lang="en-US" altLang="zh-CN" dirty="0"/>
              <a:t>a[1]</a:t>
            </a:r>
            <a:r>
              <a:rPr lang="zh-CN" altLang="zh-CN" dirty="0"/>
              <a:t>代表数组</a:t>
            </a:r>
            <a:r>
              <a:rPr lang="en-US" altLang="zh-CN" dirty="0"/>
              <a:t>a</a:t>
            </a:r>
            <a:r>
              <a:rPr lang="zh-CN" altLang="zh-CN" dirty="0"/>
              <a:t>的第二个元素，依次类推。这个顺序位置通常又称为数组的下标，数组的下标是从</a:t>
            </a:r>
            <a:r>
              <a:rPr lang="en-US" altLang="zh-CN" dirty="0"/>
              <a:t>0</a:t>
            </a:r>
            <a:r>
              <a:rPr lang="zh-CN" altLang="zh-CN" dirty="0"/>
              <a:t>开始的。</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spTree>
    <p:extLst>
      <p:ext uri="{BB962C8B-B14F-4D97-AF65-F5344CB8AC3E}">
        <p14:creationId xmlns:p14="http://schemas.microsoft.com/office/powerpoint/2010/main" val="317107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p:txBody>
          <a:bodyPr/>
          <a:lstStyle/>
          <a:p>
            <a:r>
              <a:rPr lang="zh-CN" altLang="zh-CN" dirty="0"/>
              <a:t>在</a:t>
            </a:r>
            <a:r>
              <a:rPr lang="en-US" altLang="zh-CN" dirty="0"/>
              <a:t>Java</a:t>
            </a:r>
            <a:r>
              <a:rPr lang="zh-CN" altLang="zh-CN" dirty="0"/>
              <a:t>语言中，数组就是对象，数组元素可以看成数组对象的成员变量，数组元素既可以是基本数据类型的，也可以是引用数据类型的。</a:t>
            </a:r>
            <a:endParaRPr lang="en-US" altLang="zh-CN" dirty="0"/>
          </a:p>
          <a:p>
            <a:r>
              <a:rPr lang="zh-CN" altLang="zh-CN" dirty="0"/>
              <a:t>需要注意的一点是：数组虽然是对象，但是</a:t>
            </a:r>
            <a:r>
              <a:rPr lang="en-US" altLang="zh-CN" dirty="0"/>
              <a:t>J2SE API</a:t>
            </a:r>
            <a:r>
              <a:rPr lang="zh-CN" altLang="zh-CN" dirty="0"/>
              <a:t>中缺并没有提供数组类，所有的数组类都是</a:t>
            </a:r>
            <a:r>
              <a:rPr lang="en-US" altLang="zh-CN" dirty="0"/>
              <a:t>JVM</a:t>
            </a:r>
            <a:r>
              <a:rPr lang="zh-CN" altLang="zh-CN" dirty="0"/>
              <a:t>动态创建的。</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spTree>
    <p:extLst>
      <p:ext uri="{BB962C8B-B14F-4D97-AF65-F5344CB8AC3E}">
        <p14:creationId xmlns:p14="http://schemas.microsoft.com/office/powerpoint/2010/main" val="359750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数组的创建</a:t>
            </a:r>
          </a:p>
        </p:txBody>
      </p:sp>
      <p:sp>
        <p:nvSpPr>
          <p:cNvPr id="3" name="内容占位符 2"/>
          <p:cNvSpPr>
            <a:spLocks noGrp="1"/>
          </p:cNvSpPr>
          <p:nvPr>
            <p:ph idx="1"/>
          </p:nvPr>
        </p:nvSpPr>
        <p:spPr/>
        <p:txBody>
          <a:bodyPr/>
          <a:lstStyle/>
          <a:p>
            <a:r>
              <a:rPr lang="zh-CN" altLang="zh-CN" dirty="0"/>
              <a:t>定义一维数组引用的语法格式是：</a:t>
            </a:r>
            <a:endParaRPr lang="en-US" altLang="zh-CN" dirty="0"/>
          </a:p>
          <a:p>
            <a:pPr lvl="1"/>
            <a:r>
              <a:rPr lang="zh-CN" altLang="zh-CN" dirty="0"/>
              <a:t>“</a:t>
            </a:r>
            <a:r>
              <a:rPr lang="en-US" altLang="zh-CN" dirty="0"/>
              <a:t>type </a:t>
            </a:r>
            <a:r>
              <a:rPr lang="en-US" altLang="zh-CN" dirty="0" err="1"/>
              <a:t>var</a:t>
            </a:r>
            <a:r>
              <a:rPr lang="en-US" altLang="zh-CN" dirty="0"/>
              <a:t>[ ]</a:t>
            </a:r>
            <a:r>
              <a:rPr lang="zh-CN" altLang="zh-CN" dirty="0"/>
              <a:t>”或者是“</a:t>
            </a:r>
            <a:r>
              <a:rPr lang="en-US" altLang="zh-CN" dirty="0"/>
              <a:t>type[ ] </a:t>
            </a:r>
            <a:r>
              <a:rPr lang="en-US" altLang="zh-CN" dirty="0" err="1"/>
              <a:t>var</a:t>
            </a:r>
            <a:r>
              <a:rPr lang="zh-CN" altLang="zh-CN" dirty="0"/>
              <a:t>”</a:t>
            </a:r>
            <a:endParaRPr lang="en-US" altLang="zh-CN" dirty="0"/>
          </a:p>
          <a:p>
            <a:pPr lvl="1"/>
            <a:r>
              <a:rPr lang="zh-CN" altLang="en-US" dirty="0"/>
              <a:t>例如：</a:t>
            </a:r>
            <a:r>
              <a:rPr lang="zh-CN" altLang="zh-CN" dirty="0"/>
              <a:t>定义一个</a:t>
            </a:r>
            <a:r>
              <a:rPr lang="en-US" altLang="zh-CN" dirty="0" err="1"/>
              <a:t>int</a:t>
            </a:r>
            <a:r>
              <a:rPr lang="zh-CN" altLang="zh-CN" dirty="0"/>
              <a:t>类型的一维数组引用</a:t>
            </a:r>
            <a:r>
              <a:rPr lang="en-US" altLang="zh-CN" dirty="0"/>
              <a:t>a</a:t>
            </a:r>
            <a:r>
              <a:rPr lang="zh-CN" altLang="zh-CN" dirty="0"/>
              <a:t>：“</a:t>
            </a:r>
            <a:r>
              <a:rPr lang="en-US" altLang="zh-CN" dirty="0" err="1"/>
              <a:t>int</a:t>
            </a:r>
            <a:r>
              <a:rPr lang="en-US" altLang="zh-CN" dirty="0"/>
              <a:t> a[]</a:t>
            </a:r>
            <a:r>
              <a:rPr lang="zh-CN" altLang="zh-CN" dirty="0"/>
              <a:t>”或者是“</a:t>
            </a:r>
            <a:r>
              <a:rPr lang="en-US" altLang="zh-CN" dirty="0" err="1"/>
              <a:t>int</a:t>
            </a:r>
            <a:r>
              <a:rPr lang="en-US" altLang="zh-CN" dirty="0"/>
              <a:t>[] a</a:t>
            </a:r>
            <a:r>
              <a:rPr lang="zh-CN" altLang="zh-CN" dirty="0"/>
              <a:t>”，</a:t>
            </a:r>
            <a:endParaRPr lang="en-US" altLang="zh-CN" dirty="0"/>
          </a:p>
          <a:p>
            <a:pPr lvl="1"/>
            <a:r>
              <a:rPr lang="zh-CN" altLang="en-US" dirty="0"/>
              <a:t>例如：</a:t>
            </a:r>
            <a:r>
              <a:rPr lang="zh-CN" altLang="zh-CN" dirty="0"/>
              <a:t>定义一个</a:t>
            </a:r>
            <a:r>
              <a:rPr lang="en-US" altLang="zh-CN" dirty="0"/>
              <a:t>Person</a:t>
            </a:r>
            <a:r>
              <a:rPr lang="zh-CN" altLang="zh-CN" dirty="0"/>
              <a:t>类型的一维数组引用</a:t>
            </a:r>
            <a:r>
              <a:rPr lang="en-US" altLang="zh-CN" dirty="0"/>
              <a:t>p</a:t>
            </a:r>
            <a:r>
              <a:rPr lang="zh-CN" altLang="zh-CN" dirty="0"/>
              <a:t>：“</a:t>
            </a:r>
            <a:r>
              <a:rPr lang="en-US" altLang="zh-CN" dirty="0"/>
              <a:t>Person p[]</a:t>
            </a:r>
            <a:r>
              <a:rPr lang="zh-CN" altLang="zh-CN" dirty="0"/>
              <a:t>”或者是“</a:t>
            </a:r>
            <a:r>
              <a:rPr lang="en-US" altLang="zh-CN" dirty="0" err="1"/>
              <a:t>Preson</a:t>
            </a:r>
            <a:r>
              <a:rPr lang="en-US" altLang="zh-CN" dirty="0"/>
              <a:t>[] p</a:t>
            </a:r>
            <a:r>
              <a:rPr lang="zh-CN" altLang="zh-CN" dirty="0"/>
              <a:t>”。</a:t>
            </a:r>
            <a:endParaRPr lang="en-US" altLang="zh-CN" dirty="0"/>
          </a:p>
          <a:p>
            <a:r>
              <a:rPr lang="zh-CN" altLang="zh-CN" dirty="0"/>
              <a:t>注意：定义一个数组引用只是在</a:t>
            </a:r>
            <a:r>
              <a:rPr lang="en-US" altLang="zh-CN" dirty="0"/>
              <a:t>Stack</a:t>
            </a:r>
            <a:r>
              <a:rPr lang="zh-CN" altLang="zh-CN" dirty="0"/>
              <a:t>栈中创建了一个引用，而且这个引用的值是</a:t>
            </a:r>
            <a:r>
              <a:rPr lang="en-US" altLang="zh-CN" dirty="0"/>
              <a:t>null</a:t>
            </a:r>
            <a:r>
              <a:rPr lang="zh-CN" altLang="zh-CN" dirty="0"/>
              <a:t>，此时并没有创建数组对象。</a:t>
            </a:r>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spTree>
    <p:extLst>
      <p:ext uri="{BB962C8B-B14F-4D97-AF65-F5344CB8AC3E}">
        <p14:creationId xmlns:p14="http://schemas.microsoft.com/office/powerpoint/2010/main" val="187651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数组的创建</a:t>
            </a:r>
          </a:p>
        </p:txBody>
      </p:sp>
      <p:sp>
        <p:nvSpPr>
          <p:cNvPr id="3" name="内容占位符 2"/>
          <p:cNvSpPr>
            <a:spLocks noGrp="1"/>
          </p:cNvSpPr>
          <p:nvPr>
            <p:ph idx="1"/>
          </p:nvPr>
        </p:nvSpPr>
        <p:spPr/>
        <p:txBody>
          <a:bodyPr/>
          <a:lstStyle/>
          <a:p>
            <a:r>
              <a:rPr lang="zh-CN" altLang="zh-CN" dirty="0"/>
              <a:t>创建一维数组对象的语法格式是：</a:t>
            </a:r>
            <a:endParaRPr lang="en-US" altLang="zh-CN" dirty="0"/>
          </a:p>
          <a:p>
            <a:pPr lvl="1"/>
            <a:r>
              <a:rPr lang="zh-CN" altLang="zh-CN" dirty="0"/>
              <a:t>“</a:t>
            </a:r>
            <a:r>
              <a:rPr lang="en-US" altLang="zh-CN" dirty="0"/>
              <a:t>new type[length]</a:t>
            </a:r>
            <a:r>
              <a:rPr lang="zh-CN" altLang="zh-CN" dirty="0"/>
              <a:t>”。</a:t>
            </a:r>
            <a:endParaRPr lang="en-US" altLang="zh-CN" dirty="0"/>
          </a:p>
          <a:p>
            <a:pPr lvl="1"/>
            <a:r>
              <a:rPr lang="zh-CN" altLang="en-US" dirty="0"/>
              <a:t>例如：</a:t>
            </a:r>
            <a:r>
              <a:rPr lang="zh-CN" altLang="zh-CN" dirty="0"/>
              <a:t>创建一个包含</a:t>
            </a:r>
            <a:r>
              <a:rPr lang="en-US" altLang="zh-CN" dirty="0"/>
              <a:t>5</a:t>
            </a:r>
            <a:r>
              <a:rPr lang="zh-CN" altLang="zh-CN" dirty="0"/>
              <a:t>个</a:t>
            </a:r>
            <a:r>
              <a:rPr lang="en-US" altLang="zh-CN" dirty="0" err="1"/>
              <a:t>int</a:t>
            </a:r>
            <a:r>
              <a:rPr lang="zh-CN" altLang="zh-CN" dirty="0"/>
              <a:t>类型元素的数组对象：“</a:t>
            </a:r>
            <a:r>
              <a:rPr lang="en-US" altLang="zh-CN" dirty="0"/>
              <a:t>new </a:t>
            </a:r>
            <a:r>
              <a:rPr lang="en-US" altLang="zh-CN" dirty="0" err="1"/>
              <a:t>int</a:t>
            </a:r>
            <a:r>
              <a:rPr lang="en-US" altLang="zh-CN" dirty="0"/>
              <a:t>[5]</a:t>
            </a:r>
            <a:r>
              <a:rPr lang="zh-CN" altLang="zh-CN" dirty="0"/>
              <a:t>”</a:t>
            </a:r>
            <a:endParaRPr lang="en-US" altLang="zh-CN" dirty="0"/>
          </a:p>
          <a:p>
            <a:pPr lvl="1"/>
            <a:r>
              <a:rPr lang="zh-CN" altLang="en-US" dirty="0"/>
              <a:t>例如：</a:t>
            </a:r>
            <a:r>
              <a:rPr lang="zh-CN" altLang="zh-CN" dirty="0"/>
              <a:t>创建一个包含</a:t>
            </a:r>
            <a:r>
              <a:rPr lang="en-US" altLang="zh-CN" dirty="0"/>
              <a:t>3</a:t>
            </a:r>
            <a:r>
              <a:rPr lang="zh-CN" altLang="zh-CN" dirty="0"/>
              <a:t>个</a:t>
            </a:r>
            <a:r>
              <a:rPr lang="en-US" altLang="zh-CN" dirty="0"/>
              <a:t>Person</a:t>
            </a:r>
            <a:r>
              <a:rPr lang="zh-CN" altLang="zh-CN" dirty="0"/>
              <a:t>类型元素的数组对象：“</a:t>
            </a:r>
            <a:r>
              <a:rPr lang="en-US" altLang="zh-CN" dirty="0"/>
              <a:t>new Person[3]</a:t>
            </a:r>
            <a:r>
              <a:rPr lang="zh-CN" altLang="zh-CN" dirty="0"/>
              <a:t>”。</a:t>
            </a:r>
            <a:endParaRPr lang="en-US" altLang="zh-CN" dirty="0"/>
          </a:p>
          <a:p>
            <a:r>
              <a:rPr lang="zh-CN" altLang="zh-CN" dirty="0"/>
              <a:t>注意：创建的数组对象是存放在</a:t>
            </a:r>
            <a:r>
              <a:rPr lang="en-US" altLang="zh-CN" dirty="0"/>
              <a:t>Heap</a:t>
            </a:r>
            <a:r>
              <a:rPr lang="zh-CN" altLang="zh-CN" dirty="0"/>
              <a:t>堆中的，而且数组对象中的数组元素都是有默认初始值的，比如</a:t>
            </a:r>
            <a:r>
              <a:rPr lang="en-US" altLang="zh-CN" dirty="0" err="1"/>
              <a:t>int</a:t>
            </a:r>
            <a:r>
              <a:rPr lang="zh-CN" altLang="zh-CN" dirty="0"/>
              <a:t>类型的数组元素默认初始值是</a:t>
            </a:r>
            <a:r>
              <a:rPr lang="en-US" altLang="zh-CN" dirty="0"/>
              <a:t>0</a:t>
            </a:r>
            <a:r>
              <a:rPr lang="zh-CN" altLang="zh-CN" dirty="0"/>
              <a:t>，引用类型的数组元素默认初始值是</a:t>
            </a:r>
            <a:r>
              <a:rPr lang="en-US" altLang="zh-CN" dirty="0"/>
              <a:t>null</a:t>
            </a:r>
            <a:r>
              <a:rPr lang="zh-CN" altLang="zh-CN" dirty="0"/>
              <a:t>。</a:t>
            </a:r>
            <a:endParaRPr lang="zh-CN" altLang="zh-CN" sz="3200"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spTree>
    <p:extLst>
      <p:ext uri="{BB962C8B-B14F-4D97-AF65-F5344CB8AC3E}">
        <p14:creationId xmlns:p14="http://schemas.microsoft.com/office/powerpoint/2010/main" val="177776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数组的创建</a:t>
            </a:r>
          </a:p>
        </p:txBody>
      </p:sp>
      <p:sp>
        <p:nvSpPr>
          <p:cNvPr id="3" name="内容占位符 2"/>
          <p:cNvSpPr>
            <a:spLocks noGrp="1"/>
          </p:cNvSpPr>
          <p:nvPr>
            <p:ph idx="1"/>
          </p:nvPr>
        </p:nvSpPr>
        <p:spPr/>
        <p:txBody>
          <a:bodyPr/>
          <a:lstStyle/>
          <a:p>
            <a:r>
              <a:rPr lang="zh-CN" altLang="zh-CN" dirty="0"/>
              <a:t>创建一维数组的语法格式通常如下所示：</a:t>
            </a:r>
            <a:endParaRPr lang="en-US" altLang="zh-CN" dirty="0"/>
          </a:p>
          <a:p>
            <a:pPr lvl="1"/>
            <a:r>
              <a:rPr lang="en-US" altLang="zh-CN" dirty="0"/>
              <a:t>type[] </a:t>
            </a:r>
            <a:r>
              <a:rPr lang="en-US" altLang="zh-CN" dirty="0" err="1"/>
              <a:t>var</a:t>
            </a:r>
            <a:r>
              <a:rPr lang="en-US" altLang="zh-CN" dirty="0"/>
              <a:t> = new type[length]</a:t>
            </a:r>
            <a:endParaRPr lang="zh-CN" altLang="zh-CN" dirty="0"/>
          </a:p>
          <a:p>
            <a:pPr lvl="1"/>
            <a:r>
              <a:rPr lang="zh-CN" altLang="zh-CN" dirty="0"/>
              <a:t>也可以在创建数组的同时，设置数组元素的初始值，比如：</a:t>
            </a:r>
            <a:r>
              <a:rPr lang="en-US" altLang="zh-CN" dirty="0" err="1"/>
              <a:t>int</a:t>
            </a:r>
            <a:r>
              <a:rPr lang="en-US" altLang="zh-CN" dirty="0"/>
              <a:t>[] a = { 1, 2, 3, 4, 5 };</a:t>
            </a:r>
          </a:p>
          <a:p>
            <a:r>
              <a:rPr lang="zh-CN" altLang="zh-CN" dirty="0"/>
              <a:t>需要特别注意的一点是：在定义数组对象引用的时候不能指明数组对象的大小，因为此时数组对象都还未创建</a:t>
            </a:r>
            <a:r>
              <a:rPr lang="zh-CN" altLang="en-US" dirty="0"/>
              <a:t>。</a:t>
            </a:r>
            <a:endParaRPr lang="en-US" altLang="zh-CN" dirty="0"/>
          </a:p>
          <a:p>
            <a:pPr lvl="1"/>
            <a:r>
              <a:rPr lang="zh-CN" altLang="en-US" dirty="0"/>
              <a:t>例如：</a:t>
            </a:r>
            <a:r>
              <a:rPr lang="zh-CN" altLang="zh-CN" dirty="0"/>
              <a:t>“</a:t>
            </a:r>
            <a:r>
              <a:rPr lang="en-US" altLang="zh-CN" dirty="0" err="1"/>
              <a:t>int</a:t>
            </a:r>
            <a:r>
              <a:rPr lang="en-US" altLang="zh-CN" dirty="0"/>
              <a:t>[3] a</a:t>
            </a:r>
            <a:r>
              <a:rPr lang="zh-CN" altLang="zh-CN" dirty="0"/>
              <a:t>”或者“</a:t>
            </a:r>
            <a:r>
              <a:rPr lang="en-US" altLang="zh-CN" dirty="0" err="1"/>
              <a:t>int</a:t>
            </a:r>
            <a:r>
              <a:rPr lang="en-US" altLang="zh-CN" dirty="0"/>
              <a:t> a[3]</a:t>
            </a:r>
            <a:r>
              <a:rPr lang="zh-CN" altLang="zh-CN" dirty="0"/>
              <a:t>”这种代码是有语法错误的。</a:t>
            </a:r>
          </a:p>
          <a:p>
            <a:pPr lvl="1"/>
            <a:endParaRPr lang="zh-CN" altLang="zh-CN" dirty="0"/>
          </a:p>
          <a:p>
            <a:pPr lvl="1"/>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spTree>
    <p:extLst>
      <p:ext uri="{BB962C8B-B14F-4D97-AF65-F5344CB8AC3E}">
        <p14:creationId xmlns:p14="http://schemas.microsoft.com/office/powerpoint/2010/main" val="131151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数组的创建</a:t>
            </a:r>
          </a:p>
        </p:txBody>
      </p:sp>
      <p:sp>
        <p:nvSpPr>
          <p:cNvPr id="3" name="内容占位符 2"/>
          <p:cNvSpPr>
            <a:spLocks noGrp="1"/>
          </p:cNvSpPr>
          <p:nvPr>
            <p:ph idx="1"/>
          </p:nvPr>
        </p:nvSpPr>
        <p:spPr/>
        <p:txBody>
          <a:bodyPr/>
          <a:lstStyle/>
          <a:p>
            <a:pPr lvl="1"/>
            <a:endParaRPr lang="zh-CN" altLang="zh-CN" dirty="0"/>
          </a:p>
          <a:p>
            <a:pPr lvl="1"/>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a:t>电子科技大学中山学院</a:t>
            </a:r>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894420" y="2780928"/>
            <a:ext cx="7355160" cy="3316694"/>
          </a:xfrm>
          <a:prstGeom prst="rect">
            <a:avLst/>
          </a:prstGeom>
        </p:spPr>
      </p:pic>
      <p:sp>
        <p:nvSpPr>
          <p:cNvPr id="7" name="文本框 6"/>
          <p:cNvSpPr txBox="1"/>
          <p:nvPr/>
        </p:nvSpPr>
        <p:spPr>
          <a:xfrm>
            <a:off x="755576" y="1143000"/>
            <a:ext cx="541662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800" dirty="0" err="1"/>
              <a:t>int</a:t>
            </a:r>
            <a:r>
              <a:rPr lang="en-US" altLang="zh-CN" sz="2800" dirty="0"/>
              <a:t>[] a = new </a:t>
            </a:r>
            <a:r>
              <a:rPr lang="en-US" altLang="zh-CN" sz="2800" dirty="0" err="1"/>
              <a:t>int</a:t>
            </a:r>
            <a:r>
              <a:rPr lang="en-US" altLang="zh-CN" sz="2800" dirty="0"/>
              <a:t>[3];</a:t>
            </a:r>
            <a:endParaRPr lang="zh-CN" altLang="zh-CN" sz="2800" dirty="0"/>
          </a:p>
          <a:p>
            <a:r>
              <a:rPr lang="en-US" altLang="zh-CN" sz="2800" dirty="0"/>
              <a:t>Person[] p = new Person[3];</a:t>
            </a:r>
            <a:endParaRPr lang="zh-CN" altLang="zh-CN" sz="2800" dirty="0"/>
          </a:p>
        </p:txBody>
      </p:sp>
    </p:spTree>
    <p:extLst>
      <p:ext uri="{BB962C8B-B14F-4D97-AF65-F5344CB8AC3E}">
        <p14:creationId xmlns:p14="http://schemas.microsoft.com/office/powerpoint/2010/main" val="419571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数组的创建</a:t>
            </a:r>
          </a:p>
        </p:txBody>
      </p:sp>
      <p:sp>
        <p:nvSpPr>
          <p:cNvPr id="3" name="内容占位符 2"/>
          <p:cNvSpPr>
            <a:spLocks noGrp="1"/>
          </p:cNvSpPr>
          <p:nvPr>
            <p:ph idx="1"/>
          </p:nvPr>
        </p:nvSpPr>
        <p:spPr/>
        <p:txBody>
          <a:bodyPr/>
          <a:lstStyle/>
          <a:p>
            <a:r>
              <a:rPr lang="zh-CN" altLang="zh-CN" dirty="0"/>
              <a:t>在栈</a:t>
            </a:r>
            <a:r>
              <a:rPr lang="en-US" altLang="zh-CN" dirty="0"/>
              <a:t>Stack</a:t>
            </a:r>
            <a:r>
              <a:rPr lang="zh-CN" altLang="zh-CN" dirty="0"/>
              <a:t>中：</a:t>
            </a:r>
            <a:r>
              <a:rPr lang="en-US" altLang="zh-CN" dirty="0"/>
              <a:t>a</a:t>
            </a:r>
            <a:r>
              <a:rPr lang="zh-CN" altLang="zh-CN" dirty="0"/>
              <a:t>和</a:t>
            </a:r>
            <a:r>
              <a:rPr lang="en-US" altLang="zh-CN" dirty="0"/>
              <a:t>p</a:t>
            </a:r>
            <a:r>
              <a:rPr lang="zh-CN" altLang="zh-CN" dirty="0"/>
              <a:t>只是数组对象引用，不是数组对象。</a:t>
            </a:r>
            <a:endParaRPr lang="en-US" altLang="zh-CN" dirty="0"/>
          </a:p>
          <a:p>
            <a:r>
              <a:rPr lang="zh-CN" altLang="zh-CN" dirty="0"/>
              <a:t>在堆</a:t>
            </a:r>
            <a:r>
              <a:rPr lang="en-US" altLang="zh-CN" dirty="0"/>
              <a:t>Heap</a:t>
            </a:r>
            <a:r>
              <a:rPr lang="zh-CN" altLang="zh-CN" dirty="0"/>
              <a:t>中：两个数组对象都是在程序运行期间通过关键字</a:t>
            </a:r>
            <a:r>
              <a:rPr lang="en-US" altLang="zh-CN" dirty="0"/>
              <a:t>new</a:t>
            </a:r>
            <a:r>
              <a:rPr lang="zh-CN" altLang="zh-CN" dirty="0"/>
              <a:t>创建的。</a:t>
            </a:r>
            <a:endParaRPr lang="en-US" altLang="zh-CN" dirty="0"/>
          </a:p>
          <a:p>
            <a:pPr lvl="1"/>
            <a:r>
              <a:rPr lang="zh-CN" altLang="zh-CN" dirty="0"/>
              <a:t>需要特别注意的一点是：</a:t>
            </a:r>
            <a:r>
              <a:rPr lang="en-US" altLang="zh-CN" dirty="0"/>
              <a:t>Person</a:t>
            </a:r>
            <a:r>
              <a:rPr lang="zh-CN" altLang="zh-CN" dirty="0"/>
              <a:t>类型数组中的数组元素都是</a:t>
            </a:r>
            <a:r>
              <a:rPr lang="en-US" altLang="zh-CN" dirty="0"/>
              <a:t>Person</a:t>
            </a:r>
            <a:r>
              <a:rPr lang="zh-CN" altLang="zh-CN" dirty="0"/>
              <a:t>类型引用，不是</a:t>
            </a:r>
            <a:r>
              <a:rPr lang="en-US" altLang="zh-CN" dirty="0"/>
              <a:t>Person</a:t>
            </a:r>
            <a:r>
              <a:rPr lang="zh-CN" altLang="zh-CN" dirty="0"/>
              <a:t>对象，也就是说，执行代码“</a:t>
            </a:r>
            <a:r>
              <a:rPr lang="en-US" altLang="zh-CN" dirty="0"/>
              <a:t>new Person[3]</a:t>
            </a:r>
            <a:r>
              <a:rPr lang="zh-CN" altLang="zh-CN" dirty="0"/>
              <a:t>”只是创建了初始值为</a:t>
            </a:r>
            <a:r>
              <a:rPr lang="en-US" altLang="zh-CN" dirty="0"/>
              <a:t>null</a:t>
            </a:r>
            <a:r>
              <a:rPr lang="zh-CN" altLang="zh-CN" dirty="0"/>
              <a:t>的</a:t>
            </a:r>
            <a:r>
              <a:rPr lang="en-US" altLang="zh-CN" dirty="0"/>
              <a:t>3</a:t>
            </a:r>
            <a:r>
              <a:rPr lang="zh-CN" altLang="zh-CN" dirty="0"/>
              <a:t>个</a:t>
            </a:r>
            <a:r>
              <a:rPr lang="en-US" altLang="zh-CN" dirty="0"/>
              <a:t>Person</a:t>
            </a:r>
            <a:r>
              <a:rPr lang="zh-CN" altLang="zh-CN" dirty="0"/>
              <a:t>类型引用，并没有创建任何</a:t>
            </a:r>
            <a:r>
              <a:rPr lang="en-US" altLang="zh-CN" dirty="0"/>
              <a:t>Person</a:t>
            </a:r>
            <a:r>
              <a:rPr lang="zh-CN" altLang="zh-CN" dirty="0"/>
              <a:t>对象。</a:t>
            </a:r>
            <a:endParaRPr lang="en-US" altLang="zh-CN" dirty="0"/>
          </a:p>
          <a:p>
            <a:r>
              <a:rPr lang="zh-CN" altLang="zh-CN" dirty="0"/>
              <a:t>在方法区</a:t>
            </a:r>
            <a:r>
              <a:rPr lang="en-US" altLang="zh-CN" dirty="0"/>
              <a:t>Method Area</a:t>
            </a:r>
            <a:r>
              <a:rPr lang="zh-CN" altLang="zh-CN" dirty="0"/>
              <a:t>中：两个数组类型</a:t>
            </a:r>
            <a:r>
              <a:rPr lang="en-US" altLang="zh-CN" dirty="0" err="1"/>
              <a:t>int</a:t>
            </a:r>
            <a:r>
              <a:rPr lang="en-US" altLang="zh-CN" dirty="0"/>
              <a:t>[]</a:t>
            </a:r>
            <a:r>
              <a:rPr lang="zh-CN" altLang="zh-CN" dirty="0"/>
              <a:t>和</a:t>
            </a:r>
            <a:r>
              <a:rPr lang="en-US" altLang="zh-CN" dirty="0"/>
              <a:t>Person[]</a:t>
            </a:r>
            <a:r>
              <a:rPr lang="zh-CN" altLang="zh-CN" dirty="0"/>
              <a:t>都是</a:t>
            </a:r>
            <a:r>
              <a:rPr lang="en-US" altLang="zh-CN" dirty="0"/>
              <a:t>JVM</a:t>
            </a:r>
            <a:r>
              <a:rPr lang="zh-CN" altLang="zh-CN" dirty="0"/>
              <a:t>动态创建的</a:t>
            </a:r>
            <a:r>
              <a:rPr lang="zh-CN" altLang="en-US" dirty="0"/>
              <a:t>。</a:t>
            </a:r>
            <a:endParaRPr lang="zh-CN" altLang="zh-CN" dirty="0"/>
          </a:p>
        </p:txBody>
      </p:sp>
      <p:sp>
        <p:nvSpPr>
          <p:cNvPr id="4" name="页脚占位符 3"/>
          <p:cNvSpPr>
            <a:spLocks noGrp="1"/>
          </p:cNvSpPr>
          <p:nvPr>
            <p:ph type="ftr" sz="quarter" idx="10"/>
          </p:nvPr>
        </p:nvSpPr>
        <p:spPr/>
        <p:txBody>
          <a:bodyPr/>
          <a:lstStyle/>
          <a:p>
            <a:r>
              <a:rPr lang="zh-CN" altLang="en-US"/>
              <a:t>计算机学院 彭政</a:t>
            </a:r>
            <a:endParaRPr lang="en-US" altLang="zh-CN"/>
          </a:p>
        </p:txBody>
      </p:sp>
      <p:sp>
        <p:nvSpPr>
          <p:cNvPr id="5" name="日期占位符 4"/>
          <p:cNvSpPr>
            <a:spLocks noGrp="1"/>
          </p:cNvSpPr>
          <p:nvPr>
            <p:ph type="dt" sz="half" idx="12"/>
          </p:nvPr>
        </p:nvSpPr>
        <p:spPr/>
        <p:txBody>
          <a:bodyPr/>
          <a:lstStyle/>
          <a:p>
            <a:r>
              <a:rPr lang="zh-CN" altLang="en-US" dirty="0"/>
              <a:t>电子科技大学中山学院</a:t>
            </a:r>
            <a:endParaRPr lang="en-US" altLang="zh-CN" dirty="0"/>
          </a:p>
        </p:txBody>
      </p:sp>
    </p:spTree>
    <p:extLst>
      <p:ext uri="{BB962C8B-B14F-4D97-AF65-F5344CB8AC3E}">
        <p14:creationId xmlns:p14="http://schemas.microsoft.com/office/powerpoint/2010/main" val="593764240"/>
      </p:ext>
    </p:extLst>
  </p:cSld>
  <p:clrMapOvr>
    <a:masterClrMapping/>
  </p:clrMapOvr>
</p:sld>
</file>

<file path=ppt/theme/theme1.xml><?xml version="1.0" encoding="utf-8"?>
<a:theme xmlns:a="http://schemas.openxmlformats.org/drawingml/2006/main" name="Default Design">
  <a:themeElements>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2B166E"/>
        </a:dk1>
        <a:lt1>
          <a:srgbClr val="FFFFFF"/>
        </a:lt1>
        <a:dk2>
          <a:srgbClr val="336699"/>
        </a:dk2>
        <a:lt2>
          <a:srgbClr val="DDDDDD"/>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B24242"/>
        </a:accent1>
        <a:accent2>
          <a:srgbClr val="CC9900"/>
        </a:accent2>
        <a:accent3>
          <a:srgbClr val="FFFFFF"/>
        </a:accent3>
        <a:accent4>
          <a:srgbClr val="174578"/>
        </a:accent4>
        <a:accent5>
          <a:srgbClr val="D5B0B0"/>
        </a:accent5>
        <a:accent6>
          <a:srgbClr val="B98A00"/>
        </a:accent6>
        <a:hlink>
          <a:srgbClr val="808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666635"/>
        </a:dk1>
        <a:lt1>
          <a:srgbClr val="FFFFFF"/>
        </a:lt1>
        <a:dk2>
          <a:srgbClr val="25413E"/>
        </a:dk2>
        <a:lt2>
          <a:srgbClr val="B2B2B2"/>
        </a:lt2>
        <a:accent1>
          <a:srgbClr val="83AE4E"/>
        </a:accent1>
        <a:accent2>
          <a:srgbClr val="C78DD7"/>
        </a:accent2>
        <a:accent3>
          <a:srgbClr val="FFFFFF"/>
        </a:accent3>
        <a:accent4>
          <a:srgbClr val="56562C"/>
        </a:accent4>
        <a:accent5>
          <a:srgbClr val="C1D3B2"/>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075TGp_Computer_green _v2</Template>
  <TotalTime>1363</TotalTime>
  <Words>2014</Words>
  <Application>Microsoft Office PowerPoint</Application>
  <PresentationFormat>全屏显示(4:3)</PresentationFormat>
  <Paragraphs>207</Paragraphs>
  <Slides>26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2" baseType="lpstr">
      <vt:lpstr>宋体</vt:lpstr>
      <vt:lpstr>Arial</vt:lpstr>
      <vt:lpstr>Verdana</vt:lpstr>
      <vt:lpstr>Wingdings</vt:lpstr>
      <vt:lpstr>Default Design</vt:lpstr>
      <vt:lpstr>Image</vt:lpstr>
      <vt:lpstr>第5章  数组和集合</vt:lpstr>
      <vt:lpstr>本章学习目标</vt:lpstr>
      <vt:lpstr>数组</vt:lpstr>
      <vt:lpstr>数组</vt:lpstr>
      <vt:lpstr>数组的创建</vt:lpstr>
      <vt:lpstr>数组的创建</vt:lpstr>
      <vt:lpstr>数组的创建</vt:lpstr>
      <vt:lpstr>数组的创建</vt:lpstr>
      <vt:lpstr>数组的创建</vt:lpstr>
      <vt:lpstr>基本数据类型数组</vt:lpstr>
      <vt:lpstr>基本数据类型数组</vt:lpstr>
      <vt:lpstr>基本数据类型数组</vt:lpstr>
      <vt:lpstr>基本数据类型数组</vt:lpstr>
      <vt:lpstr>基本数据类型数组</vt:lpstr>
      <vt:lpstr>基本数据类型数组</vt:lpstr>
      <vt:lpstr>引用数据类型数组</vt:lpstr>
      <vt:lpstr>引用数据类型数组</vt:lpstr>
      <vt:lpstr>引用数据类型数组</vt:lpstr>
      <vt:lpstr>引用数据类型数组</vt:lpstr>
      <vt:lpstr>引用数据类型数组</vt:lpstr>
      <vt:lpstr>引用数据类型数组</vt:lpstr>
      <vt:lpstr>引用数据类型数组</vt:lpstr>
      <vt:lpstr>多维数组</vt:lpstr>
      <vt:lpstr>多维数组</vt:lpstr>
      <vt:lpstr>多维数组</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pengzheng</dc:creator>
  <cp:lastModifiedBy>彭政</cp:lastModifiedBy>
  <cp:revision>65</cp:revision>
  <dcterms:created xsi:type="dcterms:W3CDTF">2015-08-30T13:23:12Z</dcterms:created>
  <dcterms:modified xsi:type="dcterms:W3CDTF">2017-09-20T04:28:24Z</dcterms:modified>
</cp:coreProperties>
</file>