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2" r:id="rId4"/>
    <p:sldId id="376" r:id="rId5"/>
    <p:sldId id="377" r:id="rId6"/>
    <p:sldId id="378" r:id="rId7"/>
    <p:sldId id="379" r:id="rId8"/>
    <p:sldId id="380" r:id="rId9"/>
    <p:sldId id="356" r:id="rId10"/>
    <p:sldId id="381" r:id="rId11"/>
    <p:sldId id="382" r:id="rId12"/>
    <p:sldId id="383" r:id="rId13"/>
    <p:sldId id="357" r:id="rId14"/>
    <p:sldId id="358" r:id="rId15"/>
    <p:sldId id="384" r:id="rId16"/>
    <p:sldId id="385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86" r:id="rId26"/>
    <p:sldId id="387" r:id="rId27"/>
    <p:sldId id="388" r:id="rId28"/>
    <p:sldId id="397" r:id="rId29"/>
    <p:sldId id="278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9" d="100"/>
          <a:sy n="99" d="100"/>
        </p:scale>
        <p:origin x="979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Rectangle 77"/>
          <p:cNvSpPr>
            <a:spLocks noChangeArrowheads="1"/>
          </p:cNvSpPr>
          <p:nvPr userDrawn="1"/>
        </p:nvSpPr>
        <p:spPr bwMode="gray">
          <a:xfrm>
            <a:off x="0" y="3429000"/>
            <a:ext cx="9144000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 i="0" baseline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457200" y="990600"/>
            <a:ext cx="5562600" cy="2209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400" b="1" i="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/>
              <a:t>第</a:t>
            </a:r>
            <a:r>
              <a:rPr lang="en-US" altLang="zh-CN" noProof="0" dirty="0"/>
              <a:t>1</a:t>
            </a:r>
            <a:r>
              <a:rPr lang="zh-CN" altLang="en-US" noProof="0" dirty="0"/>
              <a:t>章</a:t>
            </a:r>
            <a:br>
              <a:rPr lang="en-US" altLang="zh-CN" noProof="0" dirty="0"/>
            </a:br>
            <a:r>
              <a:rPr lang="en-US" altLang="zh-CN" noProof="0" dirty="0"/>
              <a:t>Java</a:t>
            </a:r>
            <a:r>
              <a:rPr lang="zh-CN" altLang="en-US" noProof="0" dirty="0"/>
              <a:t>开发简介</a:t>
            </a:r>
            <a:endParaRPr lang="en-US" altLang="zh-CN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0" y="3429000"/>
            <a:ext cx="9144000" cy="436563"/>
          </a:xfr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  <a:endParaRPr lang="en-US" altLang="zh-CN" noProof="0" dirty="0"/>
          </a:p>
        </p:txBody>
      </p:sp>
      <p:sp>
        <p:nvSpPr>
          <p:cNvPr id="3136" name="Text Box 64"/>
          <p:cNvSpPr txBox="1">
            <a:spLocks noChangeArrowheads="1"/>
          </p:cNvSpPr>
          <p:nvPr userDrawn="1"/>
        </p:nvSpPr>
        <p:spPr bwMode="auto">
          <a:xfrm>
            <a:off x="6588224" y="6172200"/>
            <a:ext cx="24033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Java</a:t>
            </a:r>
            <a:r>
              <a:rPr lang="zh-CN" altLang="en-US" sz="24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开发基础</a:t>
            </a:r>
            <a:endParaRPr lang="en-US" altLang="zh-CN" sz="2400" b="1" i="0" baseline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6F64817-6BD7-46A6-8D7B-8F4AD32AE9F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578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heme" Target="../theme/them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png"/><Relationship Id="rId4" Type="http://schemas.openxmlformats.org/officeDocument/2006/relationships/vmlDrawing" Target="../drawings/vmlDrawing1.vml"/><Relationship Id="rId9" Type="http://schemas.openxmlformats.org/officeDocument/2006/relationships/oleObject" Target="../embeddings/oleObject3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1" name="Object 77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087341333"/>
              </p:ext>
            </p:extLst>
          </p:nvPr>
        </p:nvGraphicFramePr>
        <p:xfrm>
          <a:off x="0" y="6564313"/>
          <a:ext cx="914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" name="Image" r:id="rId5" imgW="6273016" imgH="304547" progId="Photoshop.Image.6">
                  <p:embed/>
                </p:oleObj>
              </mc:Choice>
              <mc:Fallback>
                <p:oleObj name="Image" r:id="rId5" imgW="6273016" imgH="304547" progId="Photoshop.Image.6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6564313"/>
                        <a:ext cx="914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2" name="Rectangle 78"/>
          <p:cNvSpPr>
            <a:spLocks noChangeArrowheads="1"/>
          </p:cNvSpPr>
          <p:nvPr userDrawn="1"/>
        </p:nvSpPr>
        <p:spPr bwMode="ltGray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 i="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03" name="Object 79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578225578"/>
              </p:ext>
            </p:extLst>
          </p:nvPr>
        </p:nvGraphicFramePr>
        <p:xfrm>
          <a:off x="7261225" y="-9525"/>
          <a:ext cx="9779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" name="Image" r:id="rId7" imgW="1904762" imgH="2006349" progId="Photoshop.Image.7">
                  <p:embed/>
                </p:oleObj>
              </mc:Choice>
              <mc:Fallback>
                <p:oleObj name="Image" r:id="rId7" imgW="1904762" imgH="2006349" progId="Photoshop.Image.7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7261225" y="-9525"/>
                        <a:ext cx="9779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4" name="Object 80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447456329"/>
              </p:ext>
            </p:extLst>
          </p:nvPr>
        </p:nvGraphicFramePr>
        <p:xfrm>
          <a:off x="8243888" y="-9525"/>
          <a:ext cx="90011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" name="Image" r:id="rId9" imgW="1523272" imgH="1676190" progId="Photoshop.Image.7">
                  <p:embed/>
                </p:oleObj>
              </mc:Choice>
              <mc:Fallback>
                <p:oleObj name="Image" r:id="rId9" imgW="1523272" imgH="1676190" progId="Photoshop.Image.7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8243888" y="-9525"/>
                        <a:ext cx="900112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172200" y="6592565"/>
            <a:ext cx="27432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429000" y="6592565"/>
            <a:ext cx="21336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C57FFE8-B3C3-4344-A1D1-7A0A01D1904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533400" y="228600"/>
            <a:ext cx="6629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04800" y="6596459"/>
            <a:ext cx="27432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www.themegallery.com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 kern="1200" baseline="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 b="1" i="0" kern="1200" baseline="0">
          <a:solidFill>
            <a:schemeClr val="accent4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1" i="0" kern="1200" baseline="0">
          <a:solidFill>
            <a:schemeClr val="accent4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676400"/>
            <a:ext cx="5271120" cy="838200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第</a:t>
            </a:r>
            <a:r>
              <a:rPr lang="en-US" altLang="zh-CN" dirty="0"/>
              <a:t>5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章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b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数组和集合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电子科技大学中山学院 计算机学院 彭政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</a:t>
            </a:r>
            <a:r>
              <a:rPr lang="en-US" altLang="zh-CN" dirty="0"/>
              <a:t>Collection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Collection</a:t>
            </a:r>
            <a:r>
              <a:rPr lang="zh-CN" altLang="zh-CN" dirty="0"/>
              <a:t>接口中声明了以下常用方法：</a:t>
            </a:r>
            <a:endParaRPr lang="en-US" altLang="zh-CN" dirty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size()</a:t>
            </a:r>
            <a:r>
              <a:rPr lang="zh-CN" altLang="en-US" dirty="0"/>
              <a:t>：返回集合中的元素个数。</a:t>
            </a:r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contains(Object o)</a:t>
            </a:r>
            <a:r>
              <a:rPr lang="zh-CN" altLang="en-US" dirty="0"/>
              <a:t>：判断集合中是否包含指定的元素</a:t>
            </a:r>
            <a:r>
              <a:rPr lang="en-US" altLang="zh-CN" dirty="0"/>
              <a:t>o</a:t>
            </a:r>
            <a:r>
              <a:rPr lang="zh-CN" altLang="en-US" dirty="0"/>
              <a:t>，包含则返回</a:t>
            </a:r>
            <a:r>
              <a:rPr lang="en-US" altLang="zh-CN" dirty="0"/>
              <a:t>true</a:t>
            </a:r>
            <a:r>
              <a:rPr lang="zh-CN" altLang="en-US" dirty="0"/>
              <a:t>，否则返回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void clear()</a:t>
            </a:r>
            <a:r>
              <a:rPr lang="zh-CN" altLang="en-US" dirty="0"/>
              <a:t>：移除集合中的所有元素。</a:t>
            </a:r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isEmpty</a:t>
            </a:r>
            <a:r>
              <a:rPr lang="en-US" altLang="zh-CN" dirty="0"/>
              <a:t>()</a:t>
            </a:r>
            <a:r>
              <a:rPr lang="zh-CN" altLang="en-US" dirty="0"/>
              <a:t>：判断集合是否为空，集合为空则返回</a:t>
            </a:r>
            <a:r>
              <a:rPr lang="en-US" altLang="zh-CN" dirty="0"/>
              <a:t>true</a:t>
            </a:r>
            <a:r>
              <a:rPr lang="zh-CN" altLang="en-US" dirty="0"/>
              <a:t>，否则返回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addAll</a:t>
            </a:r>
            <a:r>
              <a:rPr lang="en-US" altLang="zh-CN" dirty="0"/>
              <a:t>(Collection c)</a:t>
            </a:r>
            <a:r>
              <a:rPr lang="zh-CN" altLang="zh-CN" dirty="0"/>
              <a:t>：将指定集合</a:t>
            </a:r>
            <a:r>
              <a:rPr lang="en-US" altLang="zh-CN" dirty="0"/>
              <a:t> c </a:t>
            </a:r>
            <a:r>
              <a:rPr lang="zh-CN" altLang="zh-CN" dirty="0"/>
              <a:t>中的所有元素都添加到此集合中，集合若因此调用发生变化，则返回</a:t>
            </a:r>
            <a:r>
              <a:rPr lang="en-US" altLang="zh-CN" dirty="0"/>
              <a:t>true</a:t>
            </a:r>
            <a:r>
              <a:rPr lang="zh-CN" altLang="zh-CN" dirty="0"/>
              <a:t>，否则返回</a:t>
            </a:r>
            <a:r>
              <a:rPr lang="en-US" altLang="zh-CN" dirty="0"/>
              <a:t>false</a:t>
            </a:r>
            <a:r>
              <a:rPr lang="zh-CN" altLang="zh-CN" dirty="0"/>
              <a:t>。</a:t>
            </a:r>
            <a:endParaRPr lang="zh-CN" altLang="en-US" dirty="0"/>
          </a:p>
          <a:p>
            <a:pPr lvl="1"/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017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</a:t>
            </a:r>
            <a:r>
              <a:rPr lang="en-US" altLang="zh-CN" dirty="0"/>
              <a:t>Collection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Collection</a:t>
            </a:r>
            <a:r>
              <a:rPr lang="zh-CN" altLang="zh-CN" dirty="0"/>
              <a:t>接口中声明了以下常用方法：</a:t>
            </a:r>
            <a:endParaRPr lang="en-US" altLang="zh-CN" dirty="0"/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removeAll</a:t>
            </a:r>
            <a:r>
              <a:rPr lang="en-US" altLang="zh-CN" dirty="0"/>
              <a:t>(Collection c)</a:t>
            </a:r>
            <a:r>
              <a:rPr lang="zh-CN" altLang="zh-CN" dirty="0"/>
              <a:t>：移除集合中那些也包含在指定集合</a:t>
            </a:r>
            <a:r>
              <a:rPr lang="en-US" altLang="zh-CN" dirty="0"/>
              <a:t> c </a:t>
            </a:r>
            <a:r>
              <a:rPr lang="zh-CN" altLang="zh-CN" dirty="0"/>
              <a:t>中的所有元素，若因此调用导致集合发生改变，则返回</a:t>
            </a:r>
            <a:r>
              <a:rPr lang="en-US" altLang="zh-CN" dirty="0"/>
              <a:t>true</a:t>
            </a:r>
            <a:r>
              <a:rPr lang="zh-CN" altLang="zh-CN" dirty="0"/>
              <a:t>，否则返回</a:t>
            </a:r>
            <a:r>
              <a:rPr lang="en-US" altLang="zh-CN" dirty="0"/>
              <a:t>false</a:t>
            </a:r>
            <a:r>
              <a:rPr lang="zh-CN" altLang="zh-CN" dirty="0"/>
              <a:t>。调用此方法实际上是移除两个集合的交集。</a:t>
            </a:r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retainAll</a:t>
            </a:r>
            <a:r>
              <a:rPr lang="en-US" altLang="zh-CN" dirty="0"/>
              <a:t>(Collection c)</a:t>
            </a:r>
            <a:r>
              <a:rPr lang="zh-CN" altLang="zh-CN" dirty="0"/>
              <a:t>：移除集合中那些不包含在指定集合</a:t>
            </a:r>
            <a:r>
              <a:rPr lang="en-US" altLang="zh-CN" dirty="0"/>
              <a:t> c </a:t>
            </a:r>
            <a:r>
              <a:rPr lang="zh-CN" altLang="zh-CN" dirty="0"/>
              <a:t>中的所有元素，若因此调用导致集合发生改变，则返回</a:t>
            </a:r>
            <a:r>
              <a:rPr lang="en-US" altLang="zh-CN" dirty="0"/>
              <a:t>true</a:t>
            </a:r>
            <a:r>
              <a:rPr lang="zh-CN" altLang="zh-CN" dirty="0"/>
              <a:t>，否则返回</a:t>
            </a:r>
            <a:r>
              <a:rPr lang="en-US" altLang="zh-CN" dirty="0"/>
              <a:t>false</a:t>
            </a:r>
            <a:r>
              <a:rPr lang="zh-CN" altLang="zh-CN" dirty="0"/>
              <a:t>。调用此方法实际上是保留两个集合的交集。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7303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</a:t>
            </a:r>
            <a:r>
              <a:rPr lang="en-US" altLang="zh-CN" dirty="0"/>
              <a:t>Collection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Collection</a:t>
            </a:r>
            <a:r>
              <a:rPr lang="zh-CN" altLang="zh-CN" dirty="0"/>
              <a:t>接口中声明了以下常用方法：</a:t>
            </a:r>
            <a:endParaRPr lang="en-US" altLang="zh-CN" dirty="0"/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containsAll</a:t>
            </a:r>
            <a:r>
              <a:rPr lang="en-US" altLang="zh-CN" dirty="0"/>
              <a:t>(Collection c)</a:t>
            </a:r>
            <a:r>
              <a:rPr lang="zh-CN" altLang="zh-CN" dirty="0"/>
              <a:t>：判断集合中是否包含集合</a:t>
            </a:r>
            <a:r>
              <a:rPr lang="en-US" altLang="zh-CN" dirty="0"/>
              <a:t> c </a:t>
            </a:r>
            <a:r>
              <a:rPr lang="zh-CN" altLang="zh-CN" dirty="0"/>
              <a:t>中的所有元素，包含所有则返回</a:t>
            </a:r>
            <a:r>
              <a:rPr lang="en-US" altLang="zh-CN" dirty="0"/>
              <a:t>true</a:t>
            </a:r>
            <a:r>
              <a:rPr lang="zh-CN" altLang="zh-CN" dirty="0"/>
              <a:t>，否则返回</a:t>
            </a:r>
            <a:r>
              <a:rPr lang="en-US" altLang="zh-CN" dirty="0"/>
              <a:t>false</a:t>
            </a:r>
            <a:r>
              <a:rPr lang="zh-CN" altLang="zh-CN" dirty="0"/>
              <a:t>。</a:t>
            </a:r>
          </a:p>
          <a:p>
            <a:pPr lvl="1"/>
            <a:r>
              <a:rPr lang="en-US" altLang="zh-CN" dirty="0"/>
              <a:t>Object[] </a:t>
            </a:r>
            <a:r>
              <a:rPr lang="en-US" altLang="zh-CN" dirty="0" err="1"/>
              <a:t>toArray</a:t>
            </a:r>
            <a:r>
              <a:rPr lang="en-US" altLang="zh-CN" dirty="0"/>
              <a:t>()</a:t>
            </a:r>
            <a:r>
              <a:rPr lang="zh-CN" altLang="zh-CN" dirty="0"/>
              <a:t>：返回包含此集合中所有元素的数组。</a:t>
            </a:r>
          </a:p>
          <a:p>
            <a:pPr lvl="1"/>
            <a:r>
              <a:rPr lang="en-US" altLang="zh-CN" dirty="0"/>
              <a:t>Iterator&lt;E&gt; iterator()</a:t>
            </a:r>
            <a:r>
              <a:rPr lang="zh-CN" altLang="zh-CN" dirty="0"/>
              <a:t>：返回可以在此集合上进行迭代操作的迭代器。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4637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  <a:r>
              <a:rPr lang="en-US" altLang="zh-CN" dirty="0"/>
              <a:t>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java.util.List</a:t>
            </a:r>
            <a:r>
              <a:rPr lang="zh-CN" altLang="zh-CN" dirty="0"/>
              <a:t>是</a:t>
            </a:r>
            <a:r>
              <a:rPr lang="en-US" altLang="zh-CN" dirty="0" err="1"/>
              <a:t>java.util.Collection</a:t>
            </a:r>
            <a:r>
              <a:rPr lang="zh-CN" altLang="zh-CN" dirty="0"/>
              <a:t>的子接口，</a:t>
            </a:r>
            <a:r>
              <a:rPr lang="en-US" altLang="zh-CN" dirty="0"/>
              <a:t>List</a:t>
            </a:r>
            <a:r>
              <a:rPr lang="zh-CN" altLang="zh-CN" dirty="0"/>
              <a:t>中的元素是有先后顺序的。在</a:t>
            </a:r>
            <a:r>
              <a:rPr lang="en-US" altLang="zh-CN" dirty="0"/>
              <a:t>List</a:t>
            </a:r>
            <a:r>
              <a:rPr lang="zh-CN" altLang="zh-CN" dirty="0"/>
              <a:t>中能够精确的控制每个元素插入的位置，能够使用索引（元素在</a:t>
            </a:r>
            <a:r>
              <a:rPr lang="en-US" altLang="zh-CN" dirty="0"/>
              <a:t>List</a:t>
            </a:r>
            <a:r>
              <a:rPr lang="zh-CN" altLang="zh-CN" dirty="0"/>
              <a:t>中的位置，类似于数组下标）来访问</a:t>
            </a:r>
            <a:r>
              <a:rPr lang="en-US" altLang="zh-CN" dirty="0"/>
              <a:t>List</a:t>
            </a:r>
            <a:r>
              <a:rPr lang="zh-CN" altLang="zh-CN" dirty="0"/>
              <a:t>中的元素。</a:t>
            </a:r>
            <a:endParaRPr lang="en-US" altLang="zh-CN" dirty="0"/>
          </a:p>
          <a:p>
            <a:r>
              <a:rPr lang="en-US" altLang="zh-CN" dirty="0"/>
              <a:t>List</a:t>
            </a:r>
            <a:r>
              <a:rPr lang="zh-CN" altLang="zh-CN" dirty="0"/>
              <a:t>接口的实现类中包括：链式列表</a:t>
            </a:r>
            <a:r>
              <a:rPr lang="en-US" altLang="zh-CN" dirty="0" err="1"/>
              <a:t>java.util.LinkedList</a:t>
            </a:r>
            <a:r>
              <a:rPr lang="zh-CN" altLang="zh-CN" dirty="0"/>
              <a:t>、数组列表</a:t>
            </a:r>
            <a:r>
              <a:rPr lang="en-US" altLang="zh-CN" dirty="0" err="1"/>
              <a:t>java.util.ArrayList</a:t>
            </a:r>
            <a:r>
              <a:rPr lang="zh-CN" altLang="zh-CN" dirty="0"/>
              <a:t>、同步的动态数组列表</a:t>
            </a:r>
            <a:r>
              <a:rPr lang="en-US" altLang="zh-CN" dirty="0" err="1"/>
              <a:t>java.util.Vector</a:t>
            </a:r>
            <a:r>
              <a:rPr lang="zh-CN" altLang="zh-CN" dirty="0"/>
              <a:t>、后进先出的堆栈列表</a:t>
            </a:r>
            <a:r>
              <a:rPr lang="en-US" altLang="zh-CN" dirty="0" err="1"/>
              <a:t>java.util.Stack</a:t>
            </a:r>
            <a:r>
              <a:rPr lang="zh-CN" altLang="zh-CN" dirty="0"/>
              <a:t>等。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6518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  <a:r>
              <a:rPr lang="en-US" altLang="zh-CN" dirty="0"/>
              <a:t>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List</a:t>
            </a:r>
            <a:r>
              <a:rPr lang="zh-CN" altLang="zh-CN" dirty="0"/>
              <a:t>接口中声明了一些相关的方法：</a:t>
            </a:r>
            <a:endParaRPr lang="en-US" altLang="zh-CN" dirty="0"/>
          </a:p>
          <a:p>
            <a:pPr lvl="1"/>
            <a:r>
              <a:rPr lang="en-US" altLang="zh-CN" dirty="0"/>
              <a:t>void add(</a:t>
            </a:r>
            <a:r>
              <a:rPr lang="en-US" altLang="zh-CN" dirty="0" err="1"/>
              <a:t>int</a:t>
            </a:r>
            <a:r>
              <a:rPr lang="en-US" altLang="zh-CN" dirty="0"/>
              <a:t> index, E element)</a:t>
            </a:r>
            <a:r>
              <a:rPr lang="zh-CN" altLang="zh-CN" dirty="0"/>
              <a:t>：在列表中指定的索引位置</a:t>
            </a:r>
            <a:r>
              <a:rPr lang="en-US" altLang="zh-CN" dirty="0"/>
              <a:t>index</a:t>
            </a:r>
            <a:r>
              <a:rPr lang="zh-CN" altLang="zh-CN" dirty="0"/>
              <a:t>插入指定的元素</a:t>
            </a:r>
            <a:r>
              <a:rPr lang="en-US" altLang="zh-CN" dirty="0"/>
              <a:t> element</a:t>
            </a:r>
            <a:r>
              <a:rPr lang="zh-CN" altLang="zh-CN" dirty="0"/>
              <a:t>。</a:t>
            </a:r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addAll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index, Collection c)</a:t>
            </a:r>
            <a:r>
              <a:rPr lang="zh-CN" altLang="zh-CN" dirty="0"/>
              <a:t>：从列表中指定的索引位置</a:t>
            </a:r>
            <a:r>
              <a:rPr lang="en-US" altLang="zh-CN" dirty="0"/>
              <a:t>index</a:t>
            </a:r>
            <a:r>
              <a:rPr lang="zh-CN" altLang="zh-CN" dirty="0"/>
              <a:t>开始插入指定集合</a:t>
            </a:r>
            <a:r>
              <a:rPr lang="en-US" altLang="zh-CN" dirty="0"/>
              <a:t> c </a:t>
            </a:r>
            <a:r>
              <a:rPr lang="zh-CN" altLang="zh-CN" dirty="0"/>
              <a:t>中所有元素。插入后，如果列表发生改变后，则返回</a:t>
            </a:r>
            <a:r>
              <a:rPr lang="en-US" altLang="zh-CN" dirty="0"/>
              <a:t>true</a:t>
            </a:r>
            <a:r>
              <a:rPr lang="zh-CN" altLang="zh-CN" dirty="0"/>
              <a:t>，否则返回</a:t>
            </a:r>
            <a:r>
              <a:rPr lang="en-US" altLang="zh-CN" dirty="0"/>
              <a:t>false</a:t>
            </a:r>
            <a:r>
              <a:rPr lang="zh-CN" altLang="zh-CN" dirty="0"/>
              <a:t>。</a:t>
            </a:r>
          </a:p>
          <a:p>
            <a:pPr lvl="1"/>
            <a:r>
              <a:rPr lang="en-US" altLang="zh-CN" dirty="0"/>
              <a:t>E remove(</a:t>
            </a:r>
            <a:r>
              <a:rPr lang="en-US" altLang="zh-CN" dirty="0" err="1"/>
              <a:t>int</a:t>
            </a:r>
            <a:r>
              <a:rPr lang="en-US" altLang="zh-CN" dirty="0"/>
              <a:t> index)</a:t>
            </a:r>
            <a:r>
              <a:rPr lang="zh-CN" altLang="zh-CN" dirty="0"/>
              <a:t>：移除列表中指定的索引位置</a:t>
            </a:r>
            <a:r>
              <a:rPr lang="en-US" altLang="zh-CN" dirty="0"/>
              <a:t>index</a:t>
            </a:r>
            <a:r>
              <a:rPr lang="zh-CN" altLang="zh-CN" dirty="0"/>
              <a:t>上的元素，并返回这个移除的元素。</a:t>
            </a:r>
          </a:p>
          <a:p>
            <a:pPr lvl="1"/>
            <a:r>
              <a:rPr lang="en-US" altLang="zh-CN" dirty="0"/>
              <a:t>E get(</a:t>
            </a:r>
            <a:r>
              <a:rPr lang="en-US" altLang="zh-CN" dirty="0" err="1"/>
              <a:t>int</a:t>
            </a:r>
            <a:r>
              <a:rPr lang="en-US" altLang="zh-CN" dirty="0"/>
              <a:t> index)</a:t>
            </a:r>
            <a:r>
              <a:rPr lang="zh-CN" altLang="zh-CN" dirty="0"/>
              <a:t>：获取列表中指定的索引位置</a:t>
            </a:r>
            <a:r>
              <a:rPr lang="en-US" altLang="zh-CN" dirty="0"/>
              <a:t>index</a:t>
            </a:r>
            <a:r>
              <a:rPr lang="zh-CN" altLang="zh-CN" dirty="0"/>
              <a:t>上的元素。</a:t>
            </a:r>
            <a:endParaRPr lang="zh-CN" altLang="zh-CN" sz="6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7769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  <a:r>
              <a:rPr lang="en-US" altLang="zh-CN" dirty="0"/>
              <a:t>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List</a:t>
            </a:r>
            <a:r>
              <a:rPr lang="zh-CN" altLang="zh-CN" dirty="0"/>
              <a:t>接口中声明了一些相关的方法：</a:t>
            </a:r>
            <a:endParaRPr lang="en-US" altLang="zh-CN" dirty="0"/>
          </a:p>
          <a:p>
            <a:pPr lvl="1"/>
            <a:r>
              <a:rPr lang="en-US" altLang="zh-CN" dirty="0"/>
              <a:t>List&lt;E&gt; </a:t>
            </a:r>
            <a:r>
              <a:rPr lang="en-US" altLang="zh-CN" dirty="0" err="1"/>
              <a:t>subList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fromIndex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toIndex</a:t>
            </a:r>
            <a:r>
              <a:rPr lang="en-US" altLang="zh-CN" dirty="0"/>
              <a:t>)</a:t>
            </a:r>
            <a:r>
              <a:rPr lang="zh-CN" altLang="zh-CN" dirty="0"/>
              <a:t>：获取列表中指定的索引位置在</a:t>
            </a:r>
            <a:r>
              <a:rPr lang="en-US" altLang="zh-CN" dirty="0"/>
              <a:t> [</a:t>
            </a:r>
            <a:r>
              <a:rPr lang="en-US" altLang="zh-CN" dirty="0" err="1"/>
              <a:t>fromIndex</a:t>
            </a:r>
            <a:r>
              <a:rPr lang="en-US" altLang="zh-CN" dirty="0"/>
              <a:t>, </a:t>
            </a:r>
            <a:r>
              <a:rPr lang="en-US" altLang="zh-CN" dirty="0" err="1"/>
              <a:t>toIndex</a:t>
            </a:r>
            <a:r>
              <a:rPr lang="en-US" altLang="zh-CN" dirty="0"/>
              <a:t>) </a:t>
            </a:r>
            <a:r>
              <a:rPr lang="zh-CN" altLang="zh-CN" dirty="0"/>
              <a:t>范围的元素，并将这些元素以</a:t>
            </a:r>
            <a:r>
              <a:rPr lang="en-US" altLang="zh-CN" dirty="0"/>
              <a:t>List</a:t>
            </a:r>
            <a:r>
              <a:rPr lang="zh-CN" altLang="zh-CN" dirty="0"/>
              <a:t>列表的方式返回。</a:t>
            </a:r>
          </a:p>
          <a:p>
            <a:pPr lvl="1"/>
            <a:r>
              <a:rPr lang="en-US" altLang="zh-CN" dirty="0"/>
              <a:t>E set(</a:t>
            </a:r>
            <a:r>
              <a:rPr lang="en-US" altLang="zh-CN" dirty="0" err="1"/>
              <a:t>int</a:t>
            </a:r>
            <a:r>
              <a:rPr lang="en-US" altLang="zh-CN" dirty="0"/>
              <a:t> index, E element)</a:t>
            </a:r>
            <a:r>
              <a:rPr lang="zh-CN" altLang="zh-CN" dirty="0"/>
              <a:t>：将列表中指定的索引位置</a:t>
            </a:r>
            <a:r>
              <a:rPr lang="en-US" altLang="zh-CN" dirty="0"/>
              <a:t>index</a:t>
            </a:r>
            <a:r>
              <a:rPr lang="zh-CN" altLang="zh-CN" dirty="0"/>
              <a:t>上的元素替换为指定的元素</a:t>
            </a:r>
            <a:r>
              <a:rPr lang="en-US" altLang="zh-CN" dirty="0"/>
              <a:t> element</a:t>
            </a:r>
            <a:r>
              <a:rPr lang="zh-CN" altLang="zh-CN" dirty="0"/>
              <a:t>，并返回这个被替代的元素。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indexOf</a:t>
            </a:r>
            <a:r>
              <a:rPr lang="en-US" altLang="zh-CN" dirty="0"/>
              <a:t>(Object o)</a:t>
            </a:r>
            <a:r>
              <a:rPr lang="zh-CN" altLang="zh-CN" dirty="0"/>
              <a:t>：在列表中以正向顺序查找指定元素</a:t>
            </a:r>
            <a:r>
              <a:rPr lang="en-US" altLang="zh-CN" dirty="0"/>
              <a:t> o</a:t>
            </a:r>
            <a:r>
              <a:rPr lang="zh-CN" altLang="zh-CN" dirty="0"/>
              <a:t>，返回第一个符合条件的元素索引。但如果列表中不存在该元素，则返回</a:t>
            </a:r>
            <a:r>
              <a:rPr lang="en-US" altLang="zh-CN" dirty="0"/>
              <a:t>-1</a:t>
            </a:r>
            <a:r>
              <a:rPr lang="zh-CN" altLang="zh-CN" dirty="0"/>
              <a:t>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84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  <a:r>
              <a:rPr lang="en-US" altLang="zh-CN" dirty="0"/>
              <a:t>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List</a:t>
            </a:r>
            <a:r>
              <a:rPr lang="zh-CN" altLang="zh-CN" dirty="0"/>
              <a:t>接口中声明了一些相关的方法：</a:t>
            </a:r>
            <a:endParaRPr lang="en-US" altLang="zh-CN" dirty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lastIndexOf</a:t>
            </a:r>
            <a:r>
              <a:rPr lang="en-US" altLang="zh-CN" dirty="0"/>
              <a:t>(Object o)</a:t>
            </a:r>
            <a:r>
              <a:rPr lang="zh-CN" altLang="zh-CN" dirty="0"/>
              <a:t>：在列表中以反向顺序查找指定元素</a:t>
            </a:r>
            <a:r>
              <a:rPr lang="en-US" altLang="zh-CN" dirty="0"/>
              <a:t> o</a:t>
            </a:r>
            <a:r>
              <a:rPr lang="zh-CN" altLang="zh-CN" dirty="0"/>
              <a:t>，返回第一个符合条件的元素索引。但如果列表中不存在该元素，则返回</a:t>
            </a:r>
            <a:r>
              <a:rPr lang="en-US" altLang="zh-CN" dirty="0"/>
              <a:t>-1</a:t>
            </a:r>
            <a:r>
              <a:rPr lang="zh-CN" altLang="zh-CN" dirty="0"/>
              <a:t>。</a:t>
            </a:r>
            <a:endParaRPr lang="en-US" altLang="zh-CN" dirty="0"/>
          </a:p>
          <a:p>
            <a:pPr lvl="1"/>
            <a:r>
              <a:rPr lang="en-US" altLang="zh-CN" dirty="0" err="1"/>
              <a:t>ListIterator</a:t>
            </a:r>
            <a:r>
              <a:rPr lang="en-US" altLang="zh-CN" dirty="0"/>
              <a:t>&lt;E&gt; </a:t>
            </a:r>
            <a:r>
              <a:rPr lang="en-US" altLang="zh-CN" dirty="0" err="1"/>
              <a:t>listIterator</a:t>
            </a:r>
            <a:r>
              <a:rPr lang="en-US" altLang="zh-CN" dirty="0"/>
              <a:t>()</a:t>
            </a:r>
            <a:r>
              <a:rPr lang="zh-CN" altLang="zh-CN" dirty="0"/>
              <a:t>：返回列表的迭代器，该迭代器是</a:t>
            </a:r>
            <a:r>
              <a:rPr lang="en-US" altLang="zh-CN" dirty="0" err="1"/>
              <a:t>java.util.ListIterator</a:t>
            </a:r>
            <a:r>
              <a:rPr lang="zh-CN" altLang="zh-CN" dirty="0"/>
              <a:t>类型的。该迭代器除了拥有</a:t>
            </a:r>
            <a:r>
              <a:rPr lang="en-US" altLang="zh-CN" dirty="0"/>
              <a:t>Iterator</a:t>
            </a:r>
            <a:r>
              <a:rPr lang="zh-CN" altLang="zh-CN" dirty="0"/>
              <a:t>类型迭代器的功能外，还可以逆向遍历</a:t>
            </a:r>
            <a:r>
              <a:rPr lang="en-US" altLang="zh-CN" dirty="0"/>
              <a:t>List</a:t>
            </a:r>
            <a:r>
              <a:rPr lang="zh-CN" altLang="zh-CN" dirty="0"/>
              <a:t>元素、对</a:t>
            </a:r>
            <a:r>
              <a:rPr lang="en-US" altLang="zh-CN" dirty="0"/>
              <a:t>List</a:t>
            </a:r>
            <a:r>
              <a:rPr lang="zh-CN" altLang="zh-CN" dirty="0"/>
              <a:t>进行添加元素、替换元素的操作。</a:t>
            </a:r>
          </a:p>
          <a:p>
            <a:pPr lvl="1"/>
            <a:r>
              <a:rPr lang="en-US" altLang="zh-CN" dirty="0" err="1"/>
              <a:t>ListIterator</a:t>
            </a:r>
            <a:r>
              <a:rPr lang="en-US" altLang="zh-CN" dirty="0"/>
              <a:t>&lt;E&gt; </a:t>
            </a:r>
            <a:r>
              <a:rPr lang="en-US" altLang="zh-CN" dirty="0" err="1"/>
              <a:t>listIterator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index)</a:t>
            </a:r>
            <a:r>
              <a:rPr lang="zh-CN" altLang="zh-CN" dirty="0"/>
              <a:t>：从列表指定的索引位置</a:t>
            </a:r>
            <a:r>
              <a:rPr lang="en-US" altLang="zh-CN" dirty="0"/>
              <a:t>index</a:t>
            </a:r>
            <a:r>
              <a:rPr lang="zh-CN" altLang="zh-CN" dirty="0"/>
              <a:t>开始返回一个迭代器。</a:t>
            </a:r>
            <a:endParaRPr lang="zh-CN" altLang="zh-CN" sz="92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0275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  <a:r>
              <a:rPr lang="en-US" altLang="zh-CN" dirty="0"/>
              <a:t>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for</a:t>
            </a:r>
            <a:r>
              <a:rPr lang="zh-CN" altLang="en-US" dirty="0"/>
              <a:t>循环遍历列表</a:t>
            </a:r>
            <a:r>
              <a:rPr lang="en-US" altLang="zh-CN" dirty="0"/>
              <a:t>List</a:t>
            </a:r>
            <a:endParaRPr lang="zh-CN" altLang="en-US" dirty="0"/>
          </a:p>
          <a:p>
            <a:pPr lvl="1"/>
            <a:r>
              <a:rPr lang="zh-CN" altLang="en-US" dirty="0"/>
              <a:t>使用普通的</a:t>
            </a:r>
            <a:r>
              <a:rPr lang="en-US" altLang="zh-CN" dirty="0"/>
              <a:t>for</a:t>
            </a:r>
            <a:r>
              <a:rPr lang="zh-CN" altLang="en-US" dirty="0"/>
              <a:t>循环，根据对象在列表中的位置</a:t>
            </a:r>
            <a:r>
              <a:rPr lang="en-US" altLang="zh-CN" dirty="0" err="1"/>
              <a:t>i</a:t>
            </a:r>
            <a:r>
              <a:rPr lang="zh-CN" altLang="en-US" dirty="0"/>
              <a:t>获取对象。</a:t>
            </a:r>
            <a:endParaRPr lang="en-US" altLang="zh-CN" dirty="0"/>
          </a:p>
          <a:p>
            <a:pPr lvl="1"/>
            <a:r>
              <a:rPr lang="zh-CN" altLang="en-US" dirty="0"/>
              <a:t>这种遍历方式只适合于</a:t>
            </a:r>
            <a:r>
              <a:rPr lang="en-US" altLang="zh-CN" dirty="0"/>
              <a:t>List</a:t>
            </a:r>
            <a:r>
              <a:rPr lang="zh-CN" altLang="en-US" dirty="0"/>
              <a:t>类型的集合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35033" y="3212976"/>
            <a:ext cx="82296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for(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</a:t>
            </a:r>
            <a:r>
              <a:rPr lang="en-US" altLang="zh-CN" sz="2400" dirty="0" err="1"/>
              <a:t>list.size</a:t>
            </a:r>
            <a:r>
              <a:rPr lang="en-US" altLang="zh-CN" sz="2400" dirty="0"/>
              <a:t>();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{</a:t>
            </a:r>
          </a:p>
          <a:p>
            <a:r>
              <a:rPr lang="en-US" altLang="zh-CN" sz="2400" dirty="0"/>
              <a:t>	Person p = (Person)</a:t>
            </a:r>
            <a:r>
              <a:rPr lang="en-US" altLang="zh-CN" sz="2400" dirty="0" err="1"/>
              <a:t>list.get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); 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(p);</a:t>
            </a:r>
          </a:p>
          <a:p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1439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  <a:r>
              <a:rPr lang="en-US" altLang="zh-CN" dirty="0"/>
              <a:t>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for</a:t>
            </a:r>
            <a:r>
              <a:rPr lang="zh-CN" altLang="en-US" dirty="0"/>
              <a:t>循环遍历列表</a:t>
            </a:r>
            <a:r>
              <a:rPr lang="en-US" altLang="zh-CN" dirty="0"/>
              <a:t>List</a:t>
            </a:r>
            <a:endParaRPr lang="zh-CN" altLang="en-US" dirty="0"/>
          </a:p>
          <a:p>
            <a:pPr lvl="1"/>
            <a:r>
              <a:rPr lang="zh-CN" altLang="en-US" dirty="0"/>
              <a:t>使用增强型的</a:t>
            </a:r>
            <a:r>
              <a:rPr lang="en-US" altLang="zh-CN" dirty="0"/>
              <a:t>for</a:t>
            </a:r>
            <a:r>
              <a:rPr lang="zh-CN" altLang="en-US" dirty="0"/>
              <a:t>循环遍历</a:t>
            </a:r>
            <a:r>
              <a:rPr lang="zh-CN" altLang="zh-CN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这种方式适用于所有</a:t>
            </a:r>
            <a:r>
              <a:rPr lang="en-US" altLang="zh-CN" dirty="0"/>
              <a:t>Collection</a:t>
            </a:r>
            <a:r>
              <a:rPr lang="zh-CN" altLang="en-US" dirty="0"/>
              <a:t>类型的集合。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33400" y="2996952"/>
            <a:ext cx="82296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for(Person p : collection) {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(p);</a:t>
            </a:r>
          </a:p>
          <a:p>
            <a:r>
              <a:rPr lang="en-US" altLang="zh-CN" sz="2400" dirty="0"/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3035509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  <a:r>
              <a:rPr lang="en-US" altLang="zh-CN" dirty="0"/>
              <a:t>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使用迭代器</a:t>
            </a:r>
            <a:r>
              <a:rPr lang="en-US" altLang="zh-CN" dirty="0"/>
              <a:t>Iterator</a:t>
            </a:r>
            <a:r>
              <a:rPr lang="zh-CN" altLang="en-US" dirty="0"/>
              <a:t>遍历列表</a:t>
            </a:r>
            <a:r>
              <a:rPr lang="en-US" altLang="zh-CN" dirty="0"/>
              <a:t>List</a:t>
            </a:r>
          </a:p>
          <a:p>
            <a:pPr lvl="1"/>
            <a:r>
              <a:rPr lang="zh-CN" altLang="en-US" dirty="0"/>
              <a:t>所有实现了</a:t>
            </a:r>
            <a:r>
              <a:rPr lang="en-US" altLang="zh-CN" dirty="0"/>
              <a:t>Collection</a:t>
            </a:r>
            <a:r>
              <a:rPr lang="zh-CN" altLang="en-US" dirty="0"/>
              <a:t>接口的容器类都有一个</a:t>
            </a:r>
            <a:r>
              <a:rPr lang="en-US" altLang="zh-CN" dirty="0"/>
              <a:t>iterator()</a:t>
            </a:r>
            <a:r>
              <a:rPr lang="zh-CN" altLang="en-US" dirty="0"/>
              <a:t>方法，用以返回一个实现了</a:t>
            </a:r>
            <a:r>
              <a:rPr lang="en-US" altLang="zh-CN" dirty="0"/>
              <a:t>Iterator</a:t>
            </a:r>
            <a:r>
              <a:rPr lang="zh-CN" altLang="en-US" dirty="0"/>
              <a:t>接口的类的对象。</a:t>
            </a:r>
          </a:p>
          <a:p>
            <a:pPr lvl="1"/>
            <a:r>
              <a:rPr lang="en-US" altLang="zh-CN" dirty="0"/>
              <a:t>Iterator</a:t>
            </a:r>
            <a:r>
              <a:rPr lang="zh-CN" altLang="en-US" dirty="0"/>
              <a:t>对象称做迭代器，用以方便的实现对容器中的对象的遍历操作。</a:t>
            </a:r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hasNext</a:t>
            </a:r>
            <a:r>
              <a:rPr lang="en-US" altLang="zh-CN" dirty="0"/>
              <a:t>(): </a:t>
            </a:r>
            <a:r>
              <a:rPr lang="zh-CN" altLang="en-US" dirty="0"/>
              <a:t>判断是否存在另一个可访问的元素 </a:t>
            </a:r>
            <a:endParaRPr lang="en-US" altLang="zh-CN" dirty="0"/>
          </a:p>
          <a:p>
            <a:pPr lvl="1"/>
            <a:r>
              <a:rPr lang="en-US" altLang="zh-CN" dirty="0"/>
              <a:t>Object next(): </a:t>
            </a:r>
            <a:r>
              <a:rPr lang="zh-CN" altLang="en-US" dirty="0"/>
              <a:t>返回要访问的下一个元素。</a:t>
            </a:r>
            <a:endParaRPr lang="en-US" altLang="zh-CN" dirty="0"/>
          </a:p>
          <a:p>
            <a:pPr lvl="1"/>
            <a:r>
              <a:rPr lang="en-US" altLang="zh-CN" dirty="0"/>
              <a:t>void remove(): </a:t>
            </a:r>
            <a:r>
              <a:rPr lang="zh-CN" altLang="en-US" dirty="0"/>
              <a:t>移除上次访问返回的对象。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507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37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本章学习目标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1828800" y="2024063"/>
            <a:ext cx="762000" cy="665162"/>
            <a:chOff x="1110" y="2656"/>
            <a:chExt cx="1549" cy="1351"/>
          </a:xfrm>
        </p:grpSpPr>
        <p:sp>
          <p:nvSpPr>
            <p:cNvPr id="64516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7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8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2438400" y="26336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2987824" y="2100263"/>
            <a:ext cx="20409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集合框架概述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gray">
          <a:xfrm>
            <a:off x="2025650" y="21224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64519" name="Group 7"/>
          <p:cNvGrpSpPr>
            <a:grpSpLocks/>
          </p:cNvGrpSpPr>
          <p:nvPr/>
        </p:nvGrpSpPr>
        <p:grpSpPr bwMode="auto">
          <a:xfrm>
            <a:off x="1828800" y="2938463"/>
            <a:ext cx="762000" cy="665162"/>
            <a:chOff x="3174" y="2656"/>
            <a:chExt cx="1549" cy="1351"/>
          </a:xfrm>
        </p:grpSpPr>
        <p:sp>
          <p:nvSpPr>
            <p:cNvPr id="64520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1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2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2438400" y="35480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gray">
          <a:xfrm>
            <a:off x="2025650" y="3036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</a:p>
        </p:txBody>
      </p:sp>
      <p:grpSp>
        <p:nvGrpSpPr>
          <p:cNvPr id="64529" name="Group 17"/>
          <p:cNvGrpSpPr>
            <a:grpSpLocks/>
          </p:cNvGrpSpPr>
          <p:nvPr/>
        </p:nvGrpSpPr>
        <p:grpSpPr bwMode="auto">
          <a:xfrm>
            <a:off x="1828800" y="3830638"/>
            <a:ext cx="762000" cy="665162"/>
            <a:chOff x="1110" y="2656"/>
            <a:chExt cx="1549" cy="1351"/>
          </a:xfrm>
        </p:grpSpPr>
        <p:sp>
          <p:nvSpPr>
            <p:cNvPr id="64530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1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2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37" name="Line 25"/>
          <p:cNvSpPr>
            <a:spLocks noChangeShapeType="1"/>
          </p:cNvSpPr>
          <p:nvPr/>
        </p:nvSpPr>
        <p:spPr bwMode="auto">
          <a:xfrm>
            <a:off x="2438400" y="44402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gray">
          <a:xfrm>
            <a:off x="2025650" y="39290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</a:p>
        </p:txBody>
      </p:sp>
      <p:grpSp>
        <p:nvGrpSpPr>
          <p:cNvPr id="64533" name="Group 21"/>
          <p:cNvGrpSpPr>
            <a:grpSpLocks/>
          </p:cNvGrpSpPr>
          <p:nvPr/>
        </p:nvGrpSpPr>
        <p:grpSpPr bwMode="auto">
          <a:xfrm>
            <a:off x="1828800" y="4745038"/>
            <a:ext cx="762000" cy="665162"/>
            <a:chOff x="3174" y="2656"/>
            <a:chExt cx="1549" cy="1351"/>
          </a:xfrm>
        </p:grpSpPr>
        <p:sp>
          <p:nvSpPr>
            <p:cNvPr id="64534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5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6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40" name="Line 28"/>
          <p:cNvSpPr>
            <a:spLocks noChangeShapeType="1"/>
          </p:cNvSpPr>
          <p:nvPr/>
        </p:nvSpPr>
        <p:spPr bwMode="auto">
          <a:xfrm>
            <a:off x="2438400" y="53546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gray">
          <a:xfrm>
            <a:off x="2025650" y="48434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1"/>
          </a:p>
        </p:txBody>
      </p:sp>
      <p:sp>
        <p:nvSpPr>
          <p:cNvPr id="35" name="Text Box 12"/>
          <p:cNvSpPr txBox="1">
            <a:spLocks noChangeArrowheads="1"/>
          </p:cNvSpPr>
          <p:nvPr/>
        </p:nvSpPr>
        <p:spPr bwMode="auto">
          <a:xfrm>
            <a:off x="2987824" y="3039343"/>
            <a:ext cx="22894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集合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Collection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2987824" y="3903439"/>
            <a:ext cx="13500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列表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List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  <a:r>
              <a:rPr lang="en-US" altLang="zh-CN" dirty="0"/>
              <a:t>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使用迭代器</a:t>
            </a:r>
            <a:r>
              <a:rPr lang="en-US" altLang="zh-CN" dirty="0"/>
              <a:t>Iterator</a:t>
            </a:r>
            <a:r>
              <a:rPr lang="zh-CN" altLang="en-US" dirty="0"/>
              <a:t>遍历列表</a:t>
            </a:r>
            <a:r>
              <a:rPr lang="en-US" altLang="zh-CN" dirty="0"/>
              <a:t>List</a:t>
            </a:r>
          </a:p>
          <a:p>
            <a:pPr lvl="1"/>
            <a:r>
              <a:rPr lang="zh-CN" altLang="en-US" dirty="0"/>
              <a:t>这种方式适用于所有</a:t>
            </a:r>
            <a:r>
              <a:rPr lang="en-US" altLang="zh-CN" dirty="0"/>
              <a:t>Collection</a:t>
            </a:r>
            <a:r>
              <a:rPr lang="zh-CN" altLang="en-US" dirty="0"/>
              <a:t>类型的集合。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33400" y="2492896"/>
            <a:ext cx="82296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Iterator&lt;Person&gt; iterator = </a:t>
            </a:r>
            <a:r>
              <a:rPr lang="en-US" altLang="zh-CN" sz="2400" dirty="0" err="1"/>
              <a:t>collection.iterator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while(</a:t>
            </a:r>
            <a:r>
              <a:rPr lang="en-US" altLang="zh-CN" sz="2400" dirty="0" err="1"/>
              <a:t>iterator.hasNext</a:t>
            </a:r>
            <a:r>
              <a:rPr lang="en-US" altLang="zh-CN" sz="2400" dirty="0"/>
              <a:t>()) {</a:t>
            </a:r>
          </a:p>
          <a:p>
            <a:r>
              <a:rPr lang="en-US" altLang="zh-CN" sz="2400" dirty="0"/>
              <a:t>	Person p = </a:t>
            </a:r>
            <a:r>
              <a:rPr lang="en-US" altLang="zh-CN" sz="2400" dirty="0" err="1"/>
              <a:t>iterator.next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p.showInfo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1643982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  <a:r>
              <a:rPr lang="en-US" altLang="zh-CN" dirty="0"/>
              <a:t>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使用迭代器</a:t>
            </a:r>
            <a:r>
              <a:rPr lang="en-US" altLang="zh-CN" dirty="0" err="1"/>
              <a:t>ListIterator</a:t>
            </a:r>
            <a:r>
              <a:rPr lang="zh-CN" altLang="en-US" dirty="0"/>
              <a:t>遍历列表</a:t>
            </a:r>
            <a:r>
              <a:rPr lang="en-US" altLang="zh-CN" dirty="0"/>
              <a:t>List</a:t>
            </a:r>
          </a:p>
          <a:p>
            <a:pPr lvl="1"/>
            <a:r>
              <a:rPr lang="zh-CN" altLang="en-US" dirty="0"/>
              <a:t>所有实现了</a:t>
            </a:r>
            <a:r>
              <a:rPr lang="en-US" altLang="zh-CN" dirty="0"/>
              <a:t>List</a:t>
            </a:r>
            <a:r>
              <a:rPr lang="zh-CN" altLang="en-US" dirty="0"/>
              <a:t>接口的容器类都有一个</a:t>
            </a:r>
            <a:r>
              <a:rPr lang="en-US" altLang="zh-CN" dirty="0" err="1"/>
              <a:t>listIterator</a:t>
            </a:r>
            <a:r>
              <a:rPr lang="en-US" altLang="zh-CN" dirty="0"/>
              <a:t>()</a:t>
            </a:r>
            <a:r>
              <a:rPr lang="zh-CN" altLang="en-US" dirty="0"/>
              <a:t>方法，用以返回一个实现了</a:t>
            </a:r>
            <a:r>
              <a:rPr lang="en-US" altLang="zh-CN" dirty="0" err="1"/>
              <a:t>ListIterator</a:t>
            </a:r>
            <a:r>
              <a:rPr lang="zh-CN" altLang="en-US" dirty="0"/>
              <a:t>接口的类的对象。</a:t>
            </a:r>
          </a:p>
          <a:p>
            <a:pPr lvl="1"/>
            <a:r>
              <a:rPr lang="en-US" altLang="zh-CN" dirty="0" err="1"/>
              <a:t>ListIterator</a:t>
            </a:r>
            <a:r>
              <a:rPr lang="zh-CN" altLang="en-US" dirty="0"/>
              <a:t>类型的迭代器除了拥有</a:t>
            </a:r>
            <a:r>
              <a:rPr lang="en-US" altLang="zh-CN" dirty="0"/>
              <a:t>Iterator</a:t>
            </a:r>
            <a:r>
              <a:rPr lang="zh-CN" altLang="en-US" dirty="0"/>
              <a:t>类型迭代器的功能外，还可以逆向遍历</a:t>
            </a:r>
            <a:r>
              <a:rPr lang="en-US" altLang="zh-CN" dirty="0"/>
              <a:t>List</a:t>
            </a:r>
            <a:r>
              <a:rPr lang="zh-CN" altLang="en-US" dirty="0"/>
              <a:t>元素、对</a:t>
            </a:r>
            <a:r>
              <a:rPr lang="en-US" altLang="zh-CN" dirty="0"/>
              <a:t>List</a:t>
            </a:r>
            <a:r>
              <a:rPr lang="zh-CN" altLang="en-US" dirty="0"/>
              <a:t>进行添加元素、替换元素的操作。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735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  <a:r>
              <a:rPr lang="en-US" altLang="zh-CN" dirty="0"/>
              <a:t>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使用迭代器</a:t>
            </a:r>
            <a:r>
              <a:rPr lang="en-US" altLang="zh-CN" dirty="0" err="1"/>
              <a:t>ListIterator</a:t>
            </a:r>
            <a:r>
              <a:rPr lang="zh-CN" altLang="en-US" dirty="0"/>
              <a:t>遍历列表</a:t>
            </a:r>
            <a:r>
              <a:rPr lang="en-US" altLang="zh-CN" dirty="0"/>
              <a:t>List</a:t>
            </a:r>
          </a:p>
          <a:p>
            <a:pPr lvl="1"/>
            <a:r>
              <a:rPr lang="zh-CN" altLang="en-US" dirty="0"/>
              <a:t>这种方式只适用于</a:t>
            </a:r>
            <a:r>
              <a:rPr lang="en-US" altLang="zh-CN" dirty="0"/>
              <a:t>List</a:t>
            </a:r>
            <a:r>
              <a:rPr lang="zh-CN" altLang="en-US" dirty="0"/>
              <a:t>类型的集合。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57200" y="2492896"/>
            <a:ext cx="82296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err="1"/>
              <a:t>ListIterator</a:t>
            </a:r>
            <a:r>
              <a:rPr lang="en-US" altLang="zh-CN" sz="2400" dirty="0"/>
              <a:t>&lt;Person&gt; </a:t>
            </a:r>
            <a:r>
              <a:rPr lang="en-US" altLang="zh-CN" sz="2400" dirty="0" err="1"/>
              <a:t>listIterator</a:t>
            </a:r>
            <a:r>
              <a:rPr lang="en-US" altLang="zh-CN" sz="2400" dirty="0"/>
              <a:t> =   </a:t>
            </a:r>
          </a:p>
          <a:p>
            <a:r>
              <a:rPr lang="en-US" altLang="zh-CN" sz="2400" dirty="0"/>
              <a:t>                                      </a:t>
            </a:r>
            <a:r>
              <a:rPr lang="en-US" altLang="zh-CN" sz="2400" dirty="0" err="1"/>
              <a:t>list.listIterator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list.size</a:t>
            </a:r>
            <a:r>
              <a:rPr lang="en-US" altLang="zh-CN" sz="2400" dirty="0"/>
              <a:t>()); </a:t>
            </a:r>
            <a:endParaRPr lang="zh-CN" altLang="en-US" sz="2400" dirty="0"/>
          </a:p>
          <a:p>
            <a:r>
              <a:rPr lang="en-US" altLang="zh-CN" sz="2400" dirty="0"/>
              <a:t>while(</a:t>
            </a:r>
            <a:r>
              <a:rPr lang="en-US" altLang="zh-CN" sz="2400" dirty="0" err="1"/>
              <a:t>listIterator.hasPrevious</a:t>
            </a:r>
            <a:r>
              <a:rPr lang="en-US" altLang="zh-CN" sz="2400" dirty="0"/>
              <a:t>()) {</a:t>
            </a:r>
            <a:r>
              <a:rPr lang="zh-CN" altLang="en-US" sz="2400" dirty="0"/>
              <a:t>			</a:t>
            </a:r>
            <a:r>
              <a:rPr lang="en-US" altLang="zh-CN" sz="2400" dirty="0"/>
              <a:t>Person p = </a:t>
            </a:r>
            <a:r>
              <a:rPr lang="en-US" altLang="zh-CN" sz="2400" dirty="0" err="1"/>
              <a:t>listIterator.previous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(p);</a:t>
            </a:r>
          </a:p>
          <a:p>
            <a:r>
              <a:rPr lang="en-US" altLang="zh-CN" sz="2400" dirty="0"/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1767154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  <a:r>
              <a:rPr lang="en-US" altLang="zh-CN" dirty="0"/>
              <a:t>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Collections</a:t>
            </a:r>
            <a:r>
              <a:rPr lang="zh-CN" altLang="en-US" dirty="0"/>
              <a:t>对</a:t>
            </a:r>
            <a:r>
              <a:rPr lang="en-US" altLang="zh-CN" dirty="0"/>
              <a:t>List</a:t>
            </a:r>
            <a:r>
              <a:rPr lang="zh-CN" altLang="en-US" dirty="0"/>
              <a:t>元素进行排序</a:t>
            </a:r>
            <a:endParaRPr lang="en-US" altLang="zh-CN" dirty="0"/>
          </a:p>
          <a:p>
            <a:pPr lvl="1"/>
            <a:r>
              <a:rPr lang="en-US" altLang="zh-CN" dirty="0" err="1"/>
              <a:t>java.util.Collections</a:t>
            </a:r>
            <a:r>
              <a:rPr lang="zh-CN" altLang="en-US" dirty="0"/>
              <a:t>是操作集合的工具类，通过这个工具类可以对集合元素进行排序、搜索、填充、复制、反转等操作。</a:t>
            </a:r>
            <a:endParaRPr lang="en-US" altLang="zh-CN" dirty="0"/>
          </a:p>
          <a:p>
            <a:pPr lvl="1"/>
            <a:r>
              <a:rPr lang="zh-CN" altLang="en-US" dirty="0"/>
              <a:t>和</a:t>
            </a:r>
            <a:r>
              <a:rPr lang="en-US" altLang="zh-CN" dirty="0" err="1"/>
              <a:t>java.uti.Arrays</a:t>
            </a:r>
            <a:r>
              <a:rPr lang="zh-CN" altLang="en-US" dirty="0"/>
              <a:t>一样，</a:t>
            </a:r>
            <a:r>
              <a:rPr lang="en-US" altLang="zh-CN" dirty="0"/>
              <a:t>Collections</a:t>
            </a:r>
            <a:r>
              <a:rPr lang="zh-CN" altLang="en-US" dirty="0"/>
              <a:t>的相关方法都被定义为</a:t>
            </a:r>
            <a:r>
              <a:rPr lang="en-US" altLang="zh-CN" dirty="0"/>
              <a:t>static</a:t>
            </a:r>
            <a:r>
              <a:rPr lang="zh-CN" altLang="en-US" dirty="0"/>
              <a:t>的，只需通过类名来访问。</a:t>
            </a:r>
          </a:p>
          <a:p>
            <a:pPr lvl="1"/>
            <a:r>
              <a:rPr lang="zh-CN" altLang="en-US" dirty="0"/>
              <a:t>容器中被排序的元素首要条件是“可比较”，既对象类型要实现</a:t>
            </a:r>
            <a:r>
              <a:rPr lang="en-US" altLang="zh-CN" dirty="0"/>
              <a:t>Comparable</a:t>
            </a:r>
            <a:r>
              <a:rPr lang="zh-CN" altLang="en-US" dirty="0"/>
              <a:t>接口，或是调用排序方法时提供比较器类型</a:t>
            </a:r>
            <a:r>
              <a:rPr lang="en-US" altLang="zh-CN" dirty="0"/>
              <a:t>Comparator</a:t>
            </a:r>
            <a:r>
              <a:rPr lang="zh-CN" altLang="en-US" dirty="0"/>
              <a:t>的对象。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616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  <a:r>
              <a:rPr lang="en-US" altLang="zh-CN" dirty="0"/>
              <a:t>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Collections</a:t>
            </a:r>
            <a:r>
              <a:rPr lang="zh-CN" altLang="en-US" dirty="0"/>
              <a:t>对</a:t>
            </a:r>
            <a:r>
              <a:rPr lang="en-US" altLang="zh-CN" dirty="0"/>
              <a:t>List</a:t>
            </a:r>
            <a:r>
              <a:rPr lang="zh-CN" altLang="en-US" dirty="0"/>
              <a:t>元素进行排序</a:t>
            </a:r>
            <a:endParaRPr lang="en-US" altLang="zh-CN" dirty="0"/>
          </a:p>
          <a:p>
            <a:pPr lvl="1"/>
            <a:r>
              <a:rPr lang="zh-CN" altLang="en-US" dirty="0"/>
              <a:t>注意：只能对</a:t>
            </a:r>
            <a:r>
              <a:rPr lang="en-US" altLang="zh-CN" dirty="0"/>
              <a:t>List</a:t>
            </a:r>
            <a:r>
              <a:rPr lang="zh-CN" altLang="en-US" dirty="0"/>
              <a:t>类型集合进行排序。</a:t>
            </a:r>
            <a:endParaRPr lang="en-US" altLang="zh-CN" dirty="0"/>
          </a:p>
          <a:p>
            <a:pPr lvl="1"/>
            <a:r>
              <a:rPr lang="zh-CN" altLang="en-US" dirty="0"/>
              <a:t>使用元素默认比较规则进行排序：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使用指定的比较器进行排序：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57200" y="2852936"/>
            <a:ext cx="82296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err="1"/>
              <a:t>Collections.</a:t>
            </a:r>
            <a:r>
              <a:rPr lang="en-US" altLang="zh-CN" sz="2400" i="1" dirty="0" err="1"/>
              <a:t>sort</a:t>
            </a:r>
            <a:r>
              <a:rPr lang="en-US" altLang="zh-CN" sz="2400" i="1" dirty="0"/>
              <a:t>(list);</a:t>
            </a:r>
            <a:r>
              <a:rPr lang="en-US" altLang="zh-CN" sz="2400" dirty="0"/>
              <a:t>	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7200" y="4335012"/>
            <a:ext cx="8229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Comparator </a:t>
            </a:r>
            <a:r>
              <a:rPr lang="en-US" altLang="zh-CN" sz="2400" dirty="0" err="1"/>
              <a:t>comparator</a:t>
            </a:r>
            <a:r>
              <a:rPr lang="en-US" altLang="zh-CN" sz="2400" dirty="0"/>
              <a:t> = new **Comparator();</a:t>
            </a:r>
          </a:p>
          <a:p>
            <a:r>
              <a:rPr lang="en-US" altLang="zh-CN" sz="2400" dirty="0" err="1"/>
              <a:t>Collections.sort</a:t>
            </a:r>
            <a:r>
              <a:rPr lang="en-US" altLang="zh-CN" sz="2400" dirty="0"/>
              <a:t>(list, comparator);	</a:t>
            </a:r>
          </a:p>
        </p:txBody>
      </p:sp>
    </p:spTree>
    <p:extLst>
      <p:ext uri="{BB962C8B-B14F-4D97-AF65-F5344CB8AC3E}">
        <p14:creationId xmlns:p14="http://schemas.microsoft.com/office/powerpoint/2010/main" val="2244357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  <a:r>
              <a:rPr lang="en-US" altLang="zh-CN" dirty="0"/>
              <a:t>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java.util.ArrayList</a:t>
            </a:r>
            <a:endParaRPr lang="en-US" altLang="zh-CN" dirty="0"/>
          </a:p>
          <a:p>
            <a:pPr lvl="1"/>
            <a:r>
              <a:rPr lang="en-US" altLang="zh-CN" dirty="0" err="1"/>
              <a:t>ArrayList</a:t>
            </a:r>
            <a:r>
              <a:rPr lang="en-US" altLang="zh-CN" dirty="0"/>
              <a:t> </a:t>
            </a:r>
            <a:r>
              <a:rPr lang="zh-CN" altLang="en-US" dirty="0"/>
              <a:t>是一个数组列表，内部实现是通过一个可变数组来存储列表元素的。</a:t>
            </a:r>
            <a:r>
              <a:rPr lang="en-US" altLang="zh-CN" dirty="0"/>
              <a:t> </a:t>
            </a:r>
            <a:r>
              <a:rPr lang="zh-CN" altLang="en-US" dirty="0"/>
              <a:t>它有数组的所有优缺点</a:t>
            </a:r>
            <a:r>
              <a:rPr lang="en-US" altLang="zh-CN" dirty="0"/>
              <a:t>, </a:t>
            </a:r>
            <a:r>
              <a:rPr lang="zh-CN" altLang="en-US" dirty="0"/>
              <a:t>如高效的随机访问</a:t>
            </a:r>
            <a:r>
              <a:rPr lang="en-US" altLang="zh-CN" dirty="0"/>
              <a:t>, </a:t>
            </a:r>
            <a:r>
              <a:rPr lang="zh-CN" altLang="en-US" dirty="0"/>
              <a:t>低效的插入和删除。</a:t>
            </a:r>
            <a:endParaRPr lang="en-US" altLang="zh-CN" dirty="0"/>
          </a:p>
          <a:p>
            <a:pPr lvl="1"/>
            <a:r>
              <a:rPr lang="en-US" altLang="zh-CN" dirty="0"/>
              <a:t>public </a:t>
            </a:r>
            <a:r>
              <a:rPr lang="en-US" altLang="zh-CN" dirty="0" err="1"/>
              <a:t>ArrayList</a:t>
            </a:r>
            <a:r>
              <a:rPr lang="en-US" altLang="zh-CN" dirty="0"/>
              <a:t>()</a:t>
            </a:r>
            <a:r>
              <a:rPr lang="zh-CN" altLang="en-US" dirty="0"/>
              <a:t>：构造一个初始容量为 </a:t>
            </a:r>
            <a:r>
              <a:rPr lang="en-US" altLang="zh-CN" dirty="0"/>
              <a:t>10 </a:t>
            </a:r>
            <a:r>
              <a:rPr lang="zh-CN" altLang="en-US" dirty="0"/>
              <a:t>的空列表。</a:t>
            </a:r>
            <a:endParaRPr lang="en-US" altLang="zh-CN" dirty="0"/>
          </a:p>
          <a:p>
            <a:pPr lvl="1"/>
            <a:r>
              <a:rPr lang="en-US" altLang="zh-CN" dirty="0"/>
              <a:t>public </a:t>
            </a:r>
            <a:r>
              <a:rPr lang="en-US" altLang="zh-CN" dirty="0" err="1"/>
              <a:t>ArrayList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initialCapacity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zh-CN" altLang="en-US" b="0" dirty="0"/>
              <a:t>构造一个指定初始容量</a:t>
            </a:r>
            <a:r>
              <a:rPr lang="en-US" altLang="zh-CN" dirty="0" err="1"/>
              <a:t>initialCapacity</a:t>
            </a:r>
            <a:r>
              <a:rPr lang="zh-CN" altLang="en-US" b="0" dirty="0"/>
              <a:t>的空列表。</a:t>
            </a:r>
            <a:endParaRPr lang="en-US" altLang="zh-CN" b="0" dirty="0"/>
          </a:p>
          <a:p>
            <a:pPr lvl="1"/>
            <a:r>
              <a:rPr lang="en-US" altLang="zh-CN" dirty="0"/>
              <a:t>public </a:t>
            </a:r>
            <a:r>
              <a:rPr lang="en-US" altLang="zh-CN" dirty="0" err="1"/>
              <a:t>ArrayList</a:t>
            </a:r>
            <a:r>
              <a:rPr lang="en-US" altLang="zh-CN" dirty="0"/>
              <a:t>(Collection c)</a:t>
            </a:r>
            <a:r>
              <a:rPr lang="zh-CN" altLang="en-US" dirty="0"/>
              <a:t>：构造一个包含指定集合</a:t>
            </a:r>
            <a:r>
              <a:rPr lang="en-US" altLang="zh-CN" dirty="0"/>
              <a:t>c</a:t>
            </a:r>
            <a:r>
              <a:rPr lang="zh-CN" altLang="en-US" dirty="0"/>
              <a:t>的元素的列表。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112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  <a:r>
              <a:rPr lang="en-US" altLang="zh-CN" dirty="0"/>
              <a:t>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java.util.LinkedList</a:t>
            </a:r>
            <a:endParaRPr lang="en-US" altLang="zh-CN" dirty="0"/>
          </a:p>
          <a:p>
            <a:pPr lvl="1"/>
            <a:r>
              <a:rPr lang="en-US" altLang="zh-CN" dirty="0" err="1"/>
              <a:t>LinkedList</a:t>
            </a:r>
            <a:r>
              <a:rPr lang="en-US" altLang="zh-CN" dirty="0"/>
              <a:t> </a:t>
            </a:r>
            <a:r>
              <a:rPr lang="zh-CN" altLang="en-US" dirty="0"/>
              <a:t>是一个链式列表，内部实现是通过一个双向链表来存储列表元素的。</a:t>
            </a:r>
            <a:r>
              <a:rPr lang="en-US" altLang="zh-CN" dirty="0"/>
              <a:t> </a:t>
            </a:r>
            <a:r>
              <a:rPr lang="zh-CN" altLang="en-US" dirty="0"/>
              <a:t>它的特点是高效插入和删除</a:t>
            </a:r>
            <a:r>
              <a:rPr lang="en-US" altLang="zh-CN" dirty="0"/>
              <a:t>, </a:t>
            </a:r>
            <a:r>
              <a:rPr lang="zh-CN" altLang="en-US" dirty="0"/>
              <a:t>低效的随机访问。</a:t>
            </a:r>
            <a:endParaRPr lang="en-US" altLang="zh-CN" dirty="0"/>
          </a:p>
          <a:p>
            <a:pPr lvl="1"/>
            <a:r>
              <a:rPr lang="en-US" altLang="zh-CN" dirty="0"/>
              <a:t>public </a:t>
            </a:r>
            <a:r>
              <a:rPr lang="en-US" altLang="zh-CN" dirty="0" err="1"/>
              <a:t>LinkedList</a:t>
            </a:r>
            <a:r>
              <a:rPr lang="en-US" altLang="zh-CN" dirty="0"/>
              <a:t>()</a:t>
            </a:r>
            <a:r>
              <a:rPr lang="zh-CN" altLang="en-US" dirty="0"/>
              <a:t>：构造一个空列表。</a:t>
            </a:r>
            <a:endParaRPr lang="en-US" altLang="zh-CN" dirty="0"/>
          </a:p>
          <a:p>
            <a:pPr lvl="1"/>
            <a:r>
              <a:rPr lang="en-US" altLang="zh-CN" dirty="0"/>
              <a:t>public </a:t>
            </a:r>
            <a:r>
              <a:rPr lang="en-US" altLang="zh-CN" dirty="0" err="1"/>
              <a:t>LinkedList</a:t>
            </a:r>
            <a:r>
              <a:rPr lang="en-US" altLang="zh-CN" dirty="0"/>
              <a:t>(Collection c)</a:t>
            </a:r>
            <a:r>
              <a:rPr lang="zh-CN" altLang="en-US" dirty="0"/>
              <a:t>：构造一个包含指定集合</a:t>
            </a:r>
            <a:r>
              <a:rPr lang="en-US" altLang="zh-CN" dirty="0"/>
              <a:t>c</a:t>
            </a:r>
            <a:r>
              <a:rPr lang="zh-CN" altLang="en-US" dirty="0"/>
              <a:t>的元素的列表。</a:t>
            </a:r>
            <a:endParaRPr lang="en-US" altLang="zh-CN" dirty="0"/>
          </a:p>
          <a:p>
            <a:pPr lvl="1"/>
            <a:r>
              <a:rPr lang="en-US" altLang="zh-CN" dirty="0" err="1"/>
              <a:t>LinkedList</a:t>
            </a:r>
            <a:r>
              <a:rPr lang="zh-CN" altLang="en-US" dirty="0"/>
              <a:t>类添加了一些处理列表两端元素的方法，如：</a:t>
            </a:r>
            <a:r>
              <a:rPr lang="en-US" altLang="zh-CN" dirty="0" err="1"/>
              <a:t>addFirst</a:t>
            </a:r>
            <a:r>
              <a:rPr lang="zh-CN" altLang="en-US" dirty="0"/>
              <a:t>、</a:t>
            </a:r>
            <a:r>
              <a:rPr lang="en-US" altLang="zh-CN" dirty="0" err="1"/>
              <a:t>addLast</a:t>
            </a:r>
            <a:r>
              <a:rPr lang="zh-CN" altLang="en-US" dirty="0"/>
              <a:t>、</a:t>
            </a:r>
            <a:r>
              <a:rPr lang="en-US" altLang="zh-CN" dirty="0" err="1"/>
              <a:t>getFirst</a:t>
            </a:r>
            <a:r>
              <a:rPr lang="zh-CN" altLang="en-US" dirty="0"/>
              <a:t>、</a:t>
            </a:r>
            <a:r>
              <a:rPr lang="en-US" altLang="zh-CN" dirty="0" err="1"/>
              <a:t>getLast</a:t>
            </a:r>
            <a:r>
              <a:rPr lang="zh-CN" altLang="en-US" dirty="0"/>
              <a:t>、</a:t>
            </a:r>
            <a:r>
              <a:rPr lang="en-US" altLang="zh-CN" dirty="0" err="1"/>
              <a:t>removeFirst</a:t>
            </a:r>
            <a:r>
              <a:rPr lang="zh-CN" altLang="en-US" dirty="0"/>
              <a:t>、</a:t>
            </a:r>
            <a:r>
              <a:rPr lang="en-US" altLang="zh-CN" dirty="0" err="1"/>
              <a:t>removeLast</a:t>
            </a:r>
            <a:r>
              <a:rPr lang="zh-CN" altLang="en-US" dirty="0"/>
              <a:t>等。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8261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  <a:r>
              <a:rPr lang="en-US" altLang="zh-CN" dirty="0"/>
              <a:t>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java.util.Vector</a:t>
            </a:r>
            <a:endParaRPr lang="en-US" altLang="zh-CN" dirty="0"/>
          </a:p>
          <a:p>
            <a:pPr lvl="1"/>
            <a:r>
              <a:rPr lang="en-US" altLang="zh-CN" dirty="0"/>
              <a:t>Vector</a:t>
            </a:r>
            <a:r>
              <a:rPr lang="zh-CN" altLang="en-US" dirty="0"/>
              <a:t>也是一个数组列表，功能与</a:t>
            </a:r>
            <a:r>
              <a:rPr lang="en-US" altLang="zh-CN" dirty="0" err="1"/>
              <a:t>ArrayList</a:t>
            </a:r>
            <a:r>
              <a:rPr lang="zh-CN" altLang="en-US" dirty="0"/>
              <a:t>几乎相同，但是</a:t>
            </a:r>
            <a:r>
              <a:rPr lang="en-US" altLang="zh-CN" dirty="0"/>
              <a:t>Vector</a:t>
            </a:r>
            <a:r>
              <a:rPr lang="zh-CN" altLang="en-US" dirty="0"/>
              <a:t>基于线程同步，而</a:t>
            </a:r>
            <a:r>
              <a:rPr lang="en-US" altLang="zh-CN" dirty="0" err="1"/>
              <a:t>ArrayList</a:t>
            </a:r>
            <a:r>
              <a:rPr lang="zh-CN" altLang="en-US" dirty="0"/>
              <a:t>则不是线程安全的，已不建议使用。</a:t>
            </a:r>
            <a:endParaRPr lang="en-US" altLang="zh-CN" dirty="0"/>
          </a:p>
          <a:p>
            <a:r>
              <a:rPr lang="en-US" altLang="zh-CN" dirty="0" err="1"/>
              <a:t>java.util.Stack</a:t>
            </a:r>
            <a:endParaRPr lang="en-US" altLang="zh-CN" dirty="0"/>
          </a:p>
          <a:p>
            <a:pPr lvl="1"/>
            <a:r>
              <a:rPr lang="en-US" altLang="zh-CN" dirty="0"/>
              <a:t>Stack</a:t>
            </a:r>
            <a:r>
              <a:rPr lang="zh-CN" altLang="en-US" dirty="0"/>
              <a:t>是</a:t>
            </a:r>
            <a:r>
              <a:rPr lang="en-US" altLang="zh-CN" dirty="0"/>
              <a:t>Vector</a:t>
            </a:r>
            <a:r>
              <a:rPr lang="zh-CN" altLang="en-US" dirty="0"/>
              <a:t>的子类，实现了一种后进先出的堆栈数据结构，已不建议使用。</a:t>
            </a:r>
            <a:endParaRPr lang="en-US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5187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  <a:r>
              <a:rPr lang="en-US" altLang="zh-CN" dirty="0"/>
              <a:t>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示例：</a:t>
            </a:r>
            <a:r>
              <a:rPr lang="en-US" altLang="zh-CN" dirty="0"/>
              <a:t>TestList.java</a:t>
            </a:r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2625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WordArt 3"/>
          <p:cNvSpPr>
            <a:spLocks noChangeArrowheads="1" noChangeShapeType="1" noTextEdit="1"/>
          </p:cNvSpPr>
          <p:nvPr/>
        </p:nvSpPr>
        <p:spPr bwMode="gray">
          <a:xfrm>
            <a:off x="1995488" y="2133600"/>
            <a:ext cx="5472112" cy="93503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 !</a:t>
            </a:r>
            <a:endParaRPr lang="zh-CN" altLang="en-US" sz="5400" b="1" kern="1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outerShdw dist="71842" dir="2700000" algn="ctr" rotWithShape="0">
                  <a:schemeClr val="bg2">
                    <a:alpha val="50000"/>
                  </a:schemeClr>
                </a:outerShdw>
              </a:effectLst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电子科技大学中山学院 计算机学院 彭政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集合框架概述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一个数组中只能存放固定数量的对象，当对象的数量超出一个数组的大小时，这个数组就不能存放了。</a:t>
            </a:r>
            <a:endParaRPr lang="en-US" altLang="zh-CN" dirty="0"/>
          </a:p>
          <a:p>
            <a:r>
              <a:rPr lang="zh-CN" altLang="zh-CN" dirty="0"/>
              <a:t>但有些情况下，我们需要一个能够存放不固定数量的容器，这时候就不能使用数组，而应该使用</a:t>
            </a:r>
            <a:r>
              <a:rPr lang="en-US" altLang="zh-CN" dirty="0"/>
              <a:t>J2SE</a:t>
            </a:r>
            <a:r>
              <a:rPr lang="zh-CN" altLang="zh-CN" dirty="0"/>
              <a:t>基本库中提供的集合。</a:t>
            </a:r>
            <a:endParaRPr lang="en-US" altLang="zh-CN" dirty="0"/>
          </a:p>
          <a:p>
            <a:r>
              <a:rPr lang="zh-CN" altLang="zh-CN" dirty="0"/>
              <a:t>可以把一个集合对象理解成一个大小可变的容器，可以用来存放数量不固定的一组对象。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1071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集合框架概述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J2SE</a:t>
            </a:r>
            <a:r>
              <a:rPr lang="zh-CN" altLang="zh-CN" dirty="0"/>
              <a:t>基本库中提供了一套由设计优良的接口和类组成的集合框架，包括了很多常用的抽象数据类型，比如：队列、栈、链表、树、哈希表等，这些接口和类都定义在</a:t>
            </a:r>
            <a:r>
              <a:rPr lang="en-US" altLang="zh-CN" dirty="0" err="1"/>
              <a:t>java.util</a:t>
            </a:r>
            <a:r>
              <a:rPr lang="zh-CN" altLang="zh-CN" dirty="0"/>
              <a:t>和</a:t>
            </a:r>
            <a:r>
              <a:rPr lang="en-US" altLang="zh-CN" dirty="0" err="1"/>
              <a:t>java.util.concurrent</a:t>
            </a:r>
            <a:r>
              <a:rPr lang="zh-CN" altLang="zh-CN" dirty="0"/>
              <a:t>包中。</a:t>
            </a:r>
            <a:endParaRPr lang="en-US" altLang="zh-CN" dirty="0"/>
          </a:p>
          <a:p>
            <a:r>
              <a:rPr lang="zh-CN" altLang="zh-CN" dirty="0"/>
              <a:t>从集合中存储的内容来分，分为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zh-CN" dirty="0"/>
              <a:t>存储一组对象的</a:t>
            </a:r>
            <a:r>
              <a:rPr lang="en-US" altLang="zh-CN" dirty="0"/>
              <a:t>Collection</a:t>
            </a:r>
          </a:p>
          <a:p>
            <a:pPr lvl="1"/>
            <a:r>
              <a:rPr lang="zh-CN" altLang="zh-CN" dirty="0"/>
              <a:t>存储一组键值对的</a:t>
            </a:r>
            <a:r>
              <a:rPr lang="en-US" altLang="zh-CN" dirty="0"/>
              <a:t>Map</a:t>
            </a:r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82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集合框架概述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Collection</a:t>
            </a:r>
            <a:r>
              <a:rPr lang="zh-CN" altLang="zh-CN" dirty="0"/>
              <a:t>框架中部分接口和类的层次关系如下图所示：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492896"/>
            <a:ext cx="691276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8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集合框架概述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java.util.List</a:t>
            </a:r>
            <a:r>
              <a:rPr lang="zh-CN" altLang="zh-CN" dirty="0"/>
              <a:t>是</a:t>
            </a:r>
            <a:r>
              <a:rPr lang="en-US" altLang="zh-CN" dirty="0" err="1"/>
              <a:t>java.util.Collection</a:t>
            </a:r>
            <a:r>
              <a:rPr lang="zh-CN" altLang="zh-CN" dirty="0"/>
              <a:t>接口的子接口，或者说接口</a:t>
            </a:r>
            <a:r>
              <a:rPr lang="en-US" altLang="zh-CN" dirty="0"/>
              <a:t>List</a:t>
            </a:r>
            <a:r>
              <a:rPr lang="zh-CN" altLang="zh-CN" dirty="0"/>
              <a:t>是继承接口</a:t>
            </a:r>
            <a:r>
              <a:rPr lang="en-US" altLang="zh-CN" dirty="0"/>
              <a:t>Collection</a:t>
            </a:r>
            <a:r>
              <a:rPr lang="zh-CN" altLang="zh-CN" dirty="0"/>
              <a:t>的。一个</a:t>
            </a:r>
            <a:r>
              <a:rPr lang="en-US" altLang="zh-CN" dirty="0"/>
              <a:t>list</a:t>
            </a:r>
            <a:r>
              <a:rPr lang="zh-CN" altLang="zh-CN" dirty="0"/>
              <a:t>列表表示一组有前后位置关系的元素的集合，</a:t>
            </a:r>
            <a:r>
              <a:rPr lang="en-US" altLang="zh-CN" dirty="0"/>
              <a:t>list</a:t>
            </a:r>
            <a:r>
              <a:rPr lang="zh-CN" altLang="zh-CN" dirty="0"/>
              <a:t>列表中的元素通常是可以重复。可以对</a:t>
            </a:r>
            <a:r>
              <a:rPr lang="en-US" altLang="zh-CN" dirty="0"/>
              <a:t>list</a:t>
            </a:r>
            <a:r>
              <a:rPr lang="zh-CN" altLang="zh-CN" dirty="0"/>
              <a:t>列表中每个元素的位置进行精确地控制，也可以根据元素在列表中的位置访问某个位置的元素。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189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集合框架概述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java.util.Set</a:t>
            </a:r>
            <a:r>
              <a:rPr lang="zh-CN" altLang="zh-CN" dirty="0"/>
              <a:t>是</a:t>
            </a:r>
            <a:r>
              <a:rPr lang="en-US" altLang="zh-CN" dirty="0" err="1"/>
              <a:t>java.util.Collection</a:t>
            </a:r>
            <a:r>
              <a:rPr lang="zh-CN" altLang="zh-CN" dirty="0"/>
              <a:t>接口的子接口，或者说接口</a:t>
            </a:r>
            <a:r>
              <a:rPr lang="en-US" altLang="zh-CN" dirty="0"/>
              <a:t>Set</a:t>
            </a:r>
            <a:r>
              <a:rPr lang="zh-CN" altLang="zh-CN" dirty="0"/>
              <a:t>是继承接口</a:t>
            </a:r>
            <a:r>
              <a:rPr lang="en-US" altLang="zh-CN" dirty="0"/>
              <a:t>Collection</a:t>
            </a:r>
            <a:r>
              <a:rPr lang="zh-CN" altLang="zh-CN" dirty="0"/>
              <a:t>的。一个</a:t>
            </a:r>
            <a:r>
              <a:rPr lang="en-US" altLang="zh-CN" dirty="0"/>
              <a:t>set</a:t>
            </a:r>
            <a:r>
              <a:rPr lang="zh-CN" altLang="zh-CN" dirty="0"/>
              <a:t>集合表示一组不包含重复元素的集合，</a:t>
            </a:r>
            <a:r>
              <a:rPr lang="en-US" altLang="zh-CN" dirty="0"/>
              <a:t>set</a:t>
            </a:r>
            <a:r>
              <a:rPr lang="zh-CN" altLang="zh-CN" dirty="0"/>
              <a:t>集合中的元素通常是无序的。</a:t>
            </a:r>
            <a:r>
              <a:rPr lang="en-US" altLang="zh-CN" dirty="0" err="1"/>
              <a:t>java.util.SortedSet</a:t>
            </a:r>
            <a:r>
              <a:rPr lang="zh-CN" altLang="zh-CN" dirty="0"/>
              <a:t>是</a:t>
            </a:r>
            <a:r>
              <a:rPr lang="en-US" altLang="zh-CN" dirty="0" err="1"/>
              <a:t>java.util.Set</a:t>
            </a:r>
            <a:r>
              <a:rPr lang="zh-CN" altLang="zh-CN" dirty="0"/>
              <a:t>的子接口，表示的是一组不包含重复元素的、而且元素是有序的集合。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1730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集合框架概述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java.util.Map</a:t>
            </a:r>
            <a:r>
              <a:rPr lang="zh-CN" altLang="zh-CN" dirty="0"/>
              <a:t>框架中部分接口和类的层次关系如下图所示：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636912"/>
            <a:ext cx="4896544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75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</a:t>
            </a:r>
            <a:r>
              <a:rPr lang="en-US" altLang="zh-CN" dirty="0"/>
              <a:t>Collection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java.util.Collection</a:t>
            </a:r>
            <a:r>
              <a:rPr lang="zh-CN" altLang="zh-CN" dirty="0"/>
              <a:t>是集合框架中最基本的集合接口，一个</a:t>
            </a:r>
            <a:r>
              <a:rPr lang="en-US" altLang="zh-CN" dirty="0"/>
              <a:t>Collection</a:t>
            </a:r>
            <a:r>
              <a:rPr lang="zh-CN" altLang="zh-CN" dirty="0"/>
              <a:t>代表一组</a:t>
            </a:r>
            <a:r>
              <a:rPr lang="en-US" altLang="zh-CN" dirty="0"/>
              <a:t>Object</a:t>
            </a:r>
            <a:r>
              <a:rPr lang="zh-CN" altLang="zh-CN" dirty="0"/>
              <a:t>的集合，这些</a:t>
            </a:r>
            <a:r>
              <a:rPr lang="en-US" altLang="zh-CN" dirty="0"/>
              <a:t>Object</a:t>
            </a:r>
            <a:r>
              <a:rPr lang="zh-CN" altLang="zh-CN" dirty="0"/>
              <a:t>被称作元素。</a:t>
            </a:r>
          </a:p>
          <a:p>
            <a:r>
              <a:rPr lang="en-US" altLang="zh-CN" dirty="0"/>
              <a:t>Collection</a:t>
            </a:r>
            <a:r>
              <a:rPr lang="zh-CN" altLang="zh-CN" dirty="0"/>
              <a:t>接口中声明的方法是所有</a:t>
            </a:r>
            <a:r>
              <a:rPr lang="en-US" altLang="zh-CN" dirty="0"/>
              <a:t>Collection</a:t>
            </a:r>
            <a:r>
              <a:rPr lang="zh-CN" altLang="zh-CN" dirty="0"/>
              <a:t>实现类都要实现的方法，</a:t>
            </a:r>
            <a:r>
              <a:rPr lang="en-US" altLang="zh-CN" dirty="0"/>
              <a:t>Collection</a:t>
            </a:r>
            <a:r>
              <a:rPr lang="zh-CN" altLang="zh-CN" dirty="0"/>
              <a:t>接口中声明了以下常用方法：</a:t>
            </a:r>
            <a:endParaRPr lang="en-US" altLang="zh-CN" dirty="0"/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add(E e)</a:t>
            </a:r>
            <a:r>
              <a:rPr lang="zh-CN" altLang="en-US" dirty="0"/>
              <a:t>：向集合中添加指定元素 </a:t>
            </a:r>
            <a:r>
              <a:rPr lang="en-US" altLang="zh-CN" dirty="0"/>
              <a:t>e</a:t>
            </a:r>
            <a:r>
              <a:rPr lang="zh-CN" altLang="en-US" dirty="0"/>
              <a:t>，成功返回</a:t>
            </a:r>
            <a:r>
              <a:rPr lang="en-US" altLang="zh-CN" dirty="0"/>
              <a:t>true</a:t>
            </a:r>
            <a:r>
              <a:rPr lang="zh-CN" altLang="en-US" dirty="0"/>
              <a:t>，失败则返回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remove(Object o)</a:t>
            </a:r>
            <a:r>
              <a:rPr lang="zh-CN" altLang="en-US" dirty="0"/>
              <a:t>：如果集合中有指定元素 </a:t>
            </a:r>
            <a:r>
              <a:rPr lang="en-US" altLang="zh-CN" dirty="0"/>
              <a:t>o</a:t>
            </a:r>
            <a:r>
              <a:rPr lang="zh-CN" altLang="en-US" dirty="0"/>
              <a:t>，则将 </a:t>
            </a:r>
            <a:r>
              <a:rPr lang="en-US" altLang="zh-CN" dirty="0"/>
              <a:t>o </a:t>
            </a:r>
            <a:r>
              <a:rPr lang="zh-CN" altLang="en-US" dirty="0"/>
              <a:t>移除，并返回</a:t>
            </a:r>
            <a:r>
              <a:rPr lang="en-US" altLang="zh-CN" dirty="0"/>
              <a:t>true</a:t>
            </a:r>
            <a:r>
              <a:rPr lang="zh-CN" altLang="en-US" dirty="0"/>
              <a:t>，否则返回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</a:p>
          <a:p>
            <a:pPr lvl="1"/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750208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666635"/>
      </a:dk1>
      <a:lt1>
        <a:srgbClr val="FFFFFF"/>
      </a:lt1>
      <a:dk2>
        <a:srgbClr val="25413E"/>
      </a:dk2>
      <a:lt2>
        <a:srgbClr val="B2B2B2"/>
      </a:lt2>
      <a:accent1>
        <a:srgbClr val="83AE4E"/>
      </a:accent1>
      <a:accent2>
        <a:srgbClr val="C78DD7"/>
      </a:accent2>
      <a:accent3>
        <a:srgbClr val="FFFFFF"/>
      </a:accent3>
      <a:accent4>
        <a:srgbClr val="56562C"/>
      </a:accent4>
      <a:accent5>
        <a:srgbClr val="C1D3B2"/>
      </a:accent5>
      <a:accent6>
        <a:srgbClr val="B47FC3"/>
      </a:accent6>
      <a:hlink>
        <a:srgbClr val="3197BB"/>
      </a:hlink>
      <a:folHlink>
        <a:srgbClr val="878FA5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2B166E"/>
        </a:dk1>
        <a:lt1>
          <a:srgbClr val="FFFFFF"/>
        </a:lt1>
        <a:dk2>
          <a:srgbClr val="336699"/>
        </a:dk2>
        <a:lt2>
          <a:srgbClr val="DDDDDD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B24242"/>
        </a:accent1>
        <a:accent2>
          <a:srgbClr val="CC9900"/>
        </a:accent2>
        <a:accent3>
          <a:srgbClr val="FFFFFF"/>
        </a:accent3>
        <a:accent4>
          <a:srgbClr val="174578"/>
        </a:accent4>
        <a:accent5>
          <a:srgbClr val="D5B0B0"/>
        </a:accent5>
        <a:accent6>
          <a:srgbClr val="B98A00"/>
        </a:accent6>
        <a:hlink>
          <a:srgbClr val="808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666635"/>
        </a:dk1>
        <a:lt1>
          <a:srgbClr val="FFFFFF"/>
        </a:lt1>
        <a:dk2>
          <a:srgbClr val="25413E"/>
        </a:dk2>
        <a:lt2>
          <a:srgbClr val="B2B2B2"/>
        </a:lt2>
        <a:accent1>
          <a:srgbClr val="83AE4E"/>
        </a:accent1>
        <a:accent2>
          <a:srgbClr val="C78DD7"/>
        </a:accent2>
        <a:accent3>
          <a:srgbClr val="FFFFFF"/>
        </a:accent3>
        <a:accent4>
          <a:srgbClr val="56562C"/>
        </a:accent4>
        <a:accent5>
          <a:srgbClr val="C1D3B2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075TGp_Computer_green _v2</Template>
  <TotalTime>4795</TotalTime>
  <Words>2304</Words>
  <Application>Microsoft Office PowerPoint</Application>
  <PresentationFormat>全屏显示(4:3)</PresentationFormat>
  <Paragraphs>202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宋体</vt:lpstr>
      <vt:lpstr>Arial</vt:lpstr>
      <vt:lpstr>Verdana</vt:lpstr>
      <vt:lpstr>Wingdings</vt:lpstr>
      <vt:lpstr>Default Design</vt:lpstr>
      <vt:lpstr>Image</vt:lpstr>
      <vt:lpstr>第5章  数组和集合</vt:lpstr>
      <vt:lpstr>本章学习目标</vt:lpstr>
      <vt:lpstr>集合框架概述</vt:lpstr>
      <vt:lpstr>集合框架概述</vt:lpstr>
      <vt:lpstr>集合框架概述</vt:lpstr>
      <vt:lpstr>集合框架概述</vt:lpstr>
      <vt:lpstr>集合框架概述</vt:lpstr>
      <vt:lpstr>集合框架概述</vt:lpstr>
      <vt:lpstr>集合Collection</vt:lpstr>
      <vt:lpstr>集合Collection</vt:lpstr>
      <vt:lpstr>集合Collection</vt:lpstr>
      <vt:lpstr>集合Collection</vt:lpstr>
      <vt:lpstr>列表List</vt:lpstr>
      <vt:lpstr>列表List</vt:lpstr>
      <vt:lpstr>列表List</vt:lpstr>
      <vt:lpstr>列表List</vt:lpstr>
      <vt:lpstr>列表List</vt:lpstr>
      <vt:lpstr>列表List</vt:lpstr>
      <vt:lpstr>列表List</vt:lpstr>
      <vt:lpstr>列表List</vt:lpstr>
      <vt:lpstr>列表List</vt:lpstr>
      <vt:lpstr>列表List</vt:lpstr>
      <vt:lpstr>列表List</vt:lpstr>
      <vt:lpstr>列表List</vt:lpstr>
      <vt:lpstr>列表List</vt:lpstr>
      <vt:lpstr>列表List</vt:lpstr>
      <vt:lpstr>列表List</vt:lpstr>
      <vt:lpstr>列表List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pengzheng</dc:creator>
  <cp:lastModifiedBy>彭政</cp:lastModifiedBy>
  <cp:revision>93</cp:revision>
  <dcterms:created xsi:type="dcterms:W3CDTF">2015-08-30T13:23:12Z</dcterms:created>
  <dcterms:modified xsi:type="dcterms:W3CDTF">2017-09-22T09:28:15Z</dcterms:modified>
</cp:coreProperties>
</file>