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260" r:id="rId4"/>
    <p:sldId id="416" r:id="rId5"/>
    <p:sldId id="282" r:id="rId6"/>
    <p:sldId id="380" r:id="rId7"/>
    <p:sldId id="381" r:id="rId8"/>
    <p:sldId id="417" r:id="rId9"/>
    <p:sldId id="418" r:id="rId10"/>
    <p:sldId id="408" r:id="rId11"/>
    <p:sldId id="419" r:id="rId12"/>
    <p:sldId id="420" r:id="rId13"/>
    <p:sldId id="409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2" r:id="rId25"/>
    <p:sldId id="433" r:id="rId26"/>
    <p:sldId id="434" r:id="rId27"/>
    <p:sldId id="435" r:id="rId28"/>
    <p:sldId id="27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4660"/>
  </p:normalViewPr>
  <p:slideViewPr>
    <p:cSldViewPr>
      <p:cViewPr varScale="1">
        <p:scale>
          <a:sx n="95" d="100"/>
          <a:sy n="95" d="100"/>
        </p:scale>
        <p:origin x="110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Rectangle 77"/>
          <p:cNvSpPr>
            <a:spLocks noChangeArrowheads="1"/>
          </p:cNvSpPr>
          <p:nvPr userDrawn="1"/>
        </p:nvSpPr>
        <p:spPr bwMode="gray">
          <a:xfrm>
            <a:off x="0" y="3429000"/>
            <a:ext cx="91440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457200" y="990600"/>
            <a:ext cx="5562600" cy="2209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5400" b="1" i="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第</a:t>
            </a:r>
            <a:r>
              <a:rPr lang="en-US" altLang="zh-CN" noProof="0" dirty="0"/>
              <a:t>1</a:t>
            </a:r>
            <a:r>
              <a:rPr lang="zh-CN" altLang="en-US" noProof="0" dirty="0"/>
              <a:t>章</a:t>
            </a:r>
            <a:br>
              <a:rPr lang="en-US" altLang="zh-CN" noProof="0" dirty="0"/>
            </a:br>
            <a:r>
              <a:rPr lang="en-US" altLang="zh-CN" noProof="0" dirty="0"/>
              <a:t>Java</a:t>
            </a:r>
            <a:r>
              <a:rPr lang="zh-CN" altLang="en-US" noProof="0" dirty="0"/>
              <a:t>开发简介</a:t>
            </a:r>
            <a:endParaRPr lang="en-US" altLang="zh-CN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0" y="3429000"/>
            <a:ext cx="9144000" cy="436563"/>
          </a:xfr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  <p:sp>
        <p:nvSpPr>
          <p:cNvPr id="3136" name="Text Box 64"/>
          <p:cNvSpPr txBox="1">
            <a:spLocks noChangeArrowheads="1"/>
          </p:cNvSpPr>
          <p:nvPr userDrawn="1"/>
        </p:nvSpPr>
        <p:spPr bwMode="auto">
          <a:xfrm>
            <a:off x="6588224" y="6172200"/>
            <a:ext cx="24033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Java</a:t>
            </a:r>
            <a:r>
              <a:rPr lang="zh-CN" altLang="en-US" sz="2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开发基础</a:t>
            </a:r>
            <a:endParaRPr lang="en-US" altLang="zh-CN" sz="2400" b="1" i="0" baseline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6F64817-6BD7-46A6-8D7B-8F4AD32AE9F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b="1" i="0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8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7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png"/><Relationship Id="rId5" Type="http://schemas.openxmlformats.org/officeDocument/2006/relationships/vmlDrawing" Target="../drawings/vmlDrawing1.vml"/><Relationship Id="rId10" Type="http://schemas.openxmlformats.org/officeDocument/2006/relationships/oleObject" Target="../embeddings/oleObject3.bin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1" name="Object 7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087341333"/>
              </p:ext>
            </p:extLst>
          </p:nvPr>
        </p:nvGraphicFramePr>
        <p:xfrm>
          <a:off x="0" y="6564313"/>
          <a:ext cx="914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" name="Image" r:id="rId6" imgW="6273016" imgH="304547" progId="Photoshop.Image.6">
                  <p:embed/>
                </p:oleObj>
              </mc:Choice>
              <mc:Fallback>
                <p:oleObj name="Image" r:id="rId6" imgW="6273016" imgH="304547" progId="Photoshop.Image.6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6564313"/>
                        <a:ext cx="914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2" name="Rectangle 78"/>
          <p:cNvSpPr>
            <a:spLocks noChangeArrowheads="1"/>
          </p:cNvSpPr>
          <p:nvPr userDrawn="1"/>
        </p:nvSpPr>
        <p:spPr bwMode="ltGray">
          <a:xfrm>
            <a:off x="0" y="0"/>
            <a:ext cx="9144000" cy="9810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 i="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03" name="Object 7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578225578"/>
              </p:ext>
            </p:extLst>
          </p:nvPr>
        </p:nvGraphicFramePr>
        <p:xfrm>
          <a:off x="7261225" y="-9525"/>
          <a:ext cx="977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" name="Image" r:id="rId8" imgW="1904762" imgH="2006349" progId="Photoshop.Image.7">
                  <p:embed/>
                </p:oleObj>
              </mc:Choice>
              <mc:Fallback>
                <p:oleObj name="Image" r:id="rId8" imgW="1904762" imgH="2006349" progId="Photoshop.Image.7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7261225" y="-9525"/>
                        <a:ext cx="9779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4" name="Object 80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447456329"/>
              </p:ext>
            </p:extLst>
          </p:nvPr>
        </p:nvGraphicFramePr>
        <p:xfrm>
          <a:off x="8243888" y="-9525"/>
          <a:ext cx="9001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" name="Image" r:id="rId10" imgW="1523272" imgH="1676190" progId="Photoshop.Image.7">
                  <p:embed/>
                </p:oleObj>
              </mc:Choice>
              <mc:Fallback>
                <p:oleObj name="Image" r:id="rId10" imgW="1523272" imgH="1676190" progId="Photoshop.Image.7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43888" y="-9525"/>
                        <a:ext cx="9001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172200" y="6592565"/>
            <a:ext cx="2743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429000" y="6592565"/>
            <a:ext cx="2133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6C57FFE8-B3C3-4344-A1D1-7A0A01D190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533400" y="228600"/>
            <a:ext cx="6629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596459"/>
            <a:ext cx="274320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 i="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kern="1200" baseline="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b="1" i="0" kern="1200" baseline="0">
          <a:solidFill>
            <a:schemeClr val="accent4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 i="0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5271120" cy="838200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第</a:t>
            </a:r>
            <a:r>
              <a:rPr lang="en-US" altLang="zh-CN" dirty="0"/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数组和集合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 - </a:t>
            </a:r>
            <a:r>
              <a:rPr lang="en-US" altLang="zh-CN" dirty="0" err="1"/>
              <a:t>SortedSet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java.util.SortedSet</a:t>
            </a:r>
            <a:r>
              <a:rPr lang="zh-CN" altLang="zh-CN" dirty="0"/>
              <a:t>接口是</a:t>
            </a:r>
            <a:r>
              <a:rPr lang="en-US" altLang="zh-CN" dirty="0"/>
              <a:t>Set</a:t>
            </a:r>
            <a:r>
              <a:rPr lang="zh-CN" altLang="zh-CN" dirty="0"/>
              <a:t>接口的子接口，</a:t>
            </a:r>
            <a:r>
              <a:rPr lang="en-US" altLang="zh-CN" dirty="0" err="1"/>
              <a:t>SortedSet</a:t>
            </a:r>
            <a:r>
              <a:rPr lang="zh-CN" altLang="zh-CN" dirty="0"/>
              <a:t>中的元素都是按序存储的，</a:t>
            </a:r>
            <a:r>
              <a:rPr lang="en-US" altLang="zh-CN" dirty="0" err="1"/>
              <a:t>SortedSet</a:t>
            </a:r>
            <a:r>
              <a:rPr lang="zh-CN" altLang="zh-CN" dirty="0"/>
              <a:t>是一种有序的</a:t>
            </a:r>
            <a:r>
              <a:rPr lang="en-US" altLang="zh-CN" dirty="0"/>
              <a:t>Set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因为</a:t>
            </a:r>
            <a:r>
              <a:rPr lang="en-US" altLang="zh-CN" dirty="0" err="1"/>
              <a:t>SortedSet</a:t>
            </a:r>
            <a:r>
              <a:rPr lang="zh-CN" altLang="zh-CN" dirty="0"/>
              <a:t>中的元素需要按序存储，所以元素之间必须是“可比较”的，</a:t>
            </a:r>
            <a:r>
              <a:rPr lang="en-US" altLang="zh-CN" dirty="0"/>
              <a:t> </a:t>
            </a:r>
            <a:r>
              <a:rPr lang="en-US" altLang="zh-CN" dirty="0" err="1"/>
              <a:t>SortedSet</a:t>
            </a:r>
            <a:r>
              <a:rPr lang="zh-CN" altLang="zh-CN" dirty="0"/>
              <a:t>中的元素类型必须实现</a:t>
            </a:r>
            <a:r>
              <a:rPr lang="en-US" altLang="zh-CN" dirty="0" err="1"/>
              <a:t>java.lang.Comparable</a:t>
            </a:r>
            <a:r>
              <a:rPr lang="zh-CN" altLang="zh-CN" dirty="0"/>
              <a:t>接口。</a:t>
            </a:r>
            <a:endParaRPr lang="en-US" altLang="zh-CN" dirty="0"/>
          </a:p>
          <a:p>
            <a:r>
              <a:rPr lang="zh-CN" altLang="zh-CN" dirty="0"/>
              <a:t>也可以在创建具体的</a:t>
            </a:r>
            <a:r>
              <a:rPr lang="en-US" altLang="zh-CN" dirty="0" err="1"/>
              <a:t>SortedSet</a:t>
            </a:r>
            <a:r>
              <a:rPr lang="zh-CN" altLang="zh-CN" dirty="0"/>
              <a:t>实现类对象时，提供</a:t>
            </a:r>
            <a:r>
              <a:rPr lang="en-US" altLang="zh-CN" dirty="0" err="1"/>
              <a:t>Comprator</a:t>
            </a:r>
            <a:r>
              <a:rPr lang="zh-CN" altLang="zh-CN" dirty="0"/>
              <a:t>比较器对象，元素会按比较器制定的规则进行比较。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63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 - </a:t>
            </a:r>
            <a:r>
              <a:rPr lang="en-US" altLang="zh-CN" dirty="0" err="1"/>
              <a:t>SortedSet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SortedSet</a:t>
            </a:r>
            <a:r>
              <a:rPr lang="zh-CN" altLang="zh-CN" dirty="0"/>
              <a:t>接口中新声明了一些方法，以支持元素的有序性：</a:t>
            </a:r>
            <a:endParaRPr lang="en-US" altLang="zh-CN" dirty="0"/>
          </a:p>
          <a:p>
            <a:pPr lvl="1"/>
            <a:r>
              <a:rPr lang="en-US" altLang="zh-CN" dirty="0"/>
              <a:t>Object first()</a:t>
            </a:r>
            <a:r>
              <a:rPr lang="zh-CN" altLang="zh-CN" dirty="0"/>
              <a:t>：返回</a:t>
            </a:r>
            <a:r>
              <a:rPr lang="zh-CN" altLang="en-US" dirty="0"/>
              <a:t>集</a:t>
            </a:r>
            <a:r>
              <a:rPr lang="zh-CN" altLang="zh-CN" dirty="0"/>
              <a:t>中的第一个元素。</a:t>
            </a:r>
          </a:p>
          <a:p>
            <a:pPr lvl="1"/>
            <a:r>
              <a:rPr lang="en-US" altLang="zh-CN" dirty="0"/>
              <a:t>Object last ()</a:t>
            </a:r>
            <a:r>
              <a:rPr lang="zh-CN" altLang="zh-CN" dirty="0"/>
              <a:t>：返回</a:t>
            </a:r>
            <a:r>
              <a:rPr lang="zh-CN" altLang="en-US" dirty="0"/>
              <a:t>集</a:t>
            </a:r>
            <a:r>
              <a:rPr lang="zh-CN" altLang="zh-CN" dirty="0"/>
              <a:t>中最后一个元素。</a:t>
            </a:r>
          </a:p>
          <a:p>
            <a:pPr lvl="1"/>
            <a:r>
              <a:rPr lang="en-US" altLang="zh-CN" dirty="0" err="1"/>
              <a:t>SortedSet</a:t>
            </a:r>
            <a:r>
              <a:rPr lang="en-US" altLang="zh-CN" dirty="0"/>
              <a:t> </a:t>
            </a:r>
            <a:r>
              <a:rPr lang="en-US" altLang="zh-CN" dirty="0" err="1"/>
              <a:t>headSet</a:t>
            </a:r>
            <a:r>
              <a:rPr lang="en-US" altLang="zh-CN" dirty="0"/>
              <a:t>(Object </a:t>
            </a:r>
            <a:r>
              <a:rPr lang="en-US" altLang="zh-CN" dirty="0" err="1"/>
              <a:t>toElement</a:t>
            </a:r>
            <a:r>
              <a:rPr lang="en-US" altLang="zh-CN" dirty="0"/>
              <a:t>)</a:t>
            </a:r>
            <a:r>
              <a:rPr lang="zh-CN" altLang="zh-CN" dirty="0"/>
              <a:t>：返回</a:t>
            </a:r>
            <a:r>
              <a:rPr lang="en-US" altLang="zh-CN" dirty="0" err="1"/>
              <a:t>SortedSet</a:t>
            </a:r>
            <a:r>
              <a:rPr lang="zh-CN" altLang="zh-CN" dirty="0"/>
              <a:t>的一个子集，其内各元素的皆小于</a:t>
            </a:r>
            <a:r>
              <a:rPr lang="en-US" altLang="zh-CN" dirty="0" err="1"/>
              <a:t>toElement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err="1"/>
              <a:t>SortedSet</a:t>
            </a:r>
            <a:r>
              <a:rPr lang="en-US" altLang="zh-CN" dirty="0"/>
              <a:t> </a:t>
            </a:r>
            <a:r>
              <a:rPr lang="en-US" altLang="zh-CN" dirty="0" err="1"/>
              <a:t>tailSet</a:t>
            </a:r>
            <a:r>
              <a:rPr lang="en-US" altLang="zh-CN" dirty="0"/>
              <a:t>(Object </a:t>
            </a:r>
            <a:r>
              <a:rPr lang="en-US" altLang="zh-CN" dirty="0" err="1"/>
              <a:t>fromElement</a:t>
            </a:r>
            <a:r>
              <a:rPr lang="en-US" altLang="zh-CN" dirty="0"/>
              <a:t>): </a:t>
            </a:r>
            <a:r>
              <a:rPr lang="zh-CN" altLang="zh-CN" dirty="0"/>
              <a:t>返回</a:t>
            </a:r>
            <a:r>
              <a:rPr lang="en-US" altLang="zh-CN" dirty="0" err="1"/>
              <a:t>SortedSet</a:t>
            </a:r>
            <a:r>
              <a:rPr lang="zh-CN" altLang="zh-CN" dirty="0"/>
              <a:t>的一个子集，其内各元素的皆大于等于</a:t>
            </a:r>
            <a:r>
              <a:rPr lang="en-US" altLang="zh-CN" dirty="0" err="1"/>
              <a:t>toElement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11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 - </a:t>
            </a:r>
            <a:r>
              <a:rPr lang="en-US" altLang="zh-CN" dirty="0" err="1"/>
              <a:t>SortedSet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 err="1"/>
              <a:t>SortedSet</a:t>
            </a:r>
            <a:r>
              <a:rPr lang="zh-CN" altLang="zh-CN" dirty="0"/>
              <a:t>接口中新声明了一些方法，以支持元素的有序性：</a:t>
            </a:r>
            <a:endParaRPr lang="en-US" altLang="zh-CN" dirty="0"/>
          </a:p>
          <a:p>
            <a:pPr lvl="1"/>
            <a:r>
              <a:rPr lang="en-US" altLang="zh-CN" dirty="0" err="1"/>
              <a:t>SortedSet</a:t>
            </a:r>
            <a:r>
              <a:rPr lang="en-US" altLang="zh-CN" dirty="0"/>
              <a:t> </a:t>
            </a:r>
            <a:r>
              <a:rPr lang="en-US" altLang="zh-CN" dirty="0" err="1"/>
              <a:t>subSet</a:t>
            </a:r>
            <a:r>
              <a:rPr lang="en-US" altLang="zh-CN" dirty="0"/>
              <a:t>(Object </a:t>
            </a:r>
            <a:r>
              <a:rPr lang="en-US" altLang="zh-CN" dirty="0" err="1"/>
              <a:t>fromElement</a:t>
            </a:r>
            <a:r>
              <a:rPr lang="en-US" altLang="zh-CN" dirty="0"/>
              <a:t>, Object </a:t>
            </a:r>
            <a:r>
              <a:rPr lang="en-US" altLang="zh-CN" dirty="0" err="1"/>
              <a:t>toElement</a:t>
            </a:r>
            <a:r>
              <a:rPr lang="en-US" altLang="zh-CN" dirty="0"/>
              <a:t>): </a:t>
            </a:r>
            <a:r>
              <a:rPr lang="zh-CN" altLang="zh-CN" dirty="0"/>
              <a:t>返回</a:t>
            </a:r>
            <a:r>
              <a:rPr lang="en-US" altLang="zh-CN" dirty="0" err="1"/>
              <a:t>SortedSet</a:t>
            </a:r>
            <a:r>
              <a:rPr lang="zh-CN" altLang="zh-CN" dirty="0"/>
              <a:t>的一个子集，其内各元素的大小属于</a:t>
            </a:r>
            <a:r>
              <a:rPr lang="en-US" altLang="zh-CN" dirty="0"/>
              <a:t>[</a:t>
            </a:r>
            <a:r>
              <a:rPr lang="en-US" altLang="zh-CN" dirty="0" err="1"/>
              <a:t>fromElement</a:t>
            </a:r>
            <a:r>
              <a:rPr lang="en-US" altLang="zh-CN" dirty="0"/>
              <a:t>, </a:t>
            </a:r>
            <a:r>
              <a:rPr lang="en-US" altLang="zh-CN" dirty="0" err="1"/>
              <a:t>toElement</a:t>
            </a:r>
            <a:r>
              <a:rPr lang="en-US" altLang="zh-CN" dirty="0"/>
              <a:t>)</a:t>
            </a:r>
            <a:r>
              <a:rPr lang="zh-CN" altLang="zh-CN" dirty="0"/>
              <a:t>范围。</a:t>
            </a:r>
          </a:p>
          <a:p>
            <a:pPr lvl="1"/>
            <a:r>
              <a:rPr lang="en-US" altLang="zh-CN" dirty="0"/>
              <a:t>Comparator comparator(): </a:t>
            </a:r>
            <a:r>
              <a:rPr lang="zh-CN" altLang="zh-CN" dirty="0"/>
              <a:t>返回</a:t>
            </a:r>
            <a:r>
              <a:rPr lang="en-US" altLang="zh-CN" dirty="0" err="1"/>
              <a:t>SortedSet</a:t>
            </a:r>
            <a:r>
              <a:rPr lang="zh-CN" altLang="zh-CN" dirty="0"/>
              <a:t>的比较器对象，如果该</a:t>
            </a:r>
            <a:r>
              <a:rPr lang="en-US" altLang="zh-CN" dirty="0" err="1"/>
              <a:t>SortedSet</a:t>
            </a:r>
            <a:r>
              <a:rPr lang="zh-CN" altLang="zh-CN" dirty="0"/>
              <a:t>未制定比较器，则返回</a:t>
            </a:r>
            <a:r>
              <a:rPr lang="en-US" altLang="zh-CN" dirty="0"/>
              <a:t>null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46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 - 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java.util.TreeSet</a:t>
            </a:r>
            <a:r>
              <a:rPr lang="zh-CN" altLang="zh-CN" dirty="0"/>
              <a:t>是</a:t>
            </a:r>
            <a:r>
              <a:rPr lang="en-US" altLang="zh-CN" dirty="0" err="1"/>
              <a:t>SortedSet</a:t>
            </a:r>
            <a:r>
              <a:rPr lang="zh-CN" altLang="zh-CN" dirty="0"/>
              <a:t>的一个具体实现类，是以红黑树实现的元素集合，内部实际上是通过</a:t>
            </a:r>
            <a:r>
              <a:rPr lang="en-US" altLang="zh-CN" dirty="0" err="1"/>
              <a:t>TreeMap</a:t>
            </a:r>
            <a:r>
              <a:rPr lang="zh-CN" altLang="zh-CN" dirty="0"/>
              <a:t>来实现的。比如，当使用</a:t>
            </a:r>
            <a:r>
              <a:rPr lang="en-US" altLang="zh-CN" dirty="0"/>
              <a:t>add</a:t>
            </a:r>
            <a:r>
              <a:rPr lang="zh-CN" altLang="zh-CN" dirty="0"/>
              <a:t>方法将一个元素</a:t>
            </a:r>
            <a:r>
              <a:rPr lang="en-US" altLang="zh-CN" dirty="0"/>
              <a:t>e</a:t>
            </a:r>
            <a:r>
              <a:rPr lang="zh-CN" altLang="zh-CN" dirty="0"/>
              <a:t>存入一个</a:t>
            </a:r>
            <a:r>
              <a:rPr lang="en-US" altLang="zh-CN" dirty="0"/>
              <a:t>TreeSet</a:t>
            </a:r>
            <a:r>
              <a:rPr lang="zh-CN" altLang="zh-CN" dirty="0"/>
              <a:t>对象</a:t>
            </a:r>
            <a:r>
              <a:rPr lang="en-US" altLang="zh-CN" dirty="0"/>
              <a:t>set</a:t>
            </a:r>
            <a:r>
              <a:rPr lang="zh-CN" altLang="zh-CN" dirty="0"/>
              <a:t>中时：</a:t>
            </a:r>
            <a:r>
              <a:rPr lang="en-US" altLang="zh-CN" dirty="0" err="1"/>
              <a:t>set.add</a:t>
            </a:r>
            <a:r>
              <a:rPr lang="en-US" altLang="zh-CN" dirty="0"/>
              <a:t>(e)</a:t>
            </a:r>
            <a:r>
              <a:rPr lang="zh-CN" altLang="zh-CN" dirty="0"/>
              <a:t>， </a:t>
            </a:r>
            <a:r>
              <a:rPr lang="en-US" altLang="zh-CN" dirty="0"/>
              <a:t>set</a:t>
            </a:r>
            <a:r>
              <a:rPr lang="zh-CN" altLang="zh-CN" dirty="0"/>
              <a:t>内部实际上是使用一个</a:t>
            </a:r>
            <a:r>
              <a:rPr lang="en-US" altLang="zh-CN" dirty="0" err="1"/>
              <a:t>TreeMap</a:t>
            </a:r>
            <a:r>
              <a:rPr lang="zh-CN" altLang="zh-CN" dirty="0"/>
              <a:t>对象</a:t>
            </a:r>
            <a:r>
              <a:rPr lang="en-US" altLang="zh-CN" dirty="0"/>
              <a:t>map</a:t>
            </a:r>
            <a:r>
              <a:rPr lang="zh-CN" altLang="zh-CN" dirty="0"/>
              <a:t>来实现：</a:t>
            </a:r>
            <a:r>
              <a:rPr lang="en-US" altLang="zh-CN" dirty="0" err="1"/>
              <a:t>map.put</a:t>
            </a:r>
            <a:r>
              <a:rPr lang="en-US" altLang="zh-CN" dirty="0"/>
              <a:t>(e, new Object())</a:t>
            </a:r>
            <a:r>
              <a:rPr lang="zh-CN" altLang="zh-CN" dirty="0"/>
              <a:t>。可以看到，在</a:t>
            </a:r>
            <a:r>
              <a:rPr lang="en-US" altLang="zh-CN" dirty="0"/>
              <a:t>TreeSet</a:t>
            </a:r>
            <a:r>
              <a:rPr lang="zh-CN" altLang="zh-CN" dirty="0"/>
              <a:t>中的元素集实际上就是其内部</a:t>
            </a:r>
            <a:r>
              <a:rPr lang="en-US" altLang="zh-CN" dirty="0" err="1"/>
              <a:t>TreeMap</a:t>
            </a:r>
            <a:r>
              <a:rPr lang="zh-CN" altLang="zh-CN" dirty="0"/>
              <a:t>的</a:t>
            </a:r>
            <a:r>
              <a:rPr lang="en-US" altLang="zh-CN" dirty="0"/>
              <a:t>Key</a:t>
            </a:r>
            <a:r>
              <a:rPr lang="zh-CN" altLang="zh-CN" dirty="0"/>
              <a:t>集。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45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 - TreeSet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TreeSet</a:t>
            </a:r>
            <a:r>
              <a:rPr lang="zh-CN" altLang="zh-CN" dirty="0"/>
              <a:t>中不能包含重复的元素，一个</a:t>
            </a:r>
            <a:r>
              <a:rPr lang="en-US" altLang="zh-CN" dirty="0"/>
              <a:t>TreeSet</a:t>
            </a:r>
            <a:r>
              <a:rPr lang="zh-CN" altLang="zh-CN" dirty="0"/>
              <a:t>中的任意两个元素的</a:t>
            </a:r>
            <a:r>
              <a:rPr lang="en-US" altLang="zh-CN" dirty="0"/>
              <a:t>e1</a:t>
            </a:r>
            <a:r>
              <a:rPr lang="zh-CN" altLang="zh-CN" dirty="0"/>
              <a:t>和</a:t>
            </a:r>
            <a:r>
              <a:rPr lang="en-US" altLang="zh-CN" dirty="0"/>
              <a:t>e2</a:t>
            </a:r>
            <a:r>
              <a:rPr lang="zh-CN" altLang="zh-CN" dirty="0"/>
              <a:t>，都必须要满足条件：</a:t>
            </a:r>
            <a:r>
              <a:rPr lang="en-US" altLang="zh-CN" dirty="0"/>
              <a:t>e1.compareTo(e2)!=0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可以通过以下构造方法创建</a:t>
            </a:r>
            <a:r>
              <a:rPr lang="en-US" altLang="zh-CN" dirty="0"/>
              <a:t>TreeSet</a:t>
            </a:r>
            <a:r>
              <a:rPr lang="zh-CN" altLang="zh-CN" dirty="0"/>
              <a:t>实例：</a:t>
            </a:r>
            <a:endParaRPr lang="en-US" altLang="zh-CN" dirty="0"/>
          </a:p>
          <a:p>
            <a:pPr lvl="1"/>
            <a:r>
              <a:rPr lang="en-US" altLang="zh-CN" dirty="0"/>
              <a:t>public TreeSet()</a:t>
            </a:r>
            <a:r>
              <a:rPr lang="zh-CN" altLang="zh-CN" dirty="0"/>
              <a:t>：构建一个空的树集。</a:t>
            </a:r>
          </a:p>
          <a:p>
            <a:pPr lvl="1"/>
            <a:r>
              <a:rPr lang="en-US" altLang="zh-CN" dirty="0"/>
              <a:t>public TreeSet (Collection c): </a:t>
            </a:r>
            <a:r>
              <a:rPr lang="zh-CN" altLang="zh-CN" dirty="0"/>
              <a:t>构建一个树集，并且将集合</a:t>
            </a:r>
            <a:r>
              <a:rPr lang="en-US" altLang="zh-CN" dirty="0"/>
              <a:t>c</a:t>
            </a:r>
            <a:r>
              <a:rPr lang="zh-CN" altLang="zh-CN" dirty="0"/>
              <a:t>的所有的元素添加到此树集中。</a:t>
            </a:r>
          </a:p>
          <a:p>
            <a:pPr lvl="1"/>
            <a:r>
              <a:rPr lang="en-US" altLang="zh-CN" dirty="0"/>
              <a:t>public TreeSet(</a:t>
            </a:r>
            <a:r>
              <a:rPr lang="en-US" altLang="zh-CN" dirty="0" err="1"/>
              <a:t>SortedSet</a:t>
            </a:r>
            <a:r>
              <a:rPr lang="en-US" altLang="zh-CN" dirty="0"/>
              <a:t> s): </a:t>
            </a:r>
            <a:r>
              <a:rPr lang="zh-CN" altLang="zh-CN" dirty="0"/>
              <a:t>构建一个树集，</a:t>
            </a:r>
            <a:r>
              <a:rPr lang="zh-CN" altLang="en-US" dirty="0"/>
              <a:t>并</a:t>
            </a:r>
            <a:r>
              <a:rPr lang="zh-CN" altLang="zh-CN" dirty="0"/>
              <a:t>添加有序集合</a:t>
            </a:r>
            <a:r>
              <a:rPr lang="en-US" altLang="zh-CN" dirty="0"/>
              <a:t>s</a:t>
            </a:r>
            <a:r>
              <a:rPr lang="zh-CN" altLang="zh-CN" dirty="0"/>
              <a:t>中所有元素。</a:t>
            </a:r>
          </a:p>
          <a:p>
            <a:pPr lvl="1"/>
            <a:r>
              <a:rPr lang="en-US" altLang="zh-CN" dirty="0"/>
              <a:t>public TreeSet(Comparator c): </a:t>
            </a:r>
            <a:r>
              <a:rPr lang="zh-CN" altLang="zh-CN" dirty="0"/>
              <a:t>构建一个树集，并且使用特定的比较器对其元素进行排序。</a:t>
            </a:r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7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Collection</a:t>
            </a:r>
            <a:r>
              <a:rPr lang="zh-CN" altLang="en-US" sz="2400" dirty="0"/>
              <a:t>：顶层接口，表示可以存储一组元素的集合。</a:t>
            </a:r>
            <a:endParaRPr lang="en-US" altLang="zh-CN" sz="2400" dirty="0"/>
          </a:p>
          <a:p>
            <a:r>
              <a:rPr lang="en-US" altLang="zh-CN" sz="2400" dirty="0"/>
              <a:t>List</a:t>
            </a:r>
            <a:r>
              <a:rPr lang="zh-CN" altLang="en-US" sz="2400" dirty="0"/>
              <a:t>：继承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的接口，表示列表，列表集合中的元素是有前后顺序的，并且可以有重复的元素。</a:t>
            </a:r>
          </a:p>
          <a:p>
            <a:r>
              <a:rPr lang="en-US" altLang="zh-CN" sz="2400" dirty="0" err="1"/>
              <a:t>ArrayList</a:t>
            </a:r>
            <a:r>
              <a:rPr lang="zh-CN" altLang="en-US" sz="2400" dirty="0"/>
              <a:t>：实现</a:t>
            </a:r>
            <a:r>
              <a:rPr lang="en-US" altLang="zh-CN" sz="2400" dirty="0" err="1"/>
              <a:t>Lis</a:t>
            </a:r>
            <a:r>
              <a:rPr lang="zh-CN" altLang="en-US" sz="2400" dirty="0"/>
              <a:t>接口的类，使用数组实现的列表集合。</a:t>
            </a:r>
          </a:p>
          <a:p>
            <a:r>
              <a:rPr lang="en-US" altLang="zh-CN" sz="2400" dirty="0" err="1"/>
              <a:t>LinkedList</a:t>
            </a:r>
            <a:r>
              <a:rPr lang="zh-CN" altLang="en-US" sz="2400" dirty="0"/>
              <a:t>：实现</a:t>
            </a:r>
            <a:r>
              <a:rPr lang="en-US" altLang="zh-CN" sz="2400" dirty="0"/>
              <a:t>List</a:t>
            </a:r>
            <a:r>
              <a:rPr lang="zh-CN" altLang="en-US" sz="2400" dirty="0"/>
              <a:t>接口的类，使用双向链表实现的列表集合。</a:t>
            </a:r>
            <a:endParaRPr lang="en-US" altLang="zh-CN" sz="2400" dirty="0"/>
          </a:p>
          <a:p>
            <a:r>
              <a:rPr lang="en-US" altLang="zh-CN" sz="2400" dirty="0"/>
              <a:t>Map</a:t>
            </a:r>
            <a:r>
              <a:rPr lang="zh-CN" altLang="en-US" sz="2400" dirty="0"/>
              <a:t>：顶层接口，表示可以存储一组映射</a:t>
            </a:r>
            <a:r>
              <a:rPr lang="en-US" altLang="zh-CN" sz="2400" dirty="0"/>
              <a:t>&lt;key, value&gt;</a:t>
            </a:r>
            <a:r>
              <a:rPr lang="zh-CN" altLang="en-US" sz="2400" dirty="0"/>
              <a:t>的集合，不能有重复的</a:t>
            </a:r>
            <a:r>
              <a:rPr lang="en-US" altLang="zh-CN" sz="2400" dirty="0"/>
              <a:t>key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 err="1"/>
              <a:t>HashMap</a:t>
            </a:r>
            <a:r>
              <a:rPr lang="zh-CN" altLang="en-US" sz="2400" dirty="0"/>
              <a:t>：实现</a:t>
            </a:r>
            <a:r>
              <a:rPr lang="en-US" altLang="zh-CN" sz="2400" dirty="0"/>
              <a:t>Map</a:t>
            </a:r>
            <a:r>
              <a:rPr lang="zh-CN" altLang="en-US" sz="2400" dirty="0"/>
              <a:t>接口的类，使用哈希表实现的映射集合。</a:t>
            </a:r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11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SortedMap</a:t>
            </a:r>
            <a:r>
              <a:rPr lang="zh-CN" altLang="en-US" sz="2400" dirty="0"/>
              <a:t>：继承</a:t>
            </a:r>
            <a:r>
              <a:rPr lang="en-US" altLang="zh-CN" sz="2400" dirty="0"/>
              <a:t>Map</a:t>
            </a:r>
            <a:r>
              <a:rPr lang="zh-CN" altLang="en-US" sz="2400" dirty="0"/>
              <a:t>的接口，表示有序的映射集合，在该集合中添加一个映射时，会根据其</a:t>
            </a:r>
            <a:r>
              <a:rPr lang="en-US" altLang="zh-CN" sz="2400" dirty="0"/>
              <a:t>key</a:t>
            </a:r>
            <a:r>
              <a:rPr lang="zh-CN" altLang="en-US" sz="2400" dirty="0"/>
              <a:t>值按序存储。</a:t>
            </a:r>
          </a:p>
          <a:p>
            <a:r>
              <a:rPr lang="en-US" altLang="zh-CN" sz="2400" dirty="0" err="1"/>
              <a:t>TreeMap</a:t>
            </a:r>
            <a:r>
              <a:rPr lang="zh-CN" altLang="en-US" sz="2400" dirty="0"/>
              <a:t>：实现</a:t>
            </a:r>
            <a:r>
              <a:rPr lang="en-US" altLang="zh-CN" sz="2400" dirty="0" err="1"/>
              <a:t>SortedMap</a:t>
            </a:r>
            <a:r>
              <a:rPr lang="zh-CN" altLang="en-US" sz="2400" dirty="0"/>
              <a:t>接口的类，使用红黑树实现的有序映射集合。</a:t>
            </a:r>
          </a:p>
          <a:p>
            <a:r>
              <a:rPr lang="en-US" altLang="zh-CN" sz="2400" dirty="0"/>
              <a:t>Set</a:t>
            </a:r>
            <a:r>
              <a:rPr lang="zh-CN" altLang="en-US" sz="2400" dirty="0"/>
              <a:t>：继承</a:t>
            </a:r>
            <a:r>
              <a:rPr lang="en-US" altLang="zh-CN" sz="2400" dirty="0"/>
              <a:t>Collection</a:t>
            </a:r>
            <a:r>
              <a:rPr lang="zh-CN" altLang="en-US" sz="2400" dirty="0"/>
              <a:t>的接口，表示集，集中的元素是不可重复的。</a:t>
            </a:r>
          </a:p>
          <a:p>
            <a:r>
              <a:rPr lang="en-US" altLang="zh-CN" sz="2400" dirty="0" err="1"/>
              <a:t>SortedSet</a:t>
            </a:r>
            <a:r>
              <a:rPr lang="zh-CN" altLang="en-US" sz="2400" dirty="0"/>
              <a:t>：继承</a:t>
            </a:r>
            <a:r>
              <a:rPr lang="en-US" altLang="zh-CN" sz="2400" dirty="0"/>
              <a:t>Set</a:t>
            </a:r>
            <a:r>
              <a:rPr lang="zh-CN" altLang="en-US" sz="2400" dirty="0"/>
              <a:t>的接口，表示有序的集，在该集中添加一个元素时，会按序存储该元素。</a:t>
            </a:r>
          </a:p>
          <a:p>
            <a:r>
              <a:rPr lang="en-US" altLang="zh-CN" sz="2400" dirty="0" err="1"/>
              <a:t>HashSet</a:t>
            </a:r>
            <a:r>
              <a:rPr lang="zh-CN" altLang="en-US" sz="2400" dirty="0"/>
              <a:t>：实现</a:t>
            </a:r>
            <a:r>
              <a:rPr lang="en-US" altLang="zh-CN" sz="2400" dirty="0"/>
              <a:t>Set</a:t>
            </a:r>
            <a:r>
              <a:rPr lang="zh-CN" altLang="en-US" sz="2400" dirty="0"/>
              <a:t>接口的类，使用</a:t>
            </a:r>
            <a:r>
              <a:rPr lang="en-US" altLang="zh-CN" sz="2400" dirty="0" err="1"/>
              <a:t>HashMap</a:t>
            </a:r>
            <a:r>
              <a:rPr lang="zh-CN" altLang="en-US" sz="2400" dirty="0"/>
              <a:t>实现的集。</a:t>
            </a:r>
          </a:p>
          <a:p>
            <a:r>
              <a:rPr lang="en-US" altLang="zh-CN" sz="2400" dirty="0"/>
              <a:t>TreeSet</a:t>
            </a:r>
            <a:r>
              <a:rPr lang="zh-CN" altLang="en-US" sz="2400" dirty="0"/>
              <a:t>：实现</a:t>
            </a:r>
            <a:r>
              <a:rPr lang="en-US" altLang="zh-CN" sz="2400" dirty="0" err="1"/>
              <a:t>SortedSet</a:t>
            </a:r>
            <a:r>
              <a:rPr lang="zh-CN" altLang="en-US" sz="2400" dirty="0"/>
              <a:t>接口的类，使用</a:t>
            </a:r>
            <a:r>
              <a:rPr lang="en-US" altLang="zh-CN" sz="2400" dirty="0" err="1"/>
              <a:t>TreeMap</a:t>
            </a:r>
            <a:r>
              <a:rPr lang="zh-CN" altLang="en-US" sz="2400" dirty="0"/>
              <a:t>实现的集。</a:t>
            </a:r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dirty="0"/>
              <a:t>电子科技大学中山学院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953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zh-CN" dirty="0"/>
              <a:t>各种集合类的各种操作性能如下表所示：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82106"/>
              </p:ext>
            </p:extLst>
          </p:nvPr>
        </p:nvGraphicFramePr>
        <p:xfrm>
          <a:off x="430424" y="1844824"/>
          <a:ext cx="8229601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1838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5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查找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插入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删除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ArrayList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O(N)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O(N)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LinkedList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O(N)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HashSet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TreeSet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O(logN)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O(logN)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O(logN)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HashMap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O(1)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TreeMap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O(logN)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O(logN)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24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80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对于集合的使用，还需要注意以下几点：</a:t>
            </a:r>
            <a:endParaRPr lang="en-US" altLang="zh-CN" dirty="0"/>
          </a:p>
          <a:p>
            <a:pPr lvl="1"/>
            <a:r>
              <a:rPr lang="en-US" altLang="zh-CN" dirty="0" err="1"/>
              <a:t>ArrayList</a:t>
            </a:r>
            <a:r>
              <a:rPr lang="zh-CN" altLang="zh-CN" dirty="0"/>
              <a:t>、</a:t>
            </a:r>
            <a:r>
              <a:rPr lang="en-US" altLang="zh-CN" dirty="0" err="1"/>
              <a:t>HashSet</a:t>
            </a:r>
            <a:r>
              <a:rPr lang="zh-CN" altLang="zh-CN" dirty="0"/>
              <a:t>和</a:t>
            </a:r>
            <a:r>
              <a:rPr lang="en-US" altLang="zh-CN" dirty="0" err="1"/>
              <a:t>HashMap</a:t>
            </a:r>
            <a:r>
              <a:rPr lang="zh-CN" altLang="zh-CN" dirty="0"/>
              <a:t>在使用时，集合的初始容量和使用性能密切相关。因为当这几种集合中的元素个数与集合容量的比值超过一定数值时，这几种集合都会扩大重建内部数组，要尽量避免</a:t>
            </a:r>
            <a:r>
              <a:rPr lang="en-US" altLang="zh-CN" dirty="0"/>
              <a:t>rehash</a:t>
            </a:r>
            <a:r>
              <a:rPr lang="zh-CN" altLang="zh-CN" dirty="0"/>
              <a:t>这类的操作。</a:t>
            </a:r>
          </a:p>
          <a:p>
            <a:pPr lvl="1"/>
            <a:r>
              <a:rPr lang="en-US" altLang="zh-CN" dirty="0"/>
              <a:t>Set</a:t>
            </a:r>
            <a:r>
              <a:rPr lang="zh-CN" altLang="zh-CN" dirty="0"/>
              <a:t>集和</a:t>
            </a:r>
            <a:r>
              <a:rPr lang="en-US" altLang="zh-CN" dirty="0"/>
              <a:t>Map</a:t>
            </a:r>
            <a:r>
              <a:rPr lang="zh-CN" altLang="zh-CN" dirty="0"/>
              <a:t>中的</a:t>
            </a:r>
            <a:r>
              <a:rPr lang="en-US" altLang="zh-CN" dirty="0"/>
              <a:t>key</a:t>
            </a:r>
            <a:r>
              <a:rPr lang="zh-CN" altLang="zh-CN" dirty="0"/>
              <a:t>集都不允许重复，相应的元素类型要正确重写</a:t>
            </a:r>
            <a:r>
              <a:rPr lang="en-US" altLang="zh-CN" dirty="0"/>
              <a:t>equals</a:t>
            </a:r>
            <a:r>
              <a:rPr lang="zh-CN" altLang="zh-CN" dirty="0"/>
              <a:t>、</a:t>
            </a:r>
            <a:r>
              <a:rPr lang="en-US" altLang="zh-CN" dirty="0" err="1"/>
              <a:t>hashCode</a:t>
            </a:r>
            <a:r>
              <a:rPr lang="zh-CN" altLang="zh-CN" dirty="0"/>
              <a:t>和</a:t>
            </a:r>
            <a:r>
              <a:rPr lang="en-US" altLang="zh-CN" dirty="0" err="1"/>
              <a:t>compareTo</a:t>
            </a:r>
            <a:r>
              <a:rPr lang="zh-CN" altLang="zh-CN" dirty="0"/>
              <a:t>方法，并保持语义的一致性。</a:t>
            </a:r>
          </a:p>
          <a:p>
            <a:pPr lvl="1"/>
            <a:r>
              <a:rPr lang="zh-CN" altLang="zh-CN" dirty="0"/>
              <a:t>当程序中的元素个数是固定的时候，应该尽量使用数组，而不是集合。</a:t>
            </a:r>
          </a:p>
          <a:p>
            <a:pPr lvl="1"/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dirty="0"/>
              <a:t>电子科技大学中山学院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89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集合框架小结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对于集合的使用，还需要注意以下几点：</a:t>
            </a:r>
            <a:endParaRPr lang="en-US" altLang="zh-CN" dirty="0"/>
          </a:p>
          <a:p>
            <a:pPr lvl="1"/>
            <a:r>
              <a:rPr lang="zh-CN" altLang="zh-CN" dirty="0"/>
              <a:t>为了保证</a:t>
            </a:r>
            <a:r>
              <a:rPr lang="en-US" altLang="zh-CN" dirty="0"/>
              <a:t>TreeSet</a:t>
            </a:r>
            <a:r>
              <a:rPr lang="zh-CN" altLang="zh-CN" dirty="0"/>
              <a:t>和</a:t>
            </a:r>
            <a:r>
              <a:rPr lang="en-US" altLang="zh-CN" dirty="0" err="1"/>
              <a:t>TreeMap</a:t>
            </a:r>
            <a:r>
              <a:rPr lang="zh-CN" altLang="zh-CN" dirty="0"/>
              <a:t>中的元素始终是有序的，在</a:t>
            </a:r>
            <a:r>
              <a:rPr lang="en-US" altLang="zh-CN" dirty="0"/>
              <a:t>TreeSet</a:t>
            </a:r>
            <a:r>
              <a:rPr lang="zh-CN" altLang="zh-CN" dirty="0"/>
              <a:t>和</a:t>
            </a:r>
            <a:r>
              <a:rPr lang="en-US" altLang="zh-CN" dirty="0" err="1"/>
              <a:t>TreeMap</a:t>
            </a:r>
            <a:r>
              <a:rPr lang="zh-CN" altLang="zh-CN" dirty="0"/>
              <a:t>中的查找、插入、删除操作都不快。当程序无需保持元素的排序状态，应该使用</a:t>
            </a:r>
            <a:r>
              <a:rPr lang="en-US" altLang="zh-CN" dirty="0" err="1"/>
              <a:t>HashSet</a:t>
            </a:r>
            <a:r>
              <a:rPr lang="zh-CN" altLang="zh-CN" dirty="0"/>
              <a:t>和</a:t>
            </a:r>
            <a:r>
              <a:rPr lang="en-US" altLang="zh-CN" dirty="0" err="1"/>
              <a:t>HashMap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使用迭代器</a:t>
            </a:r>
            <a:r>
              <a:rPr lang="en-US" altLang="zh-CN" dirty="0"/>
              <a:t>iterator</a:t>
            </a:r>
            <a:r>
              <a:rPr lang="zh-CN" altLang="zh-CN" dirty="0"/>
              <a:t>遍历集合时，不能通过集合的引用来添加、删除集合中的元素，只能通过迭代器来操作，而且每次使用迭代器的</a:t>
            </a:r>
            <a:r>
              <a:rPr lang="en-US" altLang="zh-CN" dirty="0"/>
              <a:t>remove</a:t>
            </a:r>
            <a:r>
              <a:rPr lang="zh-CN" altLang="zh-CN" dirty="0"/>
              <a:t>方法进行删除之前，必须先调用迭代器的</a:t>
            </a:r>
            <a:r>
              <a:rPr lang="en-US" altLang="zh-CN" dirty="0"/>
              <a:t>next</a:t>
            </a:r>
            <a:r>
              <a:rPr lang="zh-CN" altLang="zh-CN" dirty="0"/>
              <a:t>方法。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dirty="0"/>
              <a:t>电子科技大学中山学院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404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数组的创建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基本数据类型数组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引用数据类型数组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7824" y="4767535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多维数组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6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在初始化一个集合实例时，需要提供一个类型参数来指明集合中存储的元素类型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List&lt;Person&gt; list = new </a:t>
            </a:r>
            <a:r>
              <a:rPr lang="en-US" altLang="zh-CN" dirty="0" err="1"/>
              <a:t>ArrayList</a:t>
            </a:r>
            <a:r>
              <a:rPr lang="en-US" altLang="zh-CN" dirty="0"/>
              <a:t>&lt;Person&gt;()</a:t>
            </a:r>
          </a:p>
          <a:p>
            <a:r>
              <a:rPr lang="zh-CN" altLang="zh-CN" dirty="0"/>
              <a:t>这是一种“参数化”类型的方式，即</a:t>
            </a:r>
            <a:r>
              <a:rPr lang="en-US" altLang="zh-CN" dirty="0"/>
              <a:t>Java</a:t>
            </a:r>
            <a:r>
              <a:rPr lang="zh-CN" altLang="zh-CN" dirty="0"/>
              <a:t>泛型。泛型是</a:t>
            </a:r>
            <a:r>
              <a:rPr lang="en-US" altLang="zh-CN" dirty="0"/>
              <a:t>Java SE 1.5</a:t>
            </a:r>
            <a:r>
              <a:rPr lang="zh-CN" altLang="zh-CN" dirty="0"/>
              <a:t>的新特性，泛型的本质是参数化类型，也就是说所操作的数据类型被指定为一个参数。这种参数类型可以用在类、接口和方法的创建中，分别称为泛型类、泛型接口、泛型方法。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dirty="0"/>
              <a:t>电子科技大学中山学院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定义泛型类的语法如下：</a:t>
            </a:r>
          </a:p>
          <a:p>
            <a:pPr marL="0" indent="0">
              <a:buNone/>
            </a:pPr>
            <a:r>
              <a:rPr lang="en-US" altLang="zh-CN" dirty="0"/>
              <a:t>	class </a:t>
            </a:r>
            <a:r>
              <a:rPr lang="en-US" altLang="zh-CN" dirty="0" err="1"/>
              <a:t>ClassName</a:t>
            </a:r>
            <a:r>
              <a:rPr lang="en-US" altLang="zh-CN" dirty="0"/>
              <a:t>&lt;T&gt; { ... }</a:t>
            </a:r>
            <a:endParaRPr lang="zh-CN" altLang="zh-CN" dirty="0"/>
          </a:p>
          <a:p>
            <a:r>
              <a:rPr lang="en-US" altLang="zh-CN" dirty="0"/>
              <a:t>T</a:t>
            </a:r>
            <a:r>
              <a:rPr lang="zh-CN" altLang="zh-CN" dirty="0"/>
              <a:t>就是类型参数，使用</a:t>
            </a:r>
            <a:r>
              <a:rPr lang="en-US" altLang="zh-CN" dirty="0"/>
              <a:t>&lt;&gt;</a:t>
            </a:r>
            <a:r>
              <a:rPr lang="zh-CN" altLang="zh-CN" dirty="0"/>
              <a:t>括起来，在创建</a:t>
            </a:r>
            <a:r>
              <a:rPr lang="en-US" altLang="zh-CN" dirty="0" err="1"/>
              <a:t>ClassName</a:t>
            </a:r>
            <a:r>
              <a:rPr lang="zh-CN" altLang="zh-CN" dirty="0"/>
              <a:t>实例的时候可以将具体的类型赋值给参数变量</a:t>
            </a:r>
            <a:r>
              <a:rPr lang="en-US" altLang="zh-CN" dirty="0"/>
              <a:t>T</a:t>
            </a:r>
            <a:r>
              <a:rPr lang="zh-CN" altLang="zh-CN" dirty="0"/>
              <a:t>，比如将</a:t>
            </a:r>
            <a:r>
              <a:rPr lang="en-US" altLang="zh-CN" dirty="0"/>
              <a:t>Person</a:t>
            </a:r>
            <a:r>
              <a:rPr lang="zh-CN" altLang="zh-CN" dirty="0"/>
              <a:t>类型赋值给参数</a:t>
            </a:r>
            <a:r>
              <a:rPr lang="en-US" altLang="zh-CN" dirty="0"/>
              <a:t>T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ClassName</a:t>
            </a:r>
            <a:r>
              <a:rPr lang="en-US" altLang="zh-CN" dirty="0"/>
              <a:t>&lt;Person&gt; </a:t>
            </a:r>
            <a:r>
              <a:rPr lang="en-US" altLang="zh-CN" dirty="0" err="1"/>
              <a:t>obj</a:t>
            </a:r>
            <a:r>
              <a:rPr lang="en-US" altLang="zh-CN" dirty="0"/>
              <a:t> = new 					</a:t>
            </a:r>
            <a:r>
              <a:rPr lang="en-US" altLang="zh-CN" dirty="0" err="1"/>
              <a:t>ClassName</a:t>
            </a:r>
            <a:r>
              <a:rPr lang="en-US" altLang="zh-CN" dirty="0"/>
              <a:t>&lt;Person&gt;();</a:t>
            </a:r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dirty="0"/>
              <a:t>电子科技大学中山学院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815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定义泛型方法的语法如下：</a:t>
            </a:r>
          </a:p>
          <a:p>
            <a:pPr marL="0" indent="0">
              <a:buNone/>
            </a:pPr>
            <a:r>
              <a:rPr lang="en-US" altLang="zh-CN" dirty="0"/>
              <a:t>	public &lt;T&gt; void m(T </a:t>
            </a:r>
            <a:r>
              <a:rPr lang="en-US" altLang="zh-CN" dirty="0" err="1"/>
              <a:t>arg</a:t>
            </a:r>
            <a:r>
              <a:rPr lang="en-US" altLang="zh-CN" dirty="0"/>
              <a:t>) { ... }</a:t>
            </a:r>
            <a:endParaRPr lang="zh-CN" altLang="zh-CN" dirty="0"/>
          </a:p>
          <a:p>
            <a:r>
              <a:rPr lang="zh-CN" altLang="zh-CN" dirty="0"/>
              <a:t>类型参数</a:t>
            </a:r>
            <a:r>
              <a:rPr lang="en-US" altLang="zh-CN" dirty="0"/>
              <a:t>T</a:t>
            </a:r>
            <a:r>
              <a:rPr lang="zh-CN" altLang="zh-CN" dirty="0"/>
              <a:t>要放在修饰符后、返回类型前。方法参数中的</a:t>
            </a:r>
            <a:r>
              <a:rPr lang="en-US" altLang="zh-CN" dirty="0"/>
              <a:t>T</a:t>
            </a:r>
            <a:r>
              <a:rPr lang="zh-CN" altLang="zh-CN" dirty="0"/>
              <a:t>不用</a:t>
            </a:r>
            <a:r>
              <a:rPr lang="en-US" altLang="zh-CN" dirty="0"/>
              <a:t>&lt;&gt;</a:t>
            </a:r>
            <a:r>
              <a:rPr lang="zh-CN" altLang="zh-CN" dirty="0"/>
              <a:t>括起来，当方法有多个参数的时候使用逗号分隔。</a:t>
            </a:r>
            <a:endParaRPr lang="en-US" altLang="zh-CN" dirty="0"/>
          </a:p>
          <a:p>
            <a:r>
              <a:rPr lang="zh-CN" altLang="zh-CN" dirty="0"/>
              <a:t>也可以对类型参数</a:t>
            </a:r>
            <a:r>
              <a:rPr lang="en-US" altLang="zh-CN" dirty="0"/>
              <a:t>T</a:t>
            </a:r>
            <a:r>
              <a:rPr lang="zh-CN" altLang="zh-CN" dirty="0"/>
              <a:t>做限定，比如限定类型</a:t>
            </a:r>
            <a:r>
              <a:rPr lang="en-US" altLang="zh-CN" dirty="0"/>
              <a:t>T</a:t>
            </a:r>
            <a:r>
              <a:rPr lang="zh-CN" altLang="zh-CN" dirty="0"/>
              <a:t>必须是现实了</a:t>
            </a:r>
            <a:r>
              <a:rPr lang="en-US" altLang="zh-CN" dirty="0"/>
              <a:t>Comparable</a:t>
            </a:r>
            <a:r>
              <a:rPr lang="zh-CN" altLang="zh-CN" dirty="0"/>
              <a:t>接口的类，可以将类型</a:t>
            </a:r>
            <a:r>
              <a:rPr lang="en-US" altLang="zh-CN" dirty="0"/>
              <a:t>T</a:t>
            </a:r>
            <a:r>
              <a:rPr lang="zh-CN" altLang="zh-CN" dirty="0"/>
              <a:t>声明为“有界类型”：</a:t>
            </a:r>
          </a:p>
          <a:p>
            <a:pPr marL="0" indent="0">
              <a:buNone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ClassName</a:t>
            </a:r>
            <a:r>
              <a:rPr lang="en-US" altLang="zh-CN" sz="2800" dirty="0"/>
              <a:t>&lt;T extends Comparable&lt;T&gt;&gt;</a:t>
            </a:r>
            <a:endParaRPr lang="zh-CN" altLang="zh-CN" sz="2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dirty="0"/>
              <a:t>电子科技大学中山学院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3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源代码中的类型参数</a:t>
            </a:r>
            <a:r>
              <a:rPr lang="en-US" altLang="zh-CN" dirty="0"/>
              <a:t>T</a:t>
            </a:r>
            <a:r>
              <a:rPr lang="zh-CN" altLang="zh-CN" dirty="0"/>
              <a:t>，在经过编译之后，都会用具体的类型进行替换。如果参数类型</a:t>
            </a:r>
            <a:r>
              <a:rPr lang="en-US" altLang="zh-CN" dirty="0"/>
              <a:t>T</a:t>
            </a:r>
            <a:r>
              <a:rPr lang="zh-CN" altLang="zh-CN" dirty="0"/>
              <a:t>没有被限定，则会用</a:t>
            </a:r>
            <a:r>
              <a:rPr lang="en-US" altLang="zh-CN" dirty="0"/>
              <a:t>Object</a:t>
            </a:r>
            <a:r>
              <a:rPr lang="zh-CN" altLang="zh-CN" dirty="0"/>
              <a:t>替换</a:t>
            </a:r>
            <a:r>
              <a:rPr lang="en-US" altLang="zh-CN" dirty="0"/>
              <a:t>T</a:t>
            </a:r>
            <a:r>
              <a:rPr lang="zh-CN" altLang="zh-CN" dirty="0"/>
              <a:t>。如果参数类型</a:t>
            </a:r>
            <a:r>
              <a:rPr lang="en-US" altLang="zh-CN" dirty="0"/>
              <a:t>T</a:t>
            </a:r>
            <a:r>
              <a:rPr lang="zh-CN" altLang="zh-CN" dirty="0"/>
              <a:t>做了限定，则会用限定类型替换</a:t>
            </a:r>
            <a:r>
              <a:rPr lang="en-US" altLang="zh-CN" dirty="0"/>
              <a:t>T</a:t>
            </a:r>
            <a:r>
              <a:rPr lang="zh-CN" altLang="zh-CN" dirty="0"/>
              <a:t>。这种机制称为“类型擦除”。</a:t>
            </a:r>
            <a:endParaRPr lang="en-US" altLang="zh-CN" dirty="0"/>
          </a:p>
          <a:p>
            <a:r>
              <a:rPr lang="zh-CN" altLang="zh-CN" dirty="0"/>
              <a:t>调用返回类型是泛型的方法时，编译器会自动进行类型强制转换：</a:t>
            </a:r>
            <a:endParaRPr lang="en-US" altLang="zh-CN" dirty="0"/>
          </a:p>
          <a:p>
            <a:r>
              <a:rPr lang="zh-CN" altLang="zh-CN" dirty="0"/>
              <a:t>使用泛型的好处：简化代码、增强类型安全。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 dirty="0"/>
              <a:t>电子科技大学中山学院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065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b="1"/>
              <a:t>枚举 </a:t>
            </a:r>
            <a:r>
              <a:rPr lang="en-US" altLang="zh-CN" b="1"/>
              <a:t>(enum)</a:t>
            </a:r>
            <a:endParaRPr lang="zh-CN" altLang="en-US" b="1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21066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43000"/>
            <a:ext cx="8713788" cy="4983163"/>
          </a:xfrm>
        </p:spPr>
        <p:txBody>
          <a:bodyPr/>
          <a:lstStyle/>
          <a:p>
            <a:pPr eaLnBrk="1" hangingPunct="1"/>
            <a:r>
              <a:rPr lang="zh-CN" altLang="en-US" b="1"/>
              <a:t>什么是枚举</a:t>
            </a:r>
          </a:p>
          <a:p>
            <a:pPr lvl="1" eaLnBrk="1" hangingPunct="1"/>
            <a:r>
              <a:rPr lang="zh-CN" altLang="en-US" b="1"/>
              <a:t>枚举类型是继承自 </a:t>
            </a:r>
            <a:r>
              <a:rPr lang="en-US" altLang="zh-CN" b="1"/>
              <a:t>java.lang.Enum </a:t>
            </a:r>
            <a:r>
              <a:rPr lang="zh-CN" altLang="en-US" b="1"/>
              <a:t>的 </a:t>
            </a:r>
            <a:r>
              <a:rPr lang="en-US" altLang="zh-CN" b="1"/>
              <a:t>final </a:t>
            </a:r>
            <a:r>
              <a:rPr lang="zh-CN" altLang="en-US" b="1"/>
              <a:t>类。</a:t>
            </a:r>
            <a:endParaRPr lang="en-US" altLang="zh-CN" b="1"/>
          </a:p>
          <a:p>
            <a:pPr lvl="1" eaLnBrk="1" hangingPunct="1"/>
            <a:r>
              <a:rPr lang="zh-CN" altLang="en-US" b="1"/>
              <a:t>一个枚举类型对象的值只能是枚举类型中定义的枚举值。</a:t>
            </a: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50825" y="3212976"/>
            <a:ext cx="8534400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enum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Season {  //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创建枚举类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	SPRING, SUMMER, AUTUMN, WINTER //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枚举值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Season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season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Season.SPRING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//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创建枚举对象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for(Season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season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: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Season.values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()) {  //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遍历枚举类型的枚举值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	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System.out.println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("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顺序是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:" +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season.ordinal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());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168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b="1"/>
              <a:t>枚举 </a:t>
            </a:r>
            <a:r>
              <a:rPr lang="en-US" altLang="zh-CN" b="1"/>
              <a:t>(enum)</a:t>
            </a:r>
            <a:endParaRPr lang="zh-CN" altLang="en-US" b="1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21066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43000"/>
            <a:ext cx="8713788" cy="4983163"/>
          </a:xfrm>
        </p:spPr>
        <p:txBody>
          <a:bodyPr/>
          <a:lstStyle/>
          <a:p>
            <a:pPr eaLnBrk="1" hangingPunct="1"/>
            <a:r>
              <a:rPr lang="zh-CN" altLang="en-US" b="1" dirty="0"/>
              <a:t>枚举的作用</a:t>
            </a:r>
          </a:p>
          <a:p>
            <a:pPr lvl="1" eaLnBrk="1" hangingPunct="1"/>
            <a:r>
              <a:rPr lang="zh-CN" altLang="en-US" b="1" dirty="0"/>
              <a:t>枚举值是枚举类的对象，枚举类型中定义的若干个枚举值是一个常量的集合，这是限定有限种可能值的方式。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只能使枚举类型对象的取值为若干个枚举值中的其中一个，否则编译器就会报错。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使用枚举可以降低程序出错的几率，可以提高代码的可读性与可维护性。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注意：枚举值都是 </a:t>
            </a:r>
            <a:r>
              <a:rPr lang="en-US" altLang="zh-CN" b="1" dirty="0"/>
              <a:t>static final</a:t>
            </a:r>
            <a:r>
              <a:rPr lang="zh-CN" altLang="en-US" b="1" dirty="0"/>
              <a:t>的。</a:t>
            </a:r>
            <a:endParaRPr lang="en-US" altLang="zh-CN" b="1" dirty="0"/>
          </a:p>
          <a:p>
            <a:pPr lvl="1" eaLnBrk="1" hangingPunct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4189953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b="1"/>
              <a:t>枚举 </a:t>
            </a:r>
            <a:r>
              <a:rPr lang="en-US" altLang="zh-CN" b="1"/>
              <a:t>(enum)</a:t>
            </a:r>
            <a:endParaRPr lang="zh-CN" altLang="en-US" b="1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21066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43000"/>
            <a:ext cx="8713788" cy="4983163"/>
          </a:xfrm>
        </p:spPr>
        <p:txBody>
          <a:bodyPr/>
          <a:lstStyle/>
          <a:p>
            <a:pPr eaLnBrk="1" hangingPunct="1"/>
            <a:r>
              <a:rPr lang="zh-CN" altLang="en-US" b="1" dirty="0"/>
              <a:t>枚举的构造方法</a:t>
            </a:r>
          </a:p>
          <a:p>
            <a:pPr lvl="1" eaLnBrk="1" hangingPunct="1"/>
            <a:r>
              <a:rPr lang="zh-CN" altLang="en-US" b="1" dirty="0"/>
              <a:t>枚举类型可以定义成员变量和成员方法。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枚举类型定义的构造方法只是在初始化枚举值的时候被调用，所以枚举类型的构造方法只能是私有的</a:t>
            </a:r>
            <a:r>
              <a:rPr lang="en-US" altLang="zh-CN" b="1" dirty="0"/>
              <a:t>private</a:t>
            </a:r>
            <a:r>
              <a:rPr lang="zh-CN" altLang="en-US" b="1" dirty="0"/>
              <a:t>，不允许其它类调用该构造方法来新建枚举类型值。</a:t>
            </a:r>
            <a:endParaRPr lang="en-US" altLang="zh-CN" b="1" dirty="0"/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b="1" dirty="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41313" y="4005064"/>
            <a:ext cx="8532812" cy="2678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enum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Color{  //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定义枚举类 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	RED(255,0,0) , GREEN(0,255,0),  BLUE(0,0,255);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	private int r, g, b; //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表示三基色中的红绿蓝分量值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	private Color(int r, int g, int b) {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		this.r = r; this.g = g; this.b = b;	}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</a:rPr>
              <a:t>Color  c  = new Color(255,255,0); //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不允许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81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b="1"/>
              <a:t>枚举 </a:t>
            </a:r>
            <a:r>
              <a:rPr lang="en-US" altLang="zh-CN" b="1"/>
              <a:t>(enum)</a:t>
            </a:r>
            <a:endParaRPr lang="zh-CN" altLang="en-US" b="1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21066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>
              <a:latin typeface="Arial" panose="020B0604020202020204" pitchFamily="34" charset="0"/>
            </a:endParaRP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43000"/>
            <a:ext cx="8713788" cy="4983163"/>
          </a:xfrm>
        </p:spPr>
        <p:txBody>
          <a:bodyPr/>
          <a:lstStyle/>
          <a:p>
            <a:pPr eaLnBrk="1" hangingPunct="1"/>
            <a:r>
              <a:rPr lang="zh-CN" altLang="en-US" b="1" dirty="0"/>
              <a:t>枚举</a:t>
            </a:r>
            <a:r>
              <a:rPr lang="zh-CN" altLang="en-US" dirty="0"/>
              <a:t>中的抽象方法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枚举类型可以声明抽象方法。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定义枚举值时，每个枚举值都需要实现抽象方法。</a:t>
            </a:r>
            <a:endParaRPr lang="en-US" altLang="zh-CN" b="1" dirty="0"/>
          </a:p>
          <a:p>
            <a:pPr lvl="1" eaLnBrk="1" hangingPunct="1"/>
            <a:r>
              <a:rPr lang="zh-CN" altLang="en-US" dirty="0"/>
              <a:t>编译器会为每个枚举值创建一个对应的匿名内部类，这些匿名内部类是枚举类的子类。</a:t>
            </a:r>
            <a:endParaRPr lang="en-US" altLang="zh-CN" b="1" dirty="0"/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b="1" dirty="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341313" y="3778883"/>
            <a:ext cx="8532812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enum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Color{  //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定义枚举类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	RED(255,0,0) {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		public void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printColor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() {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sysout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“红色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”); 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	}, GREEN(0,255,0) {...},  BLUE(0,0,255){...};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	public abstract void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printColor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();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94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WordArt 3"/>
          <p:cNvSpPr>
            <a:spLocks noChangeArrowheads="1" noChangeShapeType="1" noTextEdit="1"/>
          </p:cNvSpPr>
          <p:nvPr/>
        </p:nvSpPr>
        <p:spPr bwMode="gray">
          <a:xfrm>
            <a:off x="1995488" y="2133600"/>
            <a:ext cx="5472112" cy="93503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outerShdw dist="71842" dir="2700000" algn="ctr" rotWithShape="0">
                    <a:schemeClr val="bg2">
                      <a:alpha val="5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电子科技大学中山学院 计算机学院 彭政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集合框架概述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2289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集合</a:t>
            </a:r>
            <a:r>
              <a:rPr lang="en-US" altLang="zh-CN" sz="2400" b="1" dirty="0">
                <a:ea typeface="宋体" panose="02010600030101010101" pitchFamily="2" charset="-122"/>
              </a:rPr>
              <a:t>Collection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13500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列表</a:t>
            </a:r>
            <a:r>
              <a:rPr lang="en-US" altLang="zh-CN" sz="2400" b="1" dirty="0">
                <a:ea typeface="宋体" panose="02010600030101010101" pitchFamily="2" charset="-122"/>
              </a:rPr>
              <a:t>List</a:t>
            </a: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7824" y="4847970"/>
            <a:ext cx="14189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ea typeface="宋体" panose="02010600030101010101" pitchFamily="2" charset="-122"/>
              </a:rPr>
              <a:t>映射</a:t>
            </a:r>
            <a:r>
              <a:rPr lang="en-US" altLang="zh-CN" sz="2400" b="1" dirty="0">
                <a:ea typeface="宋体" panose="02010600030101010101" pitchFamily="2" charset="-122"/>
              </a:rPr>
              <a:t>Map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3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本章学习目标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828800" y="2024063"/>
            <a:ext cx="762000" cy="665162"/>
            <a:chOff x="1110" y="2656"/>
            <a:chExt cx="1549" cy="1351"/>
          </a:xfrm>
        </p:grpSpPr>
        <p:sp>
          <p:nvSpPr>
            <p:cNvPr id="64516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7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18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438400" y="26336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4" name="Text Box 12"/>
          <p:cNvSpPr txBox="1">
            <a:spLocks noChangeArrowheads="1"/>
          </p:cNvSpPr>
          <p:nvPr/>
        </p:nvSpPr>
        <p:spPr bwMode="auto">
          <a:xfrm>
            <a:off x="2987824" y="2100263"/>
            <a:ext cx="9733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集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gray">
          <a:xfrm>
            <a:off x="2024562" y="2122488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9</a:t>
            </a:r>
          </a:p>
        </p:txBody>
      </p:sp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1828800" y="2938463"/>
            <a:ext cx="762000" cy="665162"/>
            <a:chOff x="3174" y="2656"/>
            <a:chExt cx="1549" cy="1351"/>
          </a:xfrm>
        </p:grpSpPr>
        <p:sp>
          <p:nvSpPr>
            <p:cNvPr id="64520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2438400" y="3548063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28" name="Text Box 16"/>
          <p:cNvSpPr txBox="1">
            <a:spLocks noChangeArrowheads="1"/>
          </p:cNvSpPr>
          <p:nvPr/>
        </p:nvSpPr>
        <p:spPr bwMode="gray">
          <a:xfrm>
            <a:off x="1938802" y="3036888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10</a:t>
            </a:r>
          </a:p>
        </p:txBody>
      </p:sp>
      <p:grpSp>
        <p:nvGrpSpPr>
          <p:cNvPr id="64529" name="Group 17"/>
          <p:cNvGrpSpPr>
            <a:grpSpLocks/>
          </p:cNvGrpSpPr>
          <p:nvPr/>
        </p:nvGrpSpPr>
        <p:grpSpPr bwMode="auto">
          <a:xfrm>
            <a:off x="1828800" y="3830638"/>
            <a:ext cx="762000" cy="665162"/>
            <a:chOff x="1110" y="2656"/>
            <a:chExt cx="1549" cy="1351"/>
          </a:xfrm>
        </p:grpSpPr>
        <p:sp>
          <p:nvSpPr>
            <p:cNvPr id="64530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1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2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37" name="Line 25"/>
          <p:cNvSpPr>
            <a:spLocks noChangeShapeType="1"/>
          </p:cNvSpPr>
          <p:nvPr/>
        </p:nvSpPr>
        <p:spPr bwMode="auto">
          <a:xfrm>
            <a:off x="2438400" y="44402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gray">
          <a:xfrm>
            <a:off x="2025650" y="3929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1828800" y="4745038"/>
            <a:ext cx="762000" cy="665162"/>
            <a:chOff x="3174" y="2656"/>
            <a:chExt cx="1549" cy="1351"/>
          </a:xfrm>
        </p:grpSpPr>
        <p:sp>
          <p:nvSpPr>
            <p:cNvPr id="64534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5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64536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64540" name="Line 28"/>
          <p:cNvSpPr>
            <a:spLocks noChangeShapeType="1"/>
          </p:cNvSpPr>
          <p:nvPr/>
        </p:nvSpPr>
        <p:spPr bwMode="auto">
          <a:xfrm>
            <a:off x="2438400" y="5354638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64542" name="Text Box 30"/>
          <p:cNvSpPr txBox="1">
            <a:spLocks noChangeArrowheads="1"/>
          </p:cNvSpPr>
          <p:nvPr/>
        </p:nvSpPr>
        <p:spPr bwMode="gray">
          <a:xfrm>
            <a:off x="2025650" y="4843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 dirty="0">
                <a:solidFill>
                  <a:schemeClr val="bg1"/>
                </a:solidFill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b="1"/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2987824" y="3039343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集合框架小结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987824" y="390343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范型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2987824" y="4847970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枚举</a:t>
            </a:r>
            <a:endParaRPr lang="en-US" altLang="zh-CN" sz="24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80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 -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java.util.Set</a:t>
            </a:r>
            <a:r>
              <a:rPr lang="zh-CN" altLang="zh-CN" dirty="0"/>
              <a:t>是</a:t>
            </a:r>
            <a:r>
              <a:rPr lang="en-US" altLang="zh-CN" dirty="0" err="1"/>
              <a:t>java.util.Collection</a:t>
            </a:r>
            <a:r>
              <a:rPr lang="zh-CN" altLang="zh-CN" dirty="0"/>
              <a:t>的子接口，它是一种不包含重复的元素的</a:t>
            </a:r>
            <a:r>
              <a:rPr lang="en-US" altLang="zh-CN" dirty="0"/>
              <a:t>Collection</a:t>
            </a:r>
            <a:r>
              <a:rPr lang="zh-CN" altLang="zh-CN" dirty="0"/>
              <a:t>。</a:t>
            </a:r>
            <a:r>
              <a:rPr lang="en-US" altLang="zh-CN" dirty="0"/>
              <a:t>Set</a:t>
            </a:r>
            <a:r>
              <a:rPr lang="zh-CN" altLang="zh-CN" dirty="0"/>
              <a:t>接口没有引入新方法，所以可以像使用</a:t>
            </a:r>
            <a:r>
              <a:rPr lang="en-US" altLang="zh-CN" dirty="0"/>
              <a:t>Collection</a:t>
            </a:r>
            <a:r>
              <a:rPr lang="zh-CN" altLang="zh-CN" dirty="0"/>
              <a:t>接口一样使用</a:t>
            </a:r>
            <a:r>
              <a:rPr lang="en-US" altLang="zh-CN" dirty="0"/>
              <a:t>Set</a:t>
            </a:r>
            <a:r>
              <a:rPr lang="zh-CN" altLang="zh-CN" dirty="0"/>
              <a:t>接口。</a:t>
            </a:r>
            <a:endParaRPr lang="en-US" altLang="zh-CN" dirty="0"/>
          </a:p>
          <a:p>
            <a:r>
              <a:rPr lang="zh-CN" altLang="zh-CN" dirty="0"/>
              <a:t>一个</a:t>
            </a:r>
            <a:r>
              <a:rPr lang="en-US" altLang="zh-CN" dirty="0"/>
              <a:t>set</a:t>
            </a:r>
            <a:r>
              <a:rPr lang="zh-CN" altLang="zh-CN" dirty="0"/>
              <a:t>集合表示一组不包含重复元素的集合，</a:t>
            </a:r>
            <a:r>
              <a:rPr lang="en-US" altLang="zh-CN" dirty="0"/>
              <a:t>set</a:t>
            </a:r>
            <a:r>
              <a:rPr lang="zh-CN" altLang="zh-CN" dirty="0"/>
              <a:t>集合中的元素通常是无序的。</a:t>
            </a:r>
            <a:r>
              <a:rPr lang="en-US" altLang="zh-CN" dirty="0" err="1"/>
              <a:t>java.util.SortedSet</a:t>
            </a:r>
            <a:r>
              <a:rPr lang="zh-CN" altLang="zh-CN" dirty="0"/>
              <a:t>是</a:t>
            </a:r>
            <a:r>
              <a:rPr lang="en-US" altLang="zh-CN" dirty="0" err="1"/>
              <a:t>java.util.Set</a:t>
            </a:r>
            <a:r>
              <a:rPr lang="zh-CN" altLang="zh-CN" dirty="0"/>
              <a:t>的子接口，表示的是一组不包含重复元素的、而且元素是有序的集合。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07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 - 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java.util.Set</a:t>
            </a:r>
            <a:r>
              <a:rPr lang="zh-CN" altLang="zh-CN" dirty="0"/>
              <a:t>框架中部分接口和类的层次关系如下图所示：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91276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Set- </a:t>
            </a:r>
            <a:r>
              <a:rPr lang="en-US" altLang="zh-CN" dirty="0" err="1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java.util.HashSet</a:t>
            </a:r>
            <a:r>
              <a:rPr lang="zh-CN" altLang="zh-CN" dirty="0"/>
              <a:t>是</a:t>
            </a:r>
            <a:r>
              <a:rPr lang="en-US" altLang="zh-CN" dirty="0"/>
              <a:t>Set</a:t>
            </a:r>
            <a:r>
              <a:rPr lang="zh-CN" altLang="zh-CN" dirty="0"/>
              <a:t>的一个具体实现类，是以哈希表实现的集，内部实际上是通过</a:t>
            </a:r>
            <a:r>
              <a:rPr lang="en-US" altLang="zh-CN" dirty="0" err="1"/>
              <a:t>HashMap</a:t>
            </a:r>
            <a:r>
              <a:rPr lang="zh-CN" altLang="zh-CN" dirty="0"/>
              <a:t>来实现的。比如，当使用</a:t>
            </a:r>
            <a:r>
              <a:rPr lang="en-US" altLang="zh-CN" dirty="0"/>
              <a:t>add</a:t>
            </a:r>
            <a:r>
              <a:rPr lang="zh-CN" altLang="zh-CN" dirty="0"/>
              <a:t>方法将一个元素</a:t>
            </a:r>
            <a:r>
              <a:rPr lang="en-US" altLang="zh-CN" dirty="0"/>
              <a:t>e</a:t>
            </a:r>
            <a:r>
              <a:rPr lang="zh-CN" altLang="zh-CN" dirty="0"/>
              <a:t>存入一个哈希集</a:t>
            </a:r>
            <a:r>
              <a:rPr lang="en-US" altLang="zh-CN" dirty="0"/>
              <a:t>set</a:t>
            </a:r>
            <a:r>
              <a:rPr lang="zh-CN" altLang="zh-CN" dirty="0"/>
              <a:t>中时：</a:t>
            </a:r>
            <a:r>
              <a:rPr lang="en-US" altLang="zh-CN" dirty="0" err="1"/>
              <a:t>set.add</a:t>
            </a:r>
            <a:r>
              <a:rPr lang="en-US" altLang="zh-CN" dirty="0"/>
              <a:t>(e)</a:t>
            </a:r>
            <a:r>
              <a:rPr lang="zh-CN" altLang="zh-CN" dirty="0"/>
              <a:t>，哈希集</a:t>
            </a:r>
            <a:r>
              <a:rPr lang="en-US" altLang="zh-CN" dirty="0"/>
              <a:t>set</a:t>
            </a:r>
            <a:r>
              <a:rPr lang="zh-CN" altLang="zh-CN" dirty="0"/>
              <a:t>内部实际上是使用一个哈希映射</a:t>
            </a:r>
            <a:r>
              <a:rPr lang="en-US" altLang="zh-CN" dirty="0"/>
              <a:t>map</a:t>
            </a:r>
            <a:r>
              <a:rPr lang="zh-CN" altLang="zh-CN" dirty="0"/>
              <a:t>来实现：</a:t>
            </a:r>
            <a:r>
              <a:rPr lang="en-US" altLang="zh-CN" dirty="0" err="1"/>
              <a:t>map.put</a:t>
            </a:r>
            <a:r>
              <a:rPr lang="en-US" altLang="zh-CN" dirty="0"/>
              <a:t>(e, new Object())</a:t>
            </a:r>
            <a:r>
              <a:rPr lang="zh-CN" altLang="zh-CN" dirty="0"/>
              <a:t>。可以看到，在</a:t>
            </a:r>
            <a:r>
              <a:rPr lang="en-US" altLang="zh-CN" dirty="0" err="1"/>
              <a:t>HashSet</a:t>
            </a:r>
            <a:r>
              <a:rPr lang="zh-CN" altLang="zh-CN" dirty="0"/>
              <a:t>中的元素集实际上就是其内部</a:t>
            </a:r>
            <a:r>
              <a:rPr lang="en-US" altLang="zh-CN" dirty="0" err="1"/>
              <a:t>HashMap</a:t>
            </a:r>
            <a:r>
              <a:rPr lang="zh-CN" altLang="zh-CN" dirty="0"/>
              <a:t>的</a:t>
            </a:r>
            <a:r>
              <a:rPr lang="en-US" altLang="zh-CN" dirty="0"/>
              <a:t>Key</a:t>
            </a:r>
            <a:r>
              <a:rPr lang="zh-CN" altLang="zh-CN" dirty="0"/>
              <a:t>集。</a:t>
            </a:r>
          </a:p>
          <a:p>
            <a:endParaRPr lang="zh-CN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1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Set- </a:t>
            </a:r>
            <a:r>
              <a:rPr lang="en-US" altLang="zh-CN" dirty="0" err="1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HashSet</a:t>
            </a:r>
            <a:r>
              <a:rPr lang="zh-CN" altLang="zh-CN" dirty="0"/>
              <a:t>中不能包含重复的元素，一个</a:t>
            </a:r>
            <a:r>
              <a:rPr lang="en-US" altLang="zh-CN" dirty="0" err="1"/>
              <a:t>HsahSet</a:t>
            </a:r>
            <a:r>
              <a:rPr lang="zh-CN" altLang="zh-CN" dirty="0"/>
              <a:t>中的任意两个元素</a:t>
            </a:r>
            <a:r>
              <a:rPr lang="en-US" altLang="zh-CN" dirty="0"/>
              <a:t>e1</a:t>
            </a:r>
            <a:r>
              <a:rPr lang="zh-CN" altLang="zh-CN" dirty="0"/>
              <a:t>和</a:t>
            </a:r>
            <a:r>
              <a:rPr lang="en-US" altLang="zh-CN" dirty="0"/>
              <a:t>e2</a:t>
            </a:r>
            <a:r>
              <a:rPr lang="zh-CN" altLang="zh-CN" dirty="0"/>
              <a:t>，</a:t>
            </a:r>
            <a:endParaRPr lang="en-US" altLang="zh-CN" dirty="0"/>
          </a:p>
          <a:p>
            <a:pPr lvl="1"/>
            <a:r>
              <a:rPr lang="zh-CN" altLang="zh-CN" dirty="0"/>
              <a:t>条件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e1.equals(e2)==false</a:t>
            </a:r>
          </a:p>
          <a:p>
            <a:pPr lvl="1"/>
            <a:r>
              <a:rPr lang="zh-CN" altLang="zh-CN" dirty="0"/>
              <a:t>条件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e1.hashCode()!=e2.hashCode()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可以通过以下构造方法创建一个</a:t>
            </a:r>
            <a:r>
              <a:rPr lang="en-US" altLang="zh-CN" dirty="0" err="1"/>
              <a:t>HashSet</a:t>
            </a:r>
            <a:r>
              <a:rPr lang="zh-CN" altLang="zh-CN" dirty="0"/>
              <a:t>实例： </a:t>
            </a:r>
            <a:endParaRPr lang="en-US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HashSet</a:t>
            </a:r>
            <a:r>
              <a:rPr lang="en-US" altLang="zh-CN" dirty="0"/>
              <a:t>()</a:t>
            </a:r>
            <a:r>
              <a:rPr lang="zh-CN" altLang="zh-CN" dirty="0"/>
              <a:t>：构建一个空的哈希集。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HashSet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initialCapacity</a:t>
            </a:r>
            <a:r>
              <a:rPr lang="en-US" altLang="zh-CN" dirty="0"/>
              <a:t>): </a:t>
            </a:r>
            <a:r>
              <a:rPr lang="zh-CN" altLang="zh-CN" dirty="0"/>
              <a:t>构建一个空的哈希集，容量大小是</a:t>
            </a:r>
            <a:r>
              <a:rPr lang="en-US" altLang="zh-CN" dirty="0" err="1"/>
              <a:t>initialCapacity</a:t>
            </a:r>
            <a:r>
              <a:rPr lang="zh-CN" altLang="zh-CN" dirty="0"/>
              <a:t>，加载因子是</a:t>
            </a:r>
            <a:r>
              <a:rPr lang="en-US" altLang="zh-CN" dirty="0"/>
              <a:t>0.75</a:t>
            </a:r>
            <a:r>
              <a:rPr lang="zh-CN" altLang="zh-CN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901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</a:t>
            </a:r>
            <a:r>
              <a:rPr lang="en-US" altLang="zh-CN" dirty="0"/>
              <a:t>Set- </a:t>
            </a:r>
            <a:r>
              <a:rPr lang="en-US" altLang="zh-CN" dirty="0" err="1"/>
              <a:t>HashSet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可以通过以下构造方法创建一个</a:t>
            </a:r>
            <a:r>
              <a:rPr lang="en-US" altLang="zh-CN" dirty="0" err="1"/>
              <a:t>HashSet</a:t>
            </a:r>
            <a:r>
              <a:rPr lang="zh-CN" altLang="zh-CN" dirty="0"/>
              <a:t>实例： </a:t>
            </a:r>
            <a:endParaRPr lang="en-US" altLang="zh-CN" dirty="0"/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HashSet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initialCapacity</a:t>
            </a:r>
            <a:r>
              <a:rPr lang="en-US" altLang="zh-CN" dirty="0"/>
              <a:t>, float </a:t>
            </a:r>
            <a:r>
              <a:rPr lang="en-US" altLang="zh-CN" dirty="0" err="1"/>
              <a:t>loadFactor</a:t>
            </a:r>
            <a:r>
              <a:rPr lang="en-US" altLang="zh-CN" dirty="0"/>
              <a:t>)</a:t>
            </a:r>
            <a:r>
              <a:rPr lang="zh-CN" altLang="zh-CN" dirty="0"/>
              <a:t>：构建一个空的哈希集，容量大小是</a:t>
            </a:r>
            <a:r>
              <a:rPr lang="en-US" altLang="zh-CN" dirty="0" err="1"/>
              <a:t>initialCapacity</a:t>
            </a:r>
            <a:r>
              <a:rPr lang="zh-CN" altLang="zh-CN" dirty="0"/>
              <a:t>，加载因子是</a:t>
            </a:r>
            <a:r>
              <a:rPr lang="en-US" altLang="zh-CN" dirty="0" err="1"/>
              <a:t>loadFactor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public </a:t>
            </a:r>
            <a:r>
              <a:rPr lang="en-US" altLang="zh-CN" dirty="0" err="1"/>
              <a:t>HashSet</a:t>
            </a:r>
            <a:r>
              <a:rPr lang="en-US" altLang="zh-CN" dirty="0"/>
              <a:t>(Collection c): </a:t>
            </a:r>
            <a:r>
              <a:rPr lang="zh-CN" altLang="zh-CN" dirty="0"/>
              <a:t>构建一个哈希集，并且将集合</a:t>
            </a:r>
            <a:r>
              <a:rPr lang="en-US" altLang="zh-CN" dirty="0"/>
              <a:t>c</a:t>
            </a:r>
            <a:r>
              <a:rPr lang="zh-CN" altLang="zh-CN" dirty="0"/>
              <a:t>的所有的元素添加到此哈希集中。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计算机学院 彭政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zh-CN" altLang="en-US"/>
              <a:t>电子科技大学中山学院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7010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666635"/>
      </a:dk1>
      <a:lt1>
        <a:srgbClr val="FFFFFF"/>
      </a:lt1>
      <a:dk2>
        <a:srgbClr val="25413E"/>
      </a:dk2>
      <a:lt2>
        <a:srgbClr val="B2B2B2"/>
      </a:lt2>
      <a:accent1>
        <a:srgbClr val="83AE4E"/>
      </a:accent1>
      <a:accent2>
        <a:srgbClr val="C78DD7"/>
      </a:accent2>
      <a:accent3>
        <a:srgbClr val="FFFFFF"/>
      </a:accent3>
      <a:accent4>
        <a:srgbClr val="56562C"/>
      </a:accent4>
      <a:accent5>
        <a:srgbClr val="C1D3B2"/>
      </a:accent5>
      <a:accent6>
        <a:srgbClr val="B47FC3"/>
      </a:accent6>
      <a:hlink>
        <a:srgbClr val="3197BB"/>
      </a:hlink>
      <a:folHlink>
        <a:srgbClr val="878FA5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B24242"/>
        </a:accent1>
        <a:accent2>
          <a:srgbClr val="CC9900"/>
        </a:accent2>
        <a:accent3>
          <a:srgbClr val="FFFFFF"/>
        </a:accent3>
        <a:accent4>
          <a:srgbClr val="174578"/>
        </a:accent4>
        <a:accent5>
          <a:srgbClr val="D5B0B0"/>
        </a:accent5>
        <a:accent6>
          <a:srgbClr val="B98A00"/>
        </a:accent6>
        <a:hlink>
          <a:srgbClr val="808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66635"/>
        </a:dk1>
        <a:lt1>
          <a:srgbClr val="FFFFFF"/>
        </a:lt1>
        <a:dk2>
          <a:srgbClr val="25413E"/>
        </a:dk2>
        <a:lt2>
          <a:srgbClr val="B2B2B2"/>
        </a:lt2>
        <a:accent1>
          <a:srgbClr val="83AE4E"/>
        </a:accent1>
        <a:accent2>
          <a:srgbClr val="C78DD7"/>
        </a:accent2>
        <a:accent3>
          <a:srgbClr val="FFFFFF"/>
        </a:accent3>
        <a:accent4>
          <a:srgbClr val="56562C"/>
        </a:accent4>
        <a:accent5>
          <a:srgbClr val="C1D3B2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075TGp_Computer_green _v2</Template>
  <TotalTime>3743</TotalTime>
  <Words>2181</Words>
  <Application>Microsoft Office PowerPoint</Application>
  <PresentationFormat>全屏显示(4:3)</PresentationFormat>
  <Paragraphs>235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Arial</vt:lpstr>
      <vt:lpstr>Calibri</vt:lpstr>
      <vt:lpstr>Times New Roman</vt:lpstr>
      <vt:lpstr>Verdana</vt:lpstr>
      <vt:lpstr>Wingdings</vt:lpstr>
      <vt:lpstr>Default Design</vt:lpstr>
      <vt:lpstr>Image</vt:lpstr>
      <vt:lpstr>第5章  数组和集合</vt:lpstr>
      <vt:lpstr>本章学习目标</vt:lpstr>
      <vt:lpstr>本章学习目标</vt:lpstr>
      <vt:lpstr>本章学习目标</vt:lpstr>
      <vt:lpstr>集Set - 概述</vt:lpstr>
      <vt:lpstr>集Set - 概述</vt:lpstr>
      <vt:lpstr>集Set- HashSet</vt:lpstr>
      <vt:lpstr>集Set- HashSet</vt:lpstr>
      <vt:lpstr>集Set- HashSet</vt:lpstr>
      <vt:lpstr>集Set - SortedSet</vt:lpstr>
      <vt:lpstr>集Set - SortedSet</vt:lpstr>
      <vt:lpstr>集Set - SortedSet</vt:lpstr>
      <vt:lpstr>集Set - TreeSet</vt:lpstr>
      <vt:lpstr>集Set - TreeSet</vt:lpstr>
      <vt:lpstr>集合框架小结</vt:lpstr>
      <vt:lpstr>集合框架小结</vt:lpstr>
      <vt:lpstr>集合框架小结</vt:lpstr>
      <vt:lpstr>集合框架小结</vt:lpstr>
      <vt:lpstr>集合框架小结</vt:lpstr>
      <vt:lpstr>泛型</vt:lpstr>
      <vt:lpstr>泛型</vt:lpstr>
      <vt:lpstr>泛型</vt:lpstr>
      <vt:lpstr>泛型</vt:lpstr>
      <vt:lpstr>枚举 (enum)</vt:lpstr>
      <vt:lpstr>枚举 (enum)</vt:lpstr>
      <vt:lpstr>枚举 (enum)</vt:lpstr>
      <vt:lpstr>枚举 (enum)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pengzheng</dc:creator>
  <cp:lastModifiedBy>彭政</cp:lastModifiedBy>
  <cp:revision>118</cp:revision>
  <dcterms:created xsi:type="dcterms:W3CDTF">2015-08-30T13:23:12Z</dcterms:created>
  <dcterms:modified xsi:type="dcterms:W3CDTF">2017-09-26T07:45:24Z</dcterms:modified>
</cp:coreProperties>
</file>