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8" r:id="rId3"/>
    <p:sldId id="399" r:id="rId4"/>
    <p:sldId id="400" r:id="rId5"/>
    <p:sldId id="401" r:id="rId6"/>
    <p:sldId id="418" r:id="rId7"/>
    <p:sldId id="402" r:id="rId8"/>
    <p:sldId id="409" r:id="rId9"/>
    <p:sldId id="404" r:id="rId10"/>
    <p:sldId id="405" r:id="rId11"/>
    <p:sldId id="408" r:id="rId12"/>
    <p:sldId id="407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20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>
      <p:cViewPr varScale="1">
        <p:scale>
          <a:sx n="131" d="100"/>
          <a:sy n="131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/>
              <a:t>第</a:t>
            </a:r>
            <a:r>
              <a:rPr lang="en-US" altLang="zh-CN" noProof="0" dirty="0"/>
              <a:t>1</a:t>
            </a:r>
            <a:r>
              <a:rPr lang="zh-CN" altLang="en-US" noProof="0" dirty="0"/>
              <a:t>章</a:t>
            </a:r>
            <a:br>
              <a:rPr lang="en-US" altLang="zh-CN" noProof="0" dirty="0"/>
            </a:br>
            <a:r>
              <a:rPr lang="en-US" altLang="zh-CN" noProof="0" dirty="0"/>
              <a:t>Java</a:t>
            </a:r>
            <a:r>
              <a:rPr lang="zh-CN" altLang="en-US" noProof="0" dirty="0"/>
              <a:t>开发简介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001000" cy="7127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052513"/>
            <a:ext cx="3924300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052513"/>
            <a:ext cx="3924300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520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png"/><Relationship Id="rId5" Type="http://schemas.openxmlformats.org/officeDocument/2006/relationships/vmlDrawing" Target="../drawings/vmlDrawing1.vml"/><Relationship Id="rId10" Type="http://schemas.openxmlformats.org/officeDocument/2006/relationships/oleObject" Target="../embeddings/oleObject3.bin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" name="Image" r:id="rId6" imgW="6273016" imgH="304547" progId="Photoshop.Image.6">
                  <p:embed/>
                </p:oleObj>
              </mc:Choice>
              <mc:Fallback>
                <p:oleObj name="Image" r:id="rId6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" name="Image" r:id="rId8" imgW="1904762" imgH="2006349" progId="Photoshop.Image.7">
                  <p:embed/>
                </p:oleObj>
              </mc:Choice>
              <mc:Fallback>
                <p:oleObj name="Image" r:id="rId8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" name="Image" r:id="rId10" imgW="1523272" imgH="1676190" progId="Photoshop.Image.7">
                  <p:embed/>
                </p:oleObj>
              </mc:Choice>
              <mc:Fallback>
                <p:oleObj name="Image" r:id="rId10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5271120" cy="8382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dirty="0"/>
              <a:t>IO</a:t>
            </a:r>
            <a:r>
              <a:rPr lang="zh-CN" altLang="en-US" dirty="0"/>
              <a:t>框架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字节流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OutputStream</a:t>
            </a:r>
            <a:r>
              <a:rPr lang="zh-CN" altLang="en-US" sz="3600"/>
              <a:t>常用方法</a:t>
            </a:r>
          </a:p>
          <a:p>
            <a:pPr lvl="1" eaLnBrk="1" hangingPunct="1"/>
            <a:r>
              <a:rPr lang="en-US" altLang="zh-CN"/>
              <a:t>void write(int b) </a:t>
            </a:r>
            <a:r>
              <a:rPr lang="zh-CN" altLang="en-US"/>
              <a:t>：向输出流写入一个字节的数据，写入的是整形</a:t>
            </a:r>
            <a:r>
              <a:rPr lang="en-US" altLang="zh-CN"/>
              <a:t>b</a:t>
            </a:r>
            <a:r>
              <a:rPr lang="zh-CN" altLang="en-US"/>
              <a:t>的低</a:t>
            </a:r>
            <a:r>
              <a:rPr lang="en-US" altLang="zh-CN"/>
              <a:t>8</a:t>
            </a:r>
            <a:r>
              <a:rPr lang="zh-CN" altLang="en-US"/>
              <a:t>位。</a:t>
            </a:r>
          </a:p>
          <a:p>
            <a:pPr lvl="1" eaLnBrk="1" hangingPunct="1"/>
            <a:r>
              <a:rPr lang="en-US" altLang="zh-CN"/>
              <a:t>void write(byte[] b) </a:t>
            </a:r>
            <a:r>
              <a:rPr lang="zh-CN" altLang="en-US"/>
              <a:t>：向数据流写入一个字节型数组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  <a:p>
            <a:pPr lvl="1" eaLnBrk="1" hangingPunct="1"/>
            <a:r>
              <a:rPr lang="en-US" altLang="zh-CN"/>
              <a:t>void close() </a:t>
            </a:r>
            <a:r>
              <a:rPr lang="zh-CN" altLang="en-US"/>
              <a:t>：关闭输出流。释放占用的系统资源</a:t>
            </a:r>
          </a:p>
          <a:p>
            <a:pPr lvl="1" eaLnBrk="1" hangingPunct="1"/>
            <a:r>
              <a:rPr lang="en-US" altLang="zh-CN"/>
              <a:t>void flush() </a:t>
            </a:r>
            <a:r>
              <a:rPr lang="zh-CN" altLang="en-US"/>
              <a:t>：强制把缓冲区的数据全部写入到输出流，适用于带缓冲区的字节输出流子类。</a:t>
            </a:r>
          </a:p>
        </p:txBody>
      </p:sp>
    </p:spTree>
    <p:extLst>
      <p:ext uri="{BB962C8B-B14F-4D97-AF65-F5344CB8AC3E}">
        <p14:creationId xmlns:p14="http://schemas.microsoft.com/office/powerpoint/2010/main" val="55296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字节流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113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err="1"/>
              <a:t>FileInputStream</a:t>
            </a:r>
            <a:r>
              <a:rPr lang="zh-CN" altLang="en-US" sz="2800" dirty="0"/>
              <a:t>文件输入流</a:t>
            </a:r>
          </a:p>
          <a:p>
            <a:pPr lvl="1" eaLnBrk="1" hangingPunct="1">
              <a:defRPr/>
            </a:pPr>
            <a:r>
              <a:rPr lang="en-US" altLang="zh-CN" dirty="0"/>
              <a:t>InputStream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用于从文件读取数据。按字节读取。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常用构造方法：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 err="1"/>
              <a:t>FileInputStream</a:t>
            </a:r>
            <a:r>
              <a:rPr lang="en-US" altLang="zh-CN" dirty="0"/>
              <a:t>(String </a:t>
            </a:r>
            <a:r>
              <a:rPr lang="en-US" altLang="zh-CN" dirty="0" err="1"/>
              <a:t>fileName</a:t>
            </a:r>
            <a:r>
              <a:rPr lang="en-US" altLang="zh-CN" dirty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FileInputStream</a:t>
            </a:r>
            <a:r>
              <a:rPr lang="en-US" altLang="zh-CN" dirty="0"/>
              <a:t>(File f)</a:t>
            </a:r>
          </a:p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示例：读取一个文本文件的内容，并打印出来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Test</a:t>
            </a:r>
            <a:r>
              <a:rPr lang="en-US" altLang="en-US" sz="2800" dirty="0"/>
              <a:t>FileInputStream.java</a:t>
            </a:r>
          </a:p>
          <a:p>
            <a:pPr>
              <a:defRPr/>
            </a:pPr>
            <a:r>
              <a:rPr lang="zh-CN" altLang="en-US" sz="2800" dirty="0"/>
              <a:t>可以使用字节数组做为缓冲，提高读写效率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0368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字节流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113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err="1"/>
              <a:t>FileOutputStream</a:t>
            </a:r>
            <a:r>
              <a:rPr lang="zh-CN" altLang="en-US" sz="2800" dirty="0"/>
              <a:t>文件输出流</a:t>
            </a:r>
          </a:p>
          <a:p>
            <a:pPr lvl="1" eaLnBrk="1" hangingPunct="1">
              <a:defRPr/>
            </a:pPr>
            <a:r>
              <a:rPr lang="en-US" altLang="zh-CN" dirty="0" err="1"/>
              <a:t>OutputStream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用于向文件写数据，按字节写入。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常用构造方法：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 err="1"/>
              <a:t>FileOutputStream</a:t>
            </a:r>
            <a:r>
              <a:rPr lang="en-US" altLang="zh-CN" dirty="0"/>
              <a:t>(String </a:t>
            </a:r>
            <a:r>
              <a:rPr lang="en-US" altLang="zh-CN" dirty="0" err="1"/>
              <a:t>fileName</a:t>
            </a:r>
            <a:r>
              <a:rPr lang="en-US" altLang="zh-CN" dirty="0"/>
              <a:t>)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sz="2800" dirty="0"/>
              <a:t>示例：写入一个文件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TestFileOutputStream.java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4297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字符编码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编码和解码</a:t>
            </a:r>
          </a:p>
          <a:p>
            <a:pPr lvl="1" eaLnBrk="1" hangingPunct="1"/>
            <a:r>
              <a:rPr lang="zh-CN" altLang="en-US" dirty="0"/>
              <a:t>编码与解码是计算机世界的主要技术之一。计算机只能存储和处理二进制，所以编码是指用二进制</a:t>
            </a:r>
            <a:r>
              <a:rPr lang="en-US" altLang="zh-CN" dirty="0"/>
              <a:t>bit</a:t>
            </a:r>
            <a:r>
              <a:rPr lang="zh-CN" altLang="en-US" dirty="0"/>
              <a:t>序列来表示声音、图片、字符等信息；解码是指将表示声音、图片、字符等信息的二进制</a:t>
            </a:r>
            <a:r>
              <a:rPr lang="en-US" altLang="zh-CN" dirty="0"/>
              <a:t>bit</a:t>
            </a:r>
            <a:r>
              <a:rPr lang="zh-CN" altLang="en-US" dirty="0"/>
              <a:t>序列还原为原来的信息。 </a:t>
            </a:r>
          </a:p>
          <a:p>
            <a:pPr lvl="1" eaLnBrk="1" hangingPunct="1"/>
            <a:r>
              <a:rPr lang="zh-CN" altLang="en-US" dirty="0"/>
              <a:t>在处理编码与解码的关系时，可能会出现以下两种错误的情况：</a:t>
            </a:r>
            <a:r>
              <a:rPr lang="en-US" altLang="zh-CN" dirty="0"/>
              <a:t>1</a:t>
            </a:r>
            <a:r>
              <a:rPr lang="zh-CN" altLang="en-US" dirty="0"/>
              <a:t>、由于不知道某种编码算法而无法对使用这种编码的信息进行解码。</a:t>
            </a:r>
            <a:r>
              <a:rPr lang="en-US" altLang="zh-CN" dirty="0"/>
              <a:t>2</a:t>
            </a:r>
            <a:r>
              <a:rPr lang="zh-CN" altLang="en-US" dirty="0"/>
              <a:t>、由于使用了编码</a:t>
            </a:r>
            <a:r>
              <a:rPr lang="en-US" altLang="zh-CN" dirty="0"/>
              <a:t>a</a:t>
            </a:r>
            <a:r>
              <a:rPr lang="zh-CN" altLang="en-US" dirty="0"/>
              <a:t>对使用了编码</a:t>
            </a:r>
            <a:r>
              <a:rPr lang="en-US" altLang="zh-CN" dirty="0"/>
              <a:t>b</a:t>
            </a:r>
            <a:r>
              <a:rPr lang="zh-CN" altLang="en-US" dirty="0"/>
              <a:t>的信息进行了解码而出现乱码，比如字符编码解码不匹配的情况下就会出现字符乱码。 </a:t>
            </a:r>
          </a:p>
        </p:txBody>
      </p:sp>
    </p:spTree>
    <p:extLst>
      <p:ext uri="{BB962C8B-B14F-4D97-AF65-F5344CB8AC3E}">
        <p14:creationId xmlns:p14="http://schemas.microsoft.com/office/powerpoint/2010/main" val="293936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字符编码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常见的字符编码</a:t>
            </a:r>
          </a:p>
          <a:p>
            <a:pPr lvl="1" eaLnBrk="1" hangingPunct="1"/>
            <a:r>
              <a:rPr lang="en-US" altLang="zh-CN"/>
              <a:t>ASCII</a:t>
            </a:r>
            <a:r>
              <a:rPr lang="zh-CN" altLang="en-US"/>
              <a:t>编码：用</a:t>
            </a:r>
            <a:r>
              <a:rPr lang="en-US" altLang="zh-CN"/>
              <a:t>8bit</a:t>
            </a:r>
            <a:r>
              <a:rPr lang="zh-CN" altLang="en-US"/>
              <a:t>表示</a:t>
            </a:r>
            <a:r>
              <a:rPr lang="en-US" altLang="zh-CN"/>
              <a:t>1</a:t>
            </a:r>
            <a:r>
              <a:rPr lang="zh-CN" altLang="en-US"/>
              <a:t>个字符，共</a:t>
            </a:r>
            <a:r>
              <a:rPr lang="en-US" altLang="zh-CN"/>
              <a:t>256</a:t>
            </a:r>
            <a:r>
              <a:rPr lang="zh-CN" altLang="en-US"/>
              <a:t>个 字符，称为</a:t>
            </a:r>
            <a:r>
              <a:rPr lang="en-US" altLang="zh-CN"/>
              <a:t>ISO-8859-1</a:t>
            </a:r>
            <a:r>
              <a:rPr lang="zh-CN" altLang="en-US"/>
              <a:t>字符集。 </a:t>
            </a:r>
          </a:p>
          <a:p>
            <a:pPr lvl="1" eaLnBrk="1" hangingPunct="1"/>
            <a:r>
              <a:rPr lang="en-US" altLang="zh-CN"/>
              <a:t>GBK</a:t>
            </a:r>
            <a:r>
              <a:rPr lang="zh-CN" altLang="en-US"/>
              <a:t>编码：</a:t>
            </a:r>
            <a:r>
              <a:rPr lang="en-US" altLang="zh-CN"/>
              <a:t>GBK</a:t>
            </a:r>
            <a:r>
              <a:rPr lang="zh-CN" altLang="en-US"/>
              <a:t>编码是中文</a:t>
            </a:r>
            <a:r>
              <a:rPr lang="en-US" altLang="zh-CN"/>
              <a:t>Windows</a:t>
            </a:r>
            <a:r>
              <a:rPr lang="zh-CN" altLang="en-US"/>
              <a:t>的默认编码方案</a:t>
            </a:r>
            <a:r>
              <a:rPr lang="en-US" altLang="zh-CN"/>
              <a:t>(ANSI)</a:t>
            </a:r>
            <a:r>
              <a:rPr lang="zh-CN" altLang="en-US"/>
              <a:t>。</a:t>
            </a:r>
            <a:r>
              <a:rPr lang="en-US" altLang="zh-CN"/>
              <a:t>GBK</a:t>
            </a:r>
            <a:r>
              <a:rPr lang="zh-CN" altLang="en-US"/>
              <a:t>编码中使用一个字节表示一个英文字符，使用两个字节表示一个汉字字符。</a:t>
            </a:r>
          </a:p>
          <a:p>
            <a:pPr lvl="1" eaLnBrk="1" hangingPunct="1"/>
            <a:r>
              <a:rPr lang="en-US" altLang="zh-CN"/>
              <a:t>GBK</a:t>
            </a:r>
            <a:r>
              <a:rPr lang="zh-CN" altLang="en-US"/>
              <a:t>编码兼容</a:t>
            </a:r>
            <a:r>
              <a:rPr lang="en-US" altLang="zh-CN"/>
              <a:t>ISO-8859-1</a:t>
            </a:r>
          </a:p>
          <a:p>
            <a:pPr lvl="1" eaLnBrk="1" hangingPunct="1"/>
            <a:r>
              <a:rPr lang="en-US" altLang="zh-CN"/>
              <a:t>GBK</a:t>
            </a:r>
            <a:r>
              <a:rPr lang="zh-CN" altLang="en-US"/>
              <a:t>编码也兼容简体中文</a:t>
            </a:r>
            <a:r>
              <a:rPr lang="en-US" altLang="zh-CN"/>
              <a:t>GB2312</a:t>
            </a:r>
            <a:r>
              <a:rPr lang="zh-CN" altLang="en-US"/>
              <a:t>编码  </a:t>
            </a:r>
          </a:p>
        </p:txBody>
      </p:sp>
    </p:spTree>
    <p:extLst>
      <p:ext uri="{BB962C8B-B14F-4D97-AF65-F5344CB8AC3E}">
        <p14:creationId xmlns:p14="http://schemas.microsoft.com/office/powerpoint/2010/main" val="186125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字符编码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常见的字符编码</a:t>
            </a:r>
          </a:p>
          <a:p>
            <a:pPr lvl="1" eaLnBrk="1" hangingPunct="1"/>
            <a:r>
              <a:rPr lang="en-US" altLang="zh-CN" dirty="0"/>
              <a:t>UTF-8</a:t>
            </a:r>
            <a:r>
              <a:rPr lang="zh-CN" altLang="en-US" dirty="0"/>
              <a:t>编码：</a:t>
            </a:r>
            <a:r>
              <a:rPr lang="en-US" altLang="zh-CN" dirty="0"/>
              <a:t>UTF-8</a:t>
            </a:r>
            <a:r>
              <a:rPr lang="zh-CN" altLang="en-US" dirty="0"/>
              <a:t>是使用最广泛的</a:t>
            </a:r>
            <a:r>
              <a:rPr lang="en-US" altLang="zh-CN" dirty="0"/>
              <a:t>Unicode</a:t>
            </a:r>
            <a:r>
              <a:rPr lang="zh-CN" altLang="en-US" dirty="0"/>
              <a:t>实现方式，在很多</a:t>
            </a:r>
            <a:r>
              <a:rPr lang="en-US" altLang="zh-CN" dirty="0"/>
              <a:t>Linux</a:t>
            </a:r>
            <a:r>
              <a:rPr lang="zh-CN" altLang="en-US" dirty="0"/>
              <a:t>系统中和开源软件产品中都是采用这种编码方案。</a:t>
            </a:r>
            <a:r>
              <a:rPr lang="en-US" altLang="zh-CN" dirty="0"/>
              <a:t>UTF-8</a:t>
            </a:r>
            <a:r>
              <a:rPr lang="zh-CN" altLang="en-US" dirty="0"/>
              <a:t>编码最大的特点是与</a:t>
            </a:r>
            <a:r>
              <a:rPr lang="en-US" altLang="zh-CN" dirty="0"/>
              <a:t>ISO-8859-1</a:t>
            </a:r>
            <a:r>
              <a:rPr lang="zh-CN" altLang="en-US" dirty="0"/>
              <a:t>完全兼容，每个英文字符只需要占用</a:t>
            </a:r>
            <a:r>
              <a:rPr lang="en-US" altLang="zh-CN" dirty="0"/>
              <a:t>1</a:t>
            </a:r>
            <a:r>
              <a:rPr lang="zh-CN" altLang="en-US" dirty="0"/>
              <a:t>个字节的存储空间，但是汉字字符通常需要占用</a:t>
            </a:r>
            <a:r>
              <a:rPr lang="en-US" altLang="zh-CN" dirty="0"/>
              <a:t>3</a:t>
            </a:r>
            <a:r>
              <a:rPr lang="zh-CN" altLang="en-US" dirty="0"/>
              <a:t>个字节的存储空间。 </a:t>
            </a:r>
          </a:p>
          <a:p>
            <a:pPr lvl="1" eaLnBrk="1" hangingPunct="1"/>
            <a:r>
              <a:rPr lang="en-US" altLang="zh-CN" dirty="0"/>
              <a:t>UTF-16</a:t>
            </a:r>
            <a:r>
              <a:rPr lang="zh-CN" altLang="en-US" dirty="0"/>
              <a:t>编码：每个英文字符和常用汉字字符都需要两个字节来表示。 </a:t>
            </a:r>
          </a:p>
          <a:p>
            <a:pPr lvl="1" eaLnBrk="1" hangingPunct="1"/>
            <a:r>
              <a:rPr lang="en-US" altLang="zh-CN" dirty="0"/>
              <a:t>UTF-8</a:t>
            </a:r>
            <a:r>
              <a:rPr lang="zh-CN" altLang="en-US" dirty="0"/>
              <a:t>和</a:t>
            </a:r>
            <a:r>
              <a:rPr lang="en-US" altLang="zh-CN" dirty="0"/>
              <a:t>UTF-16</a:t>
            </a:r>
            <a:r>
              <a:rPr lang="zh-CN" altLang="en-US" dirty="0"/>
              <a:t>都是</a:t>
            </a:r>
            <a:r>
              <a:rPr lang="en-US" altLang="zh-CN" dirty="0"/>
              <a:t>Unicode</a:t>
            </a:r>
            <a:r>
              <a:rPr lang="zh-CN" altLang="en-US" dirty="0"/>
              <a:t>的编码方案，但是如果没有特别指出，一般我们说的</a:t>
            </a:r>
            <a:r>
              <a:rPr lang="en-US" altLang="zh-CN" dirty="0"/>
              <a:t>Unicode</a:t>
            </a:r>
            <a:r>
              <a:rPr lang="zh-CN" altLang="en-US" dirty="0"/>
              <a:t>编码都指</a:t>
            </a:r>
            <a:r>
              <a:rPr lang="en-US" altLang="zh-CN" dirty="0"/>
              <a:t>UTF-16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78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字符编码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424738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处理字符编码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将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字符串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根据某种字符集进行编码，得到对应的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字节数组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byte[]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r>
              <a:rPr lang="en-US" altLang="zh-CN" dirty="0" err="1"/>
              <a:t>getBytes</a:t>
            </a:r>
            <a:r>
              <a:rPr lang="en-US" altLang="zh-CN" dirty="0"/>
              <a:t>()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r>
              <a:rPr lang="en-US" altLang="zh-CN" dirty="0"/>
              <a:t>//</a:t>
            </a:r>
            <a:r>
              <a:rPr lang="zh-CN" altLang="en-US" dirty="0"/>
              <a:t>使用系统默认字符集编码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byte[]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r>
              <a:rPr lang="en-US" altLang="zh-CN" dirty="0" err="1"/>
              <a:t>getBytes</a:t>
            </a:r>
            <a:r>
              <a:rPr lang="en-US" altLang="zh-CN" dirty="0"/>
              <a:t>(String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r>
              <a:rPr lang="en-US" altLang="zh-CN" dirty="0" err="1"/>
              <a:t>charsetName</a:t>
            </a:r>
            <a:r>
              <a:rPr lang="en-US" altLang="zh-CN" dirty="0"/>
              <a:t>)</a:t>
            </a:r>
            <a:r>
              <a:rPr lang="en-US" altLang="zh-CN" dirty="0">
                <a:latin typeface="Arial" panose="020B0604020202020204" pitchFamily="34" charset="0"/>
              </a:rPr>
              <a:t>  </a:t>
            </a:r>
            <a:r>
              <a:rPr lang="en-US" altLang="zh-CN" dirty="0"/>
              <a:t>//</a:t>
            </a:r>
            <a:r>
              <a:rPr lang="zh-CN" altLang="en-US" dirty="0"/>
              <a:t>使用指定字符集编码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处理字符解码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将 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字节数组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根据某种字符集进行解码，得到对应的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字符串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String(byte[] bytes) //</a:t>
            </a:r>
            <a:r>
              <a:rPr lang="zh-CN" altLang="en-US" dirty="0"/>
              <a:t>使用系统默认字符集解码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String(byte[]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r>
              <a:rPr lang="en-US" altLang="zh-CN" dirty="0"/>
              <a:t>bytes,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r>
              <a:rPr lang="en-US" altLang="zh-CN" dirty="0"/>
              <a:t>String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r>
              <a:rPr lang="en-US" altLang="zh-CN" dirty="0" err="1"/>
              <a:t>charsetName</a:t>
            </a:r>
            <a:r>
              <a:rPr lang="en-US" altLang="zh-CN" dirty="0"/>
              <a:t>) //</a:t>
            </a:r>
            <a:r>
              <a:rPr lang="zh-CN" altLang="en-US" dirty="0"/>
              <a:t>使用指定字符集进行解码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875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字符流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8040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Reader</a:t>
            </a:r>
            <a:r>
              <a:rPr lang="zh-CN" altLang="en-US"/>
              <a:t>：字符输入流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继承自</a:t>
            </a:r>
            <a:r>
              <a:rPr lang="en-US" altLang="zh-CN"/>
              <a:t>Reader</a:t>
            </a:r>
            <a:r>
              <a:rPr lang="zh-CN" altLang="en-US"/>
              <a:t>的流都是用于向程序中输入数据，且输入数据的单位为字符。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int read() </a:t>
            </a:r>
            <a:r>
              <a:rPr lang="zh-CN" altLang="en-US"/>
              <a:t>：从输入流读取一个字符并以整数返回</a:t>
            </a:r>
            <a:r>
              <a:rPr lang="en-US" altLang="zh-CN"/>
              <a:t>,</a:t>
            </a:r>
            <a:r>
              <a:rPr lang="zh-CN" altLang="en-US"/>
              <a:t>如果返回</a:t>
            </a:r>
            <a:r>
              <a:rPr lang="en-US" altLang="zh-CN"/>
              <a:t>-1</a:t>
            </a:r>
            <a:r>
              <a:rPr lang="zh-CN" altLang="en-US"/>
              <a:t>则表示已读到了输入流的末尾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int read(char[] c) </a:t>
            </a:r>
            <a:r>
              <a:rPr lang="zh-CN" altLang="en-US"/>
              <a:t>：从输入流读取一系列字符并存储到</a:t>
            </a:r>
            <a:r>
              <a:rPr lang="en-US" altLang="zh-CN"/>
              <a:t>char</a:t>
            </a:r>
            <a:r>
              <a:rPr lang="zh-CN" altLang="en-US"/>
              <a:t>数组</a:t>
            </a:r>
            <a:r>
              <a:rPr lang="en-US" altLang="zh-CN"/>
              <a:t>c</a:t>
            </a:r>
            <a:r>
              <a:rPr lang="zh-CN" altLang="en-US"/>
              <a:t>中，返回实际取得的字符数。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void close()</a:t>
            </a:r>
            <a:r>
              <a:rPr lang="zh-CN" altLang="en-US"/>
              <a:t>：关闭流、释放占用的系统资源。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注意：以字符为单位进行操作时，需明确字符编码。</a:t>
            </a:r>
            <a:r>
              <a:rPr lang="en-US" altLang="zh-CN"/>
              <a:t>(ASCII</a:t>
            </a:r>
            <a:r>
              <a:rPr lang="zh-CN" altLang="en-US"/>
              <a:t>、</a:t>
            </a:r>
            <a:r>
              <a:rPr lang="en-US" altLang="zh-CN"/>
              <a:t>GBK</a:t>
            </a:r>
            <a:r>
              <a:rPr lang="zh-CN" altLang="en-US"/>
              <a:t>、</a:t>
            </a:r>
            <a:r>
              <a:rPr lang="en-US" altLang="zh-CN"/>
              <a:t>UTF-8</a:t>
            </a:r>
            <a:r>
              <a:rPr lang="zh-CN" altLang="en-US"/>
              <a:t>、</a:t>
            </a:r>
            <a:r>
              <a:rPr lang="en-US" altLang="zh-CN"/>
              <a:t>Unicode)</a:t>
            </a:r>
          </a:p>
        </p:txBody>
      </p:sp>
    </p:spTree>
    <p:extLst>
      <p:ext uri="{BB962C8B-B14F-4D97-AF65-F5344CB8AC3E}">
        <p14:creationId xmlns:p14="http://schemas.microsoft.com/office/powerpoint/2010/main" val="3807080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80400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Writer</a:t>
            </a:r>
            <a:r>
              <a:rPr lang="zh-CN" altLang="en-US"/>
              <a:t>：字符输出流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继承自</a:t>
            </a:r>
            <a:r>
              <a:rPr lang="en-US" altLang="zh-CN"/>
              <a:t>Writer</a:t>
            </a:r>
            <a:r>
              <a:rPr lang="zh-CN" altLang="en-US"/>
              <a:t>的流都是用于从程序中输出数据，且输出数据的单位为字符。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void write(int c) ：向输出流写入一个字符的数据，写入的是整形c的低16位。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void write(char[] c) ：向数据流写入一个字符数组c。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void write(String s) ：向数据流写入一个字符串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void close() ：关闭输出流。释放占用的系统资源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void flush() ：强制把缓冲区的数据全部写入到输出流，适用于带缓冲区的字符输出流子类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0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字符流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804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/>
              <a:t>文件字符流：</a:t>
            </a:r>
            <a:r>
              <a:rPr lang="en-US" altLang="zh-CN" sz="3600" dirty="0" err="1"/>
              <a:t>FileReader</a:t>
            </a:r>
            <a:r>
              <a:rPr lang="en-US" altLang="zh-CN" sz="3600" dirty="0"/>
              <a:t>/</a:t>
            </a:r>
            <a:r>
              <a:rPr lang="en-US" altLang="zh-CN" sz="3600" dirty="0" err="1"/>
              <a:t>FileWriter</a:t>
            </a:r>
            <a:endParaRPr lang="en-US" altLang="zh-CN" sz="3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文件字符流用于字符文件的读写，每次读写一个字符、一个数组或一个字符串。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文件字符流只能按照平台默认的字符编码进行字符的读写，若要指定字符的编码需使用</a:t>
            </a:r>
            <a:r>
              <a:rPr lang="en-US" altLang="zh-CN" dirty="0" err="1"/>
              <a:t>InputStreamReader</a:t>
            </a:r>
            <a:r>
              <a:rPr lang="en-US" altLang="zh-CN" dirty="0"/>
              <a:t>/Writer</a:t>
            </a:r>
            <a:r>
              <a:rPr lang="zh-CN" altLang="en-US" dirty="0"/>
              <a:t>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/>
              <a:t>FileReader</a:t>
            </a:r>
            <a:r>
              <a:rPr lang="en-US" altLang="zh-CN" dirty="0"/>
              <a:t>(String </a:t>
            </a:r>
            <a:r>
              <a:rPr lang="en-US" altLang="zh-CN" dirty="0" err="1"/>
              <a:t>fileName</a:t>
            </a:r>
            <a:r>
              <a:rPr lang="en-US" altLang="zh-CN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/>
              <a:t>FileWriter</a:t>
            </a:r>
            <a:r>
              <a:rPr lang="en-US" altLang="zh-CN" dirty="0"/>
              <a:t>(String </a:t>
            </a:r>
            <a:r>
              <a:rPr lang="en-US" altLang="zh-CN" dirty="0" err="1"/>
              <a:t>fileName</a:t>
            </a:r>
            <a:r>
              <a:rPr lang="en-US" altLang="zh-CN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/>
              <a:t>FileWriter</a:t>
            </a:r>
            <a:r>
              <a:rPr lang="en-US" altLang="zh-CN" dirty="0"/>
              <a:t>(String </a:t>
            </a:r>
            <a:r>
              <a:rPr lang="en-US" altLang="zh-CN" dirty="0" err="1"/>
              <a:t>fileName,boolean</a:t>
            </a:r>
            <a:r>
              <a:rPr lang="en-US" altLang="zh-CN" dirty="0"/>
              <a:t> append)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示例：</a:t>
            </a:r>
            <a:r>
              <a:rPr lang="en-US" altLang="zh-CN" dirty="0"/>
              <a:t>TestFileReader.java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示例：</a:t>
            </a:r>
            <a:r>
              <a:rPr lang="en-US" altLang="zh-CN" dirty="0"/>
              <a:t>TestFileWriter.java</a:t>
            </a:r>
          </a:p>
        </p:txBody>
      </p:sp>
    </p:spTree>
    <p:extLst>
      <p:ext uri="{BB962C8B-B14F-4D97-AF65-F5344CB8AC3E}">
        <p14:creationId xmlns:p14="http://schemas.microsoft.com/office/powerpoint/2010/main" val="293847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436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IO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流概述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字节流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字符流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6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字符流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804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err="1"/>
              <a:t>转换流类</a:t>
            </a:r>
            <a:endParaRPr lang="zh-CN" altLang="en-US" sz="3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字符流是建立在字节流基础之上的，</a:t>
            </a:r>
            <a:r>
              <a:rPr lang="en-US" altLang="zh-CN" dirty="0"/>
              <a:t>Java</a:t>
            </a:r>
            <a:r>
              <a:rPr lang="zh-CN" altLang="en-US" dirty="0"/>
              <a:t>内部可将字节流与字符流互相转换。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InputStreamReader</a:t>
            </a:r>
            <a:r>
              <a:rPr lang="zh-CN" altLang="en-US" dirty="0"/>
              <a:t>可以将一个字节流中的若干字节解码成字符。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/>
              <a:t>InputStreamReader</a:t>
            </a:r>
            <a:r>
              <a:rPr lang="en-US" altLang="zh-CN" dirty="0"/>
              <a:t>(InputStream </a:t>
            </a:r>
            <a:r>
              <a:rPr lang="en-US" altLang="zh-CN" dirty="0" err="1"/>
              <a:t>in,String</a:t>
            </a:r>
            <a:r>
              <a:rPr lang="en-US" altLang="zh-CN" dirty="0"/>
              <a:t> </a:t>
            </a:r>
            <a:r>
              <a:rPr lang="en-US" altLang="zh-CN" dirty="0" err="1"/>
              <a:t>charsetName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OutputStreamWrite</a:t>
            </a:r>
            <a:r>
              <a:rPr lang="zh-CN" altLang="en-US" dirty="0"/>
              <a:t>将写入的字符编码成若干字节后写入一个字节流。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/>
              <a:t>OutputStreamWriter</a:t>
            </a:r>
            <a:r>
              <a:rPr lang="en-US" altLang="zh-CN" dirty="0"/>
              <a:t>(</a:t>
            </a:r>
            <a:r>
              <a:rPr lang="en-US" altLang="zh-CN" dirty="0" err="1"/>
              <a:t>OutputStream</a:t>
            </a:r>
            <a:r>
              <a:rPr lang="en-US" altLang="zh-CN" dirty="0"/>
              <a:t> out, String </a:t>
            </a:r>
            <a:r>
              <a:rPr lang="en-US" altLang="zh-CN" dirty="0" err="1"/>
              <a:t>charsetName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示例：</a:t>
            </a:r>
            <a:r>
              <a:rPr lang="en-US" altLang="zh-CN" dirty="0"/>
              <a:t>TestInputStreamReader.java</a:t>
            </a:r>
          </a:p>
        </p:txBody>
      </p:sp>
    </p:spTree>
    <p:extLst>
      <p:ext uri="{BB962C8B-B14F-4D97-AF65-F5344CB8AC3E}">
        <p14:creationId xmlns:p14="http://schemas.microsoft.com/office/powerpoint/2010/main" val="19918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剪去单角 17"/>
          <p:cNvSpPr/>
          <p:nvPr/>
        </p:nvSpPr>
        <p:spPr>
          <a:xfrm>
            <a:off x="7308138" y="2707988"/>
            <a:ext cx="1548016" cy="932193"/>
          </a:xfrm>
          <a:prstGeom prst="snip1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TestFile-UTF8.txt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箭头: 五边形 14"/>
          <p:cNvSpPr/>
          <p:nvPr/>
        </p:nvSpPr>
        <p:spPr>
          <a:xfrm>
            <a:off x="6156176" y="3066393"/>
            <a:ext cx="1260296" cy="346837"/>
          </a:xfrm>
          <a:prstGeom prst="homePlat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0101…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字符流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804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/>
              <a:t>理解</a:t>
            </a:r>
            <a:r>
              <a:rPr lang="en-US" altLang="zh-CN" sz="3600" dirty="0"/>
              <a:t>IO</a:t>
            </a:r>
            <a:r>
              <a:rPr lang="zh-CN" altLang="en-US" sz="3600" dirty="0"/>
              <a:t>流的嵌套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3" name="矩形: 剪去单角 2"/>
          <p:cNvSpPr/>
          <p:nvPr/>
        </p:nvSpPr>
        <p:spPr>
          <a:xfrm>
            <a:off x="218344" y="2782884"/>
            <a:ext cx="1548016" cy="932193"/>
          </a:xfrm>
          <a:prstGeom prst="snip1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TestFile.txt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箭头: 五边形 3"/>
          <p:cNvSpPr/>
          <p:nvPr/>
        </p:nvSpPr>
        <p:spPr>
          <a:xfrm>
            <a:off x="1658504" y="3085396"/>
            <a:ext cx="1260296" cy="346837"/>
          </a:xfrm>
          <a:prstGeom prst="homePlat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0101…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0903" y="3430957"/>
            <a:ext cx="41549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fis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箭头: 五边形 7"/>
          <p:cNvSpPr/>
          <p:nvPr/>
        </p:nvSpPr>
        <p:spPr>
          <a:xfrm>
            <a:off x="2843808" y="2996952"/>
            <a:ext cx="1260296" cy="504055"/>
          </a:xfrm>
          <a:prstGeom prst="homePlat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ab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中国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9207" y="3530411"/>
            <a:ext cx="42832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isr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771800" y="2564904"/>
            <a:ext cx="0" cy="73651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97500" y="2226012"/>
            <a:ext cx="229261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GBK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字符集解码</a:t>
            </a:r>
          </a:p>
        </p:txBody>
      </p:sp>
      <p:sp>
        <p:nvSpPr>
          <p:cNvPr id="10" name="流程图: 文档 9"/>
          <p:cNvSpPr/>
          <p:nvPr/>
        </p:nvSpPr>
        <p:spPr>
          <a:xfrm>
            <a:off x="4123676" y="2952490"/>
            <a:ext cx="914400" cy="612648"/>
          </a:xfrm>
          <a:prstGeom prst="flowChartDocument">
            <a:avLst/>
          </a:prstGeom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程序</a:t>
            </a:r>
          </a:p>
        </p:txBody>
      </p:sp>
      <p:sp>
        <p:nvSpPr>
          <p:cNvPr id="14" name="箭头: 五边形 13"/>
          <p:cNvSpPr/>
          <p:nvPr/>
        </p:nvSpPr>
        <p:spPr>
          <a:xfrm>
            <a:off x="5026982" y="2996953"/>
            <a:ext cx="1260296" cy="504055"/>
          </a:xfrm>
          <a:prstGeom prst="homePlat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ab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中国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138715" y="2564904"/>
            <a:ext cx="0" cy="73651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64415" y="2226012"/>
            <a:ext cx="245451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UTF-8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字符集编码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192811" y="3532447"/>
            <a:ext cx="67197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osw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6511" y="3430957"/>
            <a:ext cx="49244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fos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62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IO</a:t>
            </a:r>
            <a:r>
              <a:rPr lang="zh-CN" altLang="en-US" dirty="0"/>
              <a:t>流概述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流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的概念</a:t>
            </a:r>
          </a:p>
        </p:txBody>
      </p:sp>
      <p:pic>
        <p:nvPicPr>
          <p:cNvPr id="7172" name="Picture 4" descr="8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4103687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35600" y="2060575"/>
            <a:ext cx="3168650" cy="3205163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在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程序中，对于数据的输入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输出操作以</a:t>
            </a:r>
            <a:r>
              <a:rPr lang="zh-CN" altLang="en-US" sz="2400" b="1" dirty="0">
                <a:latin typeface="Arial" panose="020B0604020202020204" pitchFamily="34" charset="0"/>
              </a:rPr>
              <a:t>“</a:t>
            </a:r>
            <a:r>
              <a:rPr lang="zh-CN" altLang="en-US" sz="2400" b="1" dirty="0"/>
              <a:t>流</a:t>
            </a:r>
            <a:r>
              <a:rPr lang="zh-CN" altLang="en-US" sz="2400" b="1" dirty="0">
                <a:latin typeface="Arial" panose="020B0604020202020204" pitchFamily="34" charset="0"/>
              </a:rPr>
              <a:t>”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(stream)</a:t>
            </a:r>
            <a:r>
              <a:rPr lang="zh-CN" altLang="en-US" sz="2400" b="1" dirty="0"/>
              <a:t>的方式进行。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J2SDK</a:t>
            </a:r>
            <a:r>
              <a:rPr lang="zh-CN" altLang="en-US" sz="2400" b="1" dirty="0"/>
              <a:t>中提供了各种各样的</a:t>
            </a:r>
            <a:r>
              <a:rPr lang="zh-CN" altLang="en-US" sz="2400" b="1" dirty="0">
                <a:latin typeface="Arial" panose="020B0604020202020204" pitchFamily="34" charset="0"/>
              </a:rPr>
              <a:t>“</a:t>
            </a:r>
            <a:r>
              <a:rPr lang="zh-CN" altLang="en-US" sz="2400" b="1" dirty="0"/>
              <a:t>流</a:t>
            </a:r>
            <a:r>
              <a:rPr lang="zh-CN" altLang="en-US" sz="2400" b="1" dirty="0">
                <a:latin typeface="Arial" panose="020B0604020202020204" pitchFamily="34" charset="0"/>
              </a:rPr>
              <a:t>”</a:t>
            </a:r>
            <a:r>
              <a:rPr lang="zh-CN" altLang="en-US" sz="2400" b="1" dirty="0"/>
              <a:t> ，用以处理不同类型数据的</a:t>
            </a:r>
            <a:r>
              <a:rPr lang="zh-CN" altLang="en-US" sz="2400" b="1" dirty="0">
                <a:solidFill>
                  <a:srgbClr val="FF0000"/>
                </a:solidFill>
              </a:rPr>
              <a:t>输入输出</a:t>
            </a:r>
            <a:r>
              <a:rPr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994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流概述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052513"/>
            <a:ext cx="7920038" cy="4464050"/>
          </a:xfrm>
        </p:spPr>
        <p:txBody>
          <a:bodyPr/>
          <a:lstStyle/>
          <a:p>
            <a:pPr eaLnBrk="1" hangingPunct="1"/>
            <a:r>
              <a:rPr lang="en-US" altLang="zh-CN" dirty="0"/>
              <a:t>java.io</a:t>
            </a:r>
            <a:r>
              <a:rPr lang="zh-CN" altLang="en-US" dirty="0"/>
              <a:t>包中定义了多个流类型来实现</a:t>
            </a:r>
            <a:r>
              <a:rPr lang="en-US" altLang="zh-CN" dirty="0"/>
              <a:t>IO</a:t>
            </a:r>
            <a:r>
              <a:rPr lang="zh-CN" altLang="en-US" dirty="0"/>
              <a:t>功能，可以从不同的角度对其分类：</a:t>
            </a:r>
          </a:p>
          <a:p>
            <a:pPr lvl="1" eaLnBrk="1" hangingPunct="1"/>
            <a:r>
              <a:rPr lang="zh-CN" altLang="en-US" dirty="0"/>
              <a:t>按数据流的方向不同可分为输入流和输出流</a:t>
            </a:r>
          </a:p>
          <a:p>
            <a:pPr lvl="2" eaLnBrk="1" hangingPunct="1"/>
            <a:r>
              <a:rPr lang="zh-CN" altLang="en-US" dirty="0"/>
              <a:t>从程序流向外部的使用输出流，如：写到文件中</a:t>
            </a:r>
          </a:p>
          <a:p>
            <a:pPr lvl="2" eaLnBrk="1" hangingPunct="1"/>
            <a:r>
              <a:rPr lang="zh-CN" altLang="en-US" dirty="0"/>
              <a:t>从外部流向程序的使用输入流，如：读一个文件</a:t>
            </a:r>
          </a:p>
          <a:p>
            <a:pPr lvl="1" eaLnBrk="1" hangingPunct="1"/>
            <a:r>
              <a:rPr lang="zh-CN" altLang="en-US" dirty="0"/>
              <a:t>按处理数据单位不同可分为字节流和字符流</a:t>
            </a:r>
          </a:p>
          <a:p>
            <a:pPr lvl="1" eaLnBrk="1" hangingPunct="1"/>
            <a:r>
              <a:rPr lang="zh-CN" altLang="en-US" dirty="0"/>
              <a:t>按照功能不同可以分为节点流和处理流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graphicFrame>
        <p:nvGraphicFramePr>
          <p:cNvPr id="43930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2783733"/>
              </p:ext>
            </p:extLst>
          </p:nvPr>
        </p:nvGraphicFramePr>
        <p:xfrm>
          <a:off x="971550" y="4508500"/>
          <a:ext cx="7380288" cy="1851026"/>
        </p:xfrm>
        <a:graphic>
          <a:graphicData uri="http://schemas.openxmlformats.org/drawingml/2006/table">
            <a:tbl>
              <a:tblPr/>
              <a:tblGrid>
                <a:gridCol w="187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抽象类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字节流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字符流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输入流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InputStream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Reader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输出流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OutputStream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Writer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1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流概述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节点流和处理流</a:t>
            </a:r>
          </a:p>
          <a:p>
            <a:pPr lvl="1" eaLnBrk="1" hangingPunct="1"/>
            <a:r>
              <a:rPr lang="zh-CN" altLang="en-US"/>
              <a:t>节点流</a:t>
            </a:r>
            <a:r>
              <a:rPr lang="en-US" altLang="zh-CN"/>
              <a:t>/</a:t>
            </a:r>
            <a:r>
              <a:rPr lang="zh-CN" altLang="en-US"/>
              <a:t>源点流：可以从一个特定的数据源（节点）读写数据（如：文件，内存），又称为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源点流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endParaRPr lang="en-US" altLang="zh-CN">
              <a:latin typeface="Arial" panose="020B0604020202020204" pitchFamily="34" charset="0"/>
            </a:endParaRPr>
          </a:p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处理流</a:t>
            </a:r>
            <a:r>
              <a:rPr lang="en-US" altLang="zh-CN"/>
              <a:t>/</a:t>
            </a:r>
            <a:r>
              <a:rPr lang="zh-CN" altLang="en-US"/>
              <a:t>过滤流：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套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在已存在的流之上，通过其对特定格式数据的处理能力，为程序提供更方便的读写功能。</a:t>
            </a:r>
          </a:p>
        </p:txBody>
      </p:sp>
      <p:pic>
        <p:nvPicPr>
          <p:cNvPr id="9220" name="Picture 4" descr="8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997200"/>
            <a:ext cx="5133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8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394325"/>
            <a:ext cx="52673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53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pic>
        <p:nvPicPr>
          <p:cNvPr id="7" name="Picture 5" descr="8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815" y="2348917"/>
            <a:ext cx="52673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171890" y="3162454"/>
            <a:ext cx="800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节点流</a:t>
            </a:r>
          </a:p>
        </p:txBody>
      </p:sp>
      <p:sp>
        <p:nvSpPr>
          <p:cNvPr id="9" name="矩形 8"/>
          <p:cNvSpPr/>
          <p:nvPr/>
        </p:nvSpPr>
        <p:spPr>
          <a:xfrm>
            <a:off x="5094274" y="3162454"/>
            <a:ext cx="800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</a:t>
            </a:r>
          </a:p>
        </p:txBody>
      </p:sp>
      <p:sp>
        <p:nvSpPr>
          <p:cNvPr id="10" name="矩形 9"/>
          <p:cNvSpPr/>
          <p:nvPr/>
        </p:nvSpPr>
        <p:spPr>
          <a:xfrm>
            <a:off x="6016659" y="3162454"/>
            <a:ext cx="800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</a:t>
            </a:r>
          </a:p>
        </p:txBody>
      </p:sp>
      <p:sp>
        <p:nvSpPr>
          <p:cNvPr id="11" name="箭头: 下 10"/>
          <p:cNvSpPr/>
          <p:nvPr/>
        </p:nvSpPr>
        <p:spPr>
          <a:xfrm>
            <a:off x="4499992" y="2852936"/>
            <a:ext cx="72007" cy="194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5458379" y="2872113"/>
            <a:ext cx="72007" cy="194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/>
          <p:cNvSpPr/>
          <p:nvPr/>
        </p:nvSpPr>
        <p:spPr>
          <a:xfrm>
            <a:off x="6434593" y="2925157"/>
            <a:ext cx="72007" cy="194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8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字节流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InputStream</a:t>
            </a:r>
            <a:r>
              <a:rPr lang="zh-CN" altLang="en-US" dirty="0"/>
              <a:t>：字节输入流 </a:t>
            </a:r>
            <a:r>
              <a:rPr lang="en-US" altLang="zh-CN" dirty="0"/>
              <a:t>(</a:t>
            </a:r>
            <a:r>
              <a:rPr lang="zh-CN" altLang="en-US" dirty="0"/>
              <a:t>抽象类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继承自</a:t>
            </a:r>
            <a:r>
              <a:rPr lang="en-US" altLang="zh-CN" dirty="0"/>
              <a:t>InputStream</a:t>
            </a:r>
            <a:r>
              <a:rPr lang="zh-CN" altLang="en-US" dirty="0"/>
              <a:t>的流都是用于向程序输入数据的流，且输入数据的单位为字节。</a:t>
            </a:r>
          </a:p>
        </p:txBody>
      </p:sp>
      <p:graphicFrame>
        <p:nvGraphicFramePr>
          <p:cNvPr id="10244" name="Object 1"/>
          <p:cNvGraphicFramePr>
            <a:graphicFrameLocks noChangeAspect="1"/>
          </p:cNvGraphicFramePr>
          <p:nvPr/>
        </p:nvGraphicFramePr>
        <p:xfrm>
          <a:off x="404813" y="3141663"/>
          <a:ext cx="8135937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4978908" imgH="1738945" progId="Visio.Drawing.11">
                  <p:embed/>
                </p:oleObj>
              </mc:Choice>
              <mc:Fallback>
                <p:oleObj name="Visio" r:id="rId3" imgW="4978908" imgH="17389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141663"/>
                        <a:ext cx="8135937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45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字节流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3528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InputStream</a:t>
            </a:r>
            <a:r>
              <a:rPr lang="zh-CN" altLang="en-US" dirty="0"/>
              <a:t>常用方法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int read() : </a:t>
            </a:r>
            <a:r>
              <a:rPr lang="zh-CN" altLang="en-US" dirty="0"/>
              <a:t>从输入流读取一个字节并以整数返回，如果返回</a:t>
            </a:r>
            <a:r>
              <a:rPr lang="en-US" altLang="zh-CN" dirty="0"/>
              <a:t>-1</a:t>
            </a:r>
            <a:r>
              <a:rPr lang="zh-CN" altLang="en-US" dirty="0"/>
              <a:t>则表示已读到了输入流的末尾。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读取的是一个</a:t>
            </a:r>
            <a:r>
              <a:rPr lang="en-US" altLang="zh-CN" dirty="0">
                <a:solidFill>
                  <a:srgbClr val="FF0000"/>
                </a:solidFill>
              </a:rPr>
              <a:t>byte</a:t>
            </a:r>
            <a:r>
              <a:rPr lang="zh-CN" altLang="en-US" dirty="0">
                <a:solidFill>
                  <a:srgbClr val="FF0000"/>
                </a:solidFill>
              </a:rPr>
              <a:t>，为什么返回值类型却是</a:t>
            </a:r>
            <a:r>
              <a:rPr lang="en-US" altLang="zh-CN" dirty="0">
                <a:solidFill>
                  <a:srgbClr val="FF0000"/>
                </a:solidFill>
              </a:rPr>
              <a:t>int?)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int read(byte[] b) : </a:t>
            </a:r>
            <a:r>
              <a:rPr lang="zh-CN" altLang="en-US" dirty="0"/>
              <a:t>从输入流读取一系列字节并存储到</a:t>
            </a:r>
            <a:r>
              <a:rPr lang="en-US" altLang="zh-CN" dirty="0"/>
              <a:t>byte</a:t>
            </a:r>
            <a:r>
              <a:rPr lang="zh-CN" altLang="en-US" dirty="0"/>
              <a:t>数组</a:t>
            </a:r>
            <a:r>
              <a:rPr lang="en-US" altLang="zh-CN" dirty="0"/>
              <a:t>b</a:t>
            </a:r>
            <a:r>
              <a:rPr lang="zh-CN" altLang="en-US" dirty="0"/>
              <a:t>中，返回实际读取的字节数。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void close() : </a:t>
            </a:r>
            <a:r>
              <a:rPr lang="zh-CN" altLang="en-US" dirty="0"/>
              <a:t>关闭输入流，释放占用的资源。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注意：这些方法通常都会</a:t>
            </a:r>
            <a:r>
              <a:rPr lang="en-US" altLang="zh-CN" dirty="0"/>
              <a:t>throws </a:t>
            </a:r>
            <a:r>
              <a:rPr lang="en-US" altLang="zh-CN" dirty="0" err="1"/>
              <a:t>IOException</a:t>
            </a:r>
            <a:r>
              <a:rPr lang="zh-CN" altLang="en-US" dirty="0"/>
              <a:t>，</a:t>
            </a:r>
            <a:r>
              <a:rPr lang="en-US" altLang="zh-CN" dirty="0" err="1"/>
              <a:t>IOException</a:t>
            </a:r>
            <a:r>
              <a:rPr lang="zh-CN" altLang="en-US" dirty="0"/>
              <a:t>是非运行时异常，强制要求捕获处理。</a:t>
            </a:r>
          </a:p>
        </p:txBody>
      </p:sp>
    </p:spTree>
    <p:extLst>
      <p:ext uri="{BB962C8B-B14F-4D97-AF65-F5344CB8AC3E}">
        <p14:creationId xmlns:p14="http://schemas.microsoft.com/office/powerpoint/2010/main" val="112666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字节流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OutputStream</a:t>
            </a:r>
            <a:r>
              <a:rPr lang="zh-CN" altLang="en-US"/>
              <a:t>：字节输出流 </a:t>
            </a:r>
            <a:r>
              <a:rPr lang="en-US" altLang="zh-CN"/>
              <a:t>(</a:t>
            </a:r>
            <a:r>
              <a:rPr lang="zh-CN" altLang="en-US"/>
              <a:t>抽象类</a:t>
            </a:r>
            <a:r>
              <a:rPr lang="en-US" altLang="zh-CN"/>
              <a:t>)</a:t>
            </a:r>
          </a:p>
          <a:p>
            <a:pPr lvl="1" eaLnBrk="1" hangingPunct="1"/>
            <a:r>
              <a:rPr lang="zh-CN" altLang="en-US"/>
              <a:t>继承自</a:t>
            </a:r>
            <a:r>
              <a:rPr lang="en-US" altLang="zh-CN"/>
              <a:t>OutputStream</a:t>
            </a:r>
            <a:r>
              <a:rPr lang="zh-CN" altLang="en-US"/>
              <a:t>的流都是用于从程序输出数据，且输出数据的单位为字节。</a:t>
            </a:r>
          </a:p>
        </p:txBody>
      </p:sp>
      <p:graphicFrame>
        <p:nvGraphicFramePr>
          <p:cNvPr id="12292" name="Object 1"/>
          <p:cNvGraphicFramePr>
            <a:graphicFrameLocks noChangeAspect="1"/>
          </p:cNvGraphicFramePr>
          <p:nvPr/>
        </p:nvGraphicFramePr>
        <p:xfrm>
          <a:off x="539750" y="2924175"/>
          <a:ext cx="8208963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4906983" imgH="1450963" progId="Visio.Drawing.11">
                  <p:embed/>
                </p:oleObj>
              </mc:Choice>
              <mc:Fallback>
                <p:oleObj name="Visio" r:id="rId3" imgW="4906983" imgH="14509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8208963" cy="243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6523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3150</TotalTime>
  <Words>1394</Words>
  <Application>Microsoft Macintosh PowerPoint</Application>
  <PresentationFormat>On-screen Show (4:3)</PresentationFormat>
  <Paragraphs>154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Verdana</vt:lpstr>
      <vt:lpstr>Wingdings</vt:lpstr>
      <vt:lpstr>Default Design</vt:lpstr>
      <vt:lpstr>Image</vt:lpstr>
      <vt:lpstr>Visio</vt:lpstr>
      <vt:lpstr>第6章  IO框架</vt:lpstr>
      <vt:lpstr>本章学习目标</vt:lpstr>
      <vt:lpstr>IO流概述</vt:lpstr>
      <vt:lpstr>IO流概述</vt:lpstr>
      <vt:lpstr>IO流概述</vt:lpstr>
      <vt:lpstr>PowerPoint Presentation</vt:lpstr>
      <vt:lpstr>字节流</vt:lpstr>
      <vt:lpstr>字节流</vt:lpstr>
      <vt:lpstr>字节流</vt:lpstr>
      <vt:lpstr>字节流</vt:lpstr>
      <vt:lpstr>字节流</vt:lpstr>
      <vt:lpstr>字节流</vt:lpstr>
      <vt:lpstr>字符编码</vt:lpstr>
      <vt:lpstr>字符编码</vt:lpstr>
      <vt:lpstr>字符编码</vt:lpstr>
      <vt:lpstr>字符编码</vt:lpstr>
      <vt:lpstr>字符流</vt:lpstr>
      <vt:lpstr>字符流</vt:lpstr>
      <vt:lpstr>字符流</vt:lpstr>
      <vt:lpstr>字符流</vt:lpstr>
      <vt:lpstr>字符流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政 彭</cp:lastModifiedBy>
  <cp:revision>141</cp:revision>
  <dcterms:created xsi:type="dcterms:W3CDTF">2015-08-30T13:23:12Z</dcterms:created>
  <dcterms:modified xsi:type="dcterms:W3CDTF">2019-05-12T09:30:02Z</dcterms:modified>
</cp:coreProperties>
</file>