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sldIdLst>
    <p:sldId id="256" r:id="rId3"/>
    <p:sldId id="398" r:id="rId4"/>
    <p:sldId id="418" r:id="rId5"/>
    <p:sldId id="401" r:id="rId6"/>
    <p:sldId id="405" r:id="rId7"/>
    <p:sldId id="419" r:id="rId8"/>
    <p:sldId id="422" r:id="rId9"/>
    <p:sldId id="423" r:id="rId10"/>
    <p:sldId id="424" r:id="rId11"/>
    <p:sldId id="425" r:id="rId12"/>
    <p:sldId id="426" r:id="rId13"/>
    <p:sldId id="427" r:id="rId14"/>
    <p:sldId id="429" r:id="rId15"/>
    <p:sldId id="431" r:id="rId16"/>
    <p:sldId id="421" r:id="rId17"/>
    <p:sldId id="428" r:id="rId18"/>
    <p:sldId id="432" r:id="rId19"/>
    <p:sldId id="420" r:id="rId20"/>
    <p:sldId id="433" r:id="rId21"/>
    <p:sldId id="434" r:id="rId22"/>
    <p:sldId id="27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>
      <p:cViewPr varScale="1">
        <p:scale>
          <a:sx n="64" d="100"/>
          <a:sy n="64" d="100"/>
        </p:scale>
        <p:origin x="53" y="5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第</a:t>
            </a:r>
            <a:r>
              <a:rPr lang="en-US" altLang="zh-CN" noProof="0" dirty="0" smtClean="0"/>
              <a:t>1</a:t>
            </a:r>
            <a:r>
              <a:rPr lang="zh-CN" altLang="en-US" noProof="0" dirty="0" smtClean="0"/>
              <a:t>章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smtClean="0"/>
              <a:t>Java</a:t>
            </a:r>
            <a:r>
              <a:rPr lang="zh-CN" altLang="en-US" noProof="0" dirty="0" smtClean="0"/>
              <a:t>开发简介</a:t>
            </a:r>
            <a:endParaRPr lang="en-US" altLang="zh-CN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 i="0" baseline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8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666635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第</a:t>
            </a:r>
            <a:r>
              <a:rPr lang="en-US" altLang="zh-CN" noProof="0" dirty="0" smtClean="0"/>
              <a:t>1</a:t>
            </a:r>
            <a:r>
              <a:rPr lang="zh-CN" altLang="en-US" noProof="0" dirty="0" smtClean="0"/>
              <a:t>章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smtClean="0"/>
              <a:t>Java</a:t>
            </a:r>
            <a:r>
              <a:rPr lang="zh-CN" altLang="en-US" noProof="0" dirty="0" smtClean="0"/>
              <a:t>开发简介</a:t>
            </a:r>
            <a:endParaRPr lang="en-US" altLang="zh-CN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smtClean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smtClean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8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3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3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2.vml"/><Relationship Id="rId9" Type="http://schemas.openxmlformats.org/officeDocument/2006/relationships/oleObject" Target="../embeddings/oleObject6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87341333"/>
              </p:ext>
            </p:extLst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8225578"/>
              </p:ext>
            </p:extLst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7456329"/>
              </p:ext>
            </p:extLst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www.themegallery.com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/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666635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/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/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>
                <a:solidFill>
                  <a:srgbClr val="FFFFFF"/>
                </a:solidFill>
              </a:rPr>
              <a:t>Company Logo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>
                <a:solidFill>
                  <a:srgbClr val="FFFFFF"/>
                </a:solidFill>
              </a:rPr>
              <a:t>www.themegallery.com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5271120" cy="838200"/>
          </a:xfr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mtClean="0"/>
              <a:t>8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mtClean="0"/>
              <a:t>IO</a:t>
            </a:r>
            <a:r>
              <a:rPr lang="zh-CN" altLang="en-US" smtClean="0"/>
              <a:t>框架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节点</a:t>
            </a:r>
            <a:r>
              <a:rPr lang="zh-CN" altLang="en-US" smtClean="0"/>
              <a:t>流 </a:t>
            </a:r>
            <a:r>
              <a:rPr lang="en-US" altLang="zh-CN" smtClean="0"/>
              <a:t>– </a:t>
            </a:r>
            <a:r>
              <a:rPr lang="zh-CN" altLang="en-US"/>
              <a:t>字符串</a:t>
            </a:r>
            <a:r>
              <a:rPr lang="zh-CN" altLang="en-US" smtClean="0"/>
              <a:t>流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StringWriter</a:t>
            </a:r>
            <a:endParaRPr lang="zh-CN" altLang="en-US" sz="3600" smtClean="0"/>
          </a:p>
          <a:p>
            <a:pPr lvl="1" eaLnBrk="1" hangingPunct="1"/>
            <a:r>
              <a:rPr lang="zh-CN" altLang="en-US" smtClean="0"/>
              <a:t>字符串输出流，</a:t>
            </a:r>
            <a:r>
              <a:rPr lang="zh-CN" altLang="en-US" smtClean="0"/>
              <a:t>继承 </a:t>
            </a:r>
            <a:r>
              <a:rPr lang="en-US" altLang="zh-CN" smtClean="0"/>
              <a:t>Writer</a:t>
            </a:r>
          </a:p>
          <a:p>
            <a:pPr lvl="1"/>
            <a:r>
              <a:rPr lang="en-US" altLang="zh-CN" b="0" smtClean="0"/>
              <a:t>StringWriter</a:t>
            </a:r>
            <a:r>
              <a:rPr lang="en-US" altLang="zh-CN" b="0"/>
              <a:t>(): </a:t>
            </a:r>
            <a:r>
              <a:rPr lang="zh-CN" altLang="en-US" b="0" smtClean="0"/>
              <a:t>创建</a:t>
            </a:r>
            <a:r>
              <a:rPr lang="zh-CN" altLang="en-US" b="0"/>
              <a:t>一</a:t>
            </a:r>
            <a:r>
              <a:rPr lang="zh-CN" altLang="en-US" b="0" smtClean="0"/>
              <a:t>个</a:t>
            </a:r>
            <a:r>
              <a:rPr lang="en-US" altLang="zh-CN" b="0" smtClean="0"/>
              <a:t>16</a:t>
            </a:r>
            <a:r>
              <a:rPr lang="zh-CN" altLang="en-US" b="0" smtClean="0"/>
              <a:t>个字符的</a:t>
            </a:r>
            <a:r>
              <a:rPr lang="zh-CN" altLang="en-US" b="0"/>
              <a:t>缓冲区</a:t>
            </a:r>
            <a:r>
              <a:rPr lang="zh-CN" altLang="en-US" b="0" smtClean="0"/>
              <a:t>。</a:t>
            </a:r>
            <a:endParaRPr lang="en-US" altLang="zh-CN" b="0" smtClean="0"/>
          </a:p>
          <a:p>
            <a:pPr lvl="1"/>
            <a:r>
              <a:rPr lang="en-US" altLang="zh-CN" b="0"/>
              <a:t>StringWriter(</a:t>
            </a:r>
            <a:r>
              <a:rPr lang="en-US" altLang="zh-CN" b="0" err="1"/>
              <a:t>int</a:t>
            </a:r>
            <a:r>
              <a:rPr lang="en-US" altLang="zh-CN" b="0"/>
              <a:t> size</a:t>
            </a:r>
            <a:r>
              <a:rPr lang="en-US" altLang="zh-CN" b="0" smtClean="0"/>
              <a:t>):</a:t>
            </a:r>
            <a:r>
              <a:rPr lang="zh-CN" altLang="en-US" b="0"/>
              <a:t>创建一个</a:t>
            </a:r>
            <a:r>
              <a:rPr lang="en-US" altLang="zh-CN" b="0" smtClean="0"/>
              <a:t>size</a:t>
            </a:r>
            <a:r>
              <a:rPr lang="zh-CN" altLang="en-US" b="0" smtClean="0"/>
              <a:t>大小</a:t>
            </a:r>
            <a:r>
              <a:rPr lang="zh-CN" altLang="en-US" b="0"/>
              <a:t>的</a:t>
            </a:r>
            <a:r>
              <a:rPr lang="zh-CN" altLang="en-US" b="0" smtClean="0"/>
              <a:t>缓冲区。</a:t>
            </a:r>
            <a:endParaRPr lang="en-US" altLang="zh-CN" b="0"/>
          </a:p>
          <a:p>
            <a:pPr lvl="1"/>
            <a:r>
              <a:rPr lang="zh-CN" altLang="en-US" b="0" smtClean="0"/>
              <a:t>创建</a:t>
            </a:r>
            <a:r>
              <a:rPr lang="zh-CN" altLang="en-US" b="0"/>
              <a:t>的缓冲区大小在数据过多的时候都会自动增长</a:t>
            </a:r>
            <a:r>
              <a:rPr lang="zh-CN" altLang="en-US" b="0" smtClean="0"/>
              <a:t>。内部使用</a:t>
            </a:r>
            <a:r>
              <a:rPr lang="en-US" altLang="zh-CN" b="0" smtClean="0"/>
              <a:t>StringBuffer</a:t>
            </a:r>
            <a:r>
              <a:rPr lang="zh-CN" altLang="en-US" b="0" smtClean="0"/>
              <a:t>类实现。可以返回内部的</a:t>
            </a:r>
            <a:r>
              <a:rPr lang="en-US" altLang="zh-CN" b="0" smtClean="0"/>
              <a:t>StringBuffer</a:t>
            </a:r>
            <a:r>
              <a:rPr lang="zh-CN" altLang="en-US" b="0" smtClean="0"/>
              <a:t>对象。</a:t>
            </a:r>
            <a:endParaRPr lang="en-US" altLang="zh-CN" b="0" smtClean="0"/>
          </a:p>
          <a:p>
            <a:pPr lvl="1"/>
            <a:r>
              <a:rPr lang="zh-CN" altLang="en-US" b="0" smtClean="0"/>
              <a:t>常用方法：</a:t>
            </a:r>
            <a:r>
              <a:rPr lang="en-US" altLang="zh-CN" b="0" smtClean="0"/>
              <a:t>write</a:t>
            </a:r>
            <a:r>
              <a:rPr lang="zh-CN" altLang="en-US" b="0" smtClean="0"/>
              <a:t>、</a:t>
            </a:r>
            <a:r>
              <a:rPr lang="en-US" altLang="zh-CN" b="0" smtClean="0"/>
              <a:t>getBuffer</a:t>
            </a:r>
            <a:r>
              <a:rPr lang="zh-CN" altLang="en-US" b="0" smtClean="0"/>
              <a:t>、</a:t>
            </a:r>
            <a:r>
              <a:rPr lang="en-US" altLang="zh-CN" b="0" err="1" smtClean="0"/>
              <a:t>toString</a:t>
            </a:r>
            <a:r>
              <a:rPr lang="en-US" altLang="zh-CN" b="0" smtClean="0"/>
              <a:t> ...</a:t>
            </a:r>
          </a:p>
          <a:p>
            <a:pPr lvl="1"/>
            <a:r>
              <a:rPr lang="zh-CN" altLang="en-US"/>
              <a:t>关闭 </a:t>
            </a:r>
            <a:r>
              <a:rPr lang="en-US" altLang="zh-CN"/>
              <a:t>StringWriter</a:t>
            </a:r>
            <a:r>
              <a:rPr lang="zh-CN" altLang="en-US" smtClean="0"/>
              <a:t>无效。</a:t>
            </a:r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035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节点</a:t>
            </a:r>
            <a:r>
              <a:rPr lang="zh-CN" altLang="en-US" smtClean="0"/>
              <a:t>流 </a:t>
            </a:r>
            <a:r>
              <a:rPr lang="en-US" altLang="zh-CN" smtClean="0"/>
              <a:t>– </a:t>
            </a:r>
            <a:r>
              <a:rPr lang="zh-CN" altLang="en-US" smtClean="0"/>
              <a:t>管道流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PipedInputStream</a:t>
            </a:r>
            <a:r>
              <a:rPr lang="zh-CN" altLang="en-US" smtClean="0"/>
              <a:t>、</a:t>
            </a:r>
            <a:r>
              <a:rPr lang="en-US" altLang="zh-CN"/>
              <a:t> </a:t>
            </a:r>
            <a:r>
              <a:rPr lang="en-US" altLang="zh-CN" smtClean="0"/>
              <a:t>PipedReader</a:t>
            </a:r>
            <a:r>
              <a:rPr lang="zh-CN" altLang="en-US" smtClean="0"/>
              <a:t>、</a:t>
            </a:r>
            <a:r>
              <a:rPr lang="en-US" altLang="zh-CN" smtClean="0"/>
              <a:t>PipedOutputStream</a:t>
            </a:r>
            <a:r>
              <a:rPr lang="zh-CN" altLang="en-US" smtClean="0"/>
              <a:t>、</a:t>
            </a:r>
            <a:r>
              <a:rPr lang="en-US" altLang="zh-CN" smtClean="0"/>
              <a:t>PipedWriter</a:t>
            </a:r>
          </a:p>
          <a:p>
            <a:pPr lvl="1"/>
            <a:r>
              <a:rPr lang="zh-CN" altLang="en-US" smtClean="0"/>
              <a:t>管道流用于</a:t>
            </a:r>
            <a:r>
              <a:rPr lang="zh-CN" altLang="en-US"/>
              <a:t>在应用程序中创建</a:t>
            </a:r>
            <a:r>
              <a:rPr lang="zh-CN" altLang="en-US"/>
              <a:t>管道</a:t>
            </a:r>
            <a:r>
              <a:rPr lang="zh-CN" altLang="en-US" smtClean="0"/>
              <a:t>通信。一个管道输入流对象</a:t>
            </a:r>
            <a:r>
              <a:rPr lang="zh-CN" altLang="en-US"/>
              <a:t>必须和</a:t>
            </a:r>
            <a:r>
              <a:rPr lang="zh-CN" altLang="en-US"/>
              <a:t>一</a:t>
            </a:r>
            <a:r>
              <a:rPr lang="zh-CN" altLang="en-US" smtClean="0"/>
              <a:t>个管道输出流对象</a:t>
            </a:r>
            <a:r>
              <a:rPr lang="zh-CN" altLang="en-US"/>
              <a:t>进行连接而产生一个</a:t>
            </a:r>
            <a:r>
              <a:rPr lang="zh-CN" altLang="en-US"/>
              <a:t>通信</a:t>
            </a:r>
            <a:r>
              <a:rPr lang="zh-CN" altLang="en-US" smtClean="0"/>
              <a:t>管道。</a:t>
            </a:r>
            <a:endParaRPr lang="en-US" altLang="zh-CN" smtClean="0"/>
          </a:p>
          <a:p>
            <a:pPr lvl="1"/>
            <a:r>
              <a:rPr lang="zh-CN" altLang="en-US"/>
              <a:t>管道输出流可以向管道中</a:t>
            </a:r>
            <a:r>
              <a:rPr lang="zh-CN" altLang="en-US"/>
              <a:t>写入</a:t>
            </a:r>
            <a:r>
              <a:rPr lang="zh-CN" altLang="en-US"/>
              <a:t>数据，管道输入流</a:t>
            </a:r>
            <a:r>
              <a:rPr lang="zh-CN" altLang="en-US"/>
              <a:t>可以</a:t>
            </a:r>
            <a:r>
              <a:rPr lang="zh-CN" altLang="en-US"/>
              <a:t>读取管道输出流向管道中写入</a:t>
            </a:r>
            <a:r>
              <a:rPr lang="zh-CN" altLang="en-US"/>
              <a:t>的</a:t>
            </a:r>
            <a:r>
              <a:rPr lang="zh-CN" altLang="en-US" smtClean="0"/>
              <a:t>数据。</a:t>
            </a:r>
            <a:endParaRPr lang="en-US" altLang="zh-CN" smtClean="0"/>
          </a:p>
          <a:p>
            <a:pPr lvl="1"/>
            <a:r>
              <a:rPr lang="zh-CN" altLang="en-US"/>
              <a:t>管道流主要用来完成线程之间</a:t>
            </a:r>
            <a:r>
              <a:rPr lang="zh-CN" altLang="en-US"/>
              <a:t>的</a:t>
            </a:r>
            <a:r>
              <a:rPr lang="zh-CN" altLang="en-US" smtClean="0"/>
              <a:t>通信。线程</a:t>
            </a:r>
            <a:r>
              <a:rPr lang="en-US" altLang="zh-CN" smtClean="0"/>
              <a:t>A</a:t>
            </a:r>
            <a:r>
              <a:rPr lang="zh-CN" altLang="en-US"/>
              <a:t>的管道输入流对象</a:t>
            </a:r>
            <a:r>
              <a:rPr lang="zh-CN" altLang="en-US"/>
              <a:t>能够</a:t>
            </a:r>
            <a:r>
              <a:rPr lang="zh-CN" altLang="en-US" smtClean="0"/>
              <a:t>从线程</a:t>
            </a:r>
            <a:r>
              <a:rPr lang="en-US" altLang="zh-CN" smtClean="0"/>
              <a:t>B</a:t>
            </a:r>
            <a:r>
              <a:rPr lang="zh-CN" altLang="en-US" smtClean="0"/>
              <a:t>的</a:t>
            </a:r>
            <a:r>
              <a:rPr lang="zh-CN" altLang="en-US"/>
              <a:t>管道输出流</a:t>
            </a:r>
            <a:r>
              <a:rPr lang="zh-CN" altLang="en-US" smtClean="0"/>
              <a:t>对象</a:t>
            </a:r>
            <a:r>
              <a:rPr lang="zh-CN" altLang="en-US"/>
              <a:t>中</a:t>
            </a:r>
            <a:r>
              <a:rPr lang="zh-CN" altLang="en-US"/>
              <a:t>读取</a:t>
            </a:r>
            <a:r>
              <a:rPr lang="zh-CN" altLang="en-US" smtClean="0"/>
              <a:t>数据。</a:t>
            </a:r>
            <a:endParaRPr lang="en-US" altLang="zh-CN" smtClean="0"/>
          </a:p>
          <a:p>
            <a:pPr lvl="1"/>
            <a:r>
              <a:rPr lang="zh-CN" altLang="en-US" smtClean="0"/>
              <a:t>在多线程章节中会做具体介绍。</a:t>
            </a:r>
            <a:endParaRPr lang="en-US" altLang="zh-CN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51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处理</a:t>
            </a:r>
            <a:r>
              <a:rPr lang="zh-CN" altLang="en-US" smtClean="0"/>
              <a:t>流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FilterInputStream</a:t>
            </a:r>
            <a:r>
              <a:rPr lang="zh-CN" altLang="en-US" smtClean="0"/>
              <a:t>、</a:t>
            </a:r>
            <a:r>
              <a:rPr lang="en-US" altLang="zh-CN" smtClean="0"/>
              <a:t>FilterReader</a:t>
            </a:r>
            <a:r>
              <a:rPr lang="zh-CN" altLang="en-US" smtClean="0"/>
              <a:t>、</a:t>
            </a:r>
            <a:r>
              <a:rPr lang="en-US" altLang="zh-CN" smtClean="0"/>
              <a:t>FilterOutputStream</a:t>
            </a:r>
            <a:r>
              <a:rPr lang="zh-CN" altLang="en-US" smtClean="0"/>
              <a:t>、</a:t>
            </a:r>
            <a:r>
              <a:rPr lang="en-US" altLang="zh-CN" smtClean="0"/>
              <a:t>FilterWriter</a:t>
            </a:r>
          </a:p>
          <a:p>
            <a:pPr lvl="1"/>
            <a:r>
              <a:rPr lang="zh-CN" altLang="en-US" smtClean="0"/>
              <a:t>处理流</a:t>
            </a:r>
            <a:r>
              <a:rPr lang="en-US" altLang="zh-CN" smtClean="0"/>
              <a:t>/</a:t>
            </a:r>
            <a:r>
              <a:rPr lang="zh-CN" altLang="en-US" smtClean="0"/>
              <a:t>过滤流，这种流中包含了一个其他类型的流，当作其基本的数据源。</a:t>
            </a:r>
            <a:endParaRPr lang="en-US" altLang="zh-CN" smtClean="0"/>
          </a:p>
          <a:p>
            <a:pPr lvl="1"/>
            <a:r>
              <a:rPr lang="zh-CN" altLang="en-US" smtClean="0"/>
              <a:t>以</a:t>
            </a:r>
            <a:r>
              <a:rPr lang="en-US" altLang="zh-CN" smtClean="0"/>
              <a:t>FilterInputStream</a:t>
            </a:r>
            <a:r>
              <a:rPr lang="zh-CN" altLang="en-US" smtClean="0"/>
              <a:t>为例：</a:t>
            </a:r>
            <a:endParaRPr lang="en-US" altLang="zh-CN" smtClean="0"/>
          </a:p>
          <a:p>
            <a:pPr lvl="2"/>
            <a:r>
              <a:rPr lang="zh-CN" altLang="en-US" sz="2400" smtClean="0"/>
              <a:t>成员变量：</a:t>
            </a:r>
            <a:r>
              <a:rPr lang="en-US" altLang="zh-CN" sz="2400" smtClean="0"/>
              <a:t>InputStream in</a:t>
            </a:r>
          </a:p>
          <a:p>
            <a:pPr lvl="2"/>
            <a:r>
              <a:rPr lang="zh-CN" altLang="en-US" sz="2400" smtClean="0"/>
              <a:t>构造方法：</a:t>
            </a:r>
            <a:r>
              <a:rPr lang="en-US" altLang="zh-CN" sz="2400"/>
              <a:t>FilterInputStream(InputStream </a:t>
            </a:r>
            <a:r>
              <a:rPr lang="en-US" altLang="zh-CN" sz="2400"/>
              <a:t>in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，在构造方法中将参数</a:t>
            </a:r>
            <a:r>
              <a:rPr lang="en-US" altLang="zh-CN" sz="2400" smtClean="0"/>
              <a:t>in</a:t>
            </a:r>
            <a:r>
              <a:rPr lang="zh-CN" altLang="en-US" sz="2400" smtClean="0"/>
              <a:t>赋值给成员变量</a:t>
            </a:r>
            <a:r>
              <a:rPr lang="en-US" altLang="zh-CN" sz="2400" smtClean="0"/>
              <a:t>in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2"/>
            <a:r>
              <a:rPr lang="en-US" altLang="zh-CN" smtClean="0"/>
              <a:t>FilterInputStream </a:t>
            </a:r>
            <a:r>
              <a:rPr lang="zh-CN" altLang="en-US"/>
              <a:t>类本身只是</a:t>
            </a:r>
            <a:r>
              <a:rPr lang="zh-CN" altLang="en-US"/>
              <a:t>简单</a:t>
            </a:r>
            <a:r>
              <a:rPr lang="zh-CN" altLang="en-US" smtClean="0"/>
              <a:t>地用这个输入流对象</a:t>
            </a:r>
            <a:r>
              <a:rPr lang="en-US" altLang="zh-CN" smtClean="0"/>
              <a:t>in</a:t>
            </a:r>
            <a:r>
              <a:rPr lang="zh-CN" altLang="en-US" smtClean="0"/>
              <a:t>实现相关的方法。</a:t>
            </a:r>
            <a:endParaRPr lang="en-US" altLang="zh-CN" smtClean="0"/>
          </a:p>
          <a:p>
            <a:pPr lvl="2"/>
            <a:r>
              <a:rPr lang="zh-CN" altLang="en-US" smtClean="0"/>
              <a:t>需要使用</a:t>
            </a:r>
            <a:r>
              <a:rPr lang="en-US" altLang="zh-CN" smtClean="0"/>
              <a:t>FilterInputStream</a:t>
            </a:r>
            <a:r>
              <a:rPr lang="zh-CN" altLang="en-US" smtClean="0"/>
              <a:t>类的具体子类，来完成数据处理过滤操作。</a:t>
            </a:r>
            <a:endParaRPr lang="en-US" altLang="zh-CN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28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处理</a:t>
            </a:r>
            <a:r>
              <a:rPr lang="zh-CN" altLang="en-US" smtClean="0"/>
              <a:t>流 </a:t>
            </a:r>
            <a:r>
              <a:rPr lang="en-US" altLang="zh-CN" smtClean="0"/>
              <a:t>– </a:t>
            </a:r>
            <a:r>
              <a:rPr lang="zh-CN" altLang="en-US"/>
              <a:t>数据</a:t>
            </a:r>
            <a:r>
              <a:rPr lang="zh-CN" altLang="en-US" smtClean="0"/>
              <a:t>流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DataInputStream</a:t>
            </a:r>
            <a:endParaRPr lang="zh-CN" altLang="en-US" sz="3600" smtClean="0"/>
          </a:p>
          <a:p>
            <a:pPr lvl="1"/>
            <a:r>
              <a:rPr lang="zh-CN" altLang="en-US" smtClean="0"/>
              <a:t>数据输入流，</a:t>
            </a:r>
            <a:r>
              <a:rPr lang="zh-CN" altLang="en-US" smtClean="0"/>
              <a:t>继承 </a:t>
            </a:r>
            <a:r>
              <a:rPr lang="en-US" altLang="zh-CN"/>
              <a:t>FilterInputStream</a:t>
            </a:r>
          </a:p>
          <a:p>
            <a:pPr lvl="1"/>
            <a:r>
              <a:rPr lang="en-US" altLang="zh-CN" b="0"/>
              <a:t>Data</a:t>
            </a:r>
            <a:r>
              <a:rPr lang="en-US" altLang="zh-CN" b="0" smtClean="0"/>
              <a:t>InputStream(InputStream </a:t>
            </a:r>
            <a:r>
              <a:rPr lang="en-US" altLang="zh-CN" b="0"/>
              <a:t>in):</a:t>
            </a:r>
            <a:r>
              <a:rPr lang="en-US" altLang="zh-CN" b="0"/>
              <a:t> </a:t>
            </a:r>
            <a:r>
              <a:rPr lang="zh-CN" altLang="en-US" b="0" smtClean="0"/>
              <a:t>使用底层输入流</a:t>
            </a:r>
            <a:r>
              <a:rPr lang="en-US" altLang="zh-CN" b="0" smtClean="0"/>
              <a:t>in</a:t>
            </a:r>
            <a:r>
              <a:rPr lang="zh-CN" altLang="en-US" b="0" smtClean="0"/>
              <a:t>创建一个数据输入流对象。</a:t>
            </a:r>
            <a:endParaRPr lang="en-US" altLang="zh-CN" b="0" smtClean="0"/>
          </a:p>
          <a:p>
            <a:pPr lvl="1"/>
            <a:r>
              <a:rPr lang="zh-CN" altLang="en-US" b="0"/>
              <a:t>提供</a:t>
            </a:r>
            <a:r>
              <a:rPr lang="zh-CN" altLang="en-US" b="0"/>
              <a:t>了</a:t>
            </a:r>
            <a:r>
              <a:rPr lang="zh-CN" altLang="en-US" b="0"/>
              <a:t>读入各种</a:t>
            </a:r>
            <a:r>
              <a:rPr lang="zh-CN" altLang="en-US" b="0"/>
              <a:t>基本</a:t>
            </a:r>
            <a:r>
              <a:rPr lang="zh-CN" altLang="en-US" b="0" smtClean="0"/>
              <a:t>数据类型的方法，如：</a:t>
            </a:r>
            <a:r>
              <a:rPr lang="en-US" altLang="zh-CN" b="0" smtClean="0"/>
              <a:t>readByte()</a:t>
            </a:r>
            <a:r>
              <a:rPr lang="zh-CN" altLang="en-US" b="0" smtClean="0"/>
              <a:t>：从底层输入流中读入</a:t>
            </a:r>
            <a:r>
              <a:rPr lang="en-US" altLang="zh-CN" b="0" smtClean="0"/>
              <a:t>1</a:t>
            </a:r>
            <a:r>
              <a:rPr lang="zh-CN" altLang="en-US" b="0"/>
              <a:t>个字节，并转换为</a:t>
            </a:r>
            <a:r>
              <a:rPr lang="en-US" altLang="zh-CN" b="0"/>
              <a:t>byte</a:t>
            </a:r>
            <a:r>
              <a:rPr lang="zh-CN" altLang="en-US" b="0" smtClean="0"/>
              <a:t>类型。</a:t>
            </a:r>
            <a:r>
              <a:rPr lang="en-US" altLang="zh-CN" b="0" smtClean="0"/>
              <a:t>readFloat().....</a:t>
            </a:r>
          </a:p>
          <a:p>
            <a:pPr lvl="1"/>
            <a:r>
              <a:rPr lang="zh-CN" altLang="en-US" b="0"/>
              <a:t>提供</a:t>
            </a:r>
            <a:r>
              <a:rPr lang="zh-CN" altLang="en-US" b="0"/>
              <a:t>了</a:t>
            </a:r>
            <a:r>
              <a:rPr lang="zh-CN" altLang="en-US" b="0" smtClean="0"/>
              <a:t>读入一</a:t>
            </a:r>
            <a:r>
              <a:rPr lang="zh-CN" altLang="en-US" b="0"/>
              <a:t>个已使用 </a:t>
            </a:r>
            <a:r>
              <a:rPr lang="en-US" altLang="zh-CN" b="0"/>
              <a:t>UTF-8 </a:t>
            </a:r>
            <a:r>
              <a:rPr lang="zh-CN" altLang="en-US" b="0"/>
              <a:t>修改版格式编码</a:t>
            </a:r>
            <a:r>
              <a:rPr lang="zh-CN" altLang="en-US" b="0"/>
              <a:t>的</a:t>
            </a:r>
            <a:r>
              <a:rPr lang="zh-CN" altLang="en-US" b="0" smtClean="0"/>
              <a:t>字符串的方法：</a:t>
            </a:r>
            <a:r>
              <a:rPr lang="en-US" altLang="zh-CN" b="0" smtClean="0"/>
              <a:t>readUTF()</a:t>
            </a:r>
            <a:r>
              <a:rPr lang="zh-CN" altLang="en-US" b="0" smtClean="0"/>
              <a:t>。</a:t>
            </a:r>
            <a:r>
              <a:rPr lang="en-US" altLang="zh-CN" b="0"/>
              <a:t> UTF-8 </a:t>
            </a:r>
            <a:r>
              <a:rPr lang="zh-CN" altLang="en-US" b="0"/>
              <a:t>修改版</a:t>
            </a:r>
            <a:r>
              <a:rPr lang="zh-CN" altLang="en-US" b="0" smtClean="0"/>
              <a:t>格式是：字符串长度</a:t>
            </a:r>
            <a:r>
              <a:rPr lang="en-US" altLang="zh-CN" b="0" smtClean="0"/>
              <a:t>(2</a:t>
            </a:r>
            <a:r>
              <a:rPr lang="zh-CN" altLang="en-US" b="0" smtClean="0"/>
              <a:t>个字节</a:t>
            </a:r>
            <a:r>
              <a:rPr lang="en-US" altLang="zh-CN" b="0" smtClean="0"/>
              <a:t>) + </a:t>
            </a:r>
            <a:r>
              <a:rPr lang="zh-CN" altLang="en-US" b="0" smtClean="0"/>
              <a:t>字符串内容。</a:t>
            </a:r>
            <a:endParaRPr lang="en-US" altLang="zh-CN" b="0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973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处理</a:t>
            </a:r>
            <a:r>
              <a:rPr lang="zh-CN" altLang="en-US" smtClean="0"/>
              <a:t>流 </a:t>
            </a:r>
            <a:r>
              <a:rPr lang="en-US" altLang="zh-CN" smtClean="0"/>
              <a:t>– </a:t>
            </a:r>
            <a:r>
              <a:rPr lang="zh-CN" altLang="en-US" smtClean="0"/>
              <a:t>数据</a:t>
            </a:r>
            <a:r>
              <a:rPr lang="zh-CN" altLang="en-US" smtClean="0"/>
              <a:t>流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DataOutputStream</a:t>
            </a:r>
            <a:endParaRPr lang="zh-CN" altLang="en-US" sz="3600" smtClean="0"/>
          </a:p>
          <a:p>
            <a:pPr lvl="1"/>
            <a:r>
              <a:rPr lang="zh-CN" altLang="en-US" smtClean="0"/>
              <a:t>数据输出流，</a:t>
            </a:r>
            <a:r>
              <a:rPr lang="zh-CN" altLang="en-US" smtClean="0"/>
              <a:t>继承 </a:t>
            </a:r>
            <a:r>
              <a:rPr lang="en-US" altLang="zh-CN" smtClean="0"/>
              <a:t>FilterOutputStream</a:t>
            </a:r>
            <a:endParaRPr lang="en-US" altLang="zh-CN"/>
          </a:p>
          <a:p>
            <a:pPr lvl="1"/>
            <a:r>
              <a:rPr lang="en-US" altLang="zh-CN" b="0" smtClean="0"/>
              <a:t>DataOutputStream(OutputStream </a:t>
            </a:r>
            <a:r>
              <a:rPr lang="en-US" altLang="zh-CN" b="0"/>
              <a:t>in):</a:t>
            </a:r>
            <a:r>
              <a:rPr lang="en-US" altLang="zh-CN" b="0"/>
              <a:t> </a:t>
            </a:r>
            <a:r>
              <a:rPr lang="zh-CN" altLang="en-US" b="0" smtClean="0"/>
              <a:t>使用底层输出流</a:t>
            </a:r>
            <a:r>
              <a:rPr lang="en-US" altLang="zh-CN" b="0" smtClean="0"/>
              <a:t>out</a:t>
            </a:r>
            <a:r>
              <a:rPr lang="zh-CN" altLang="en-US" b="0" smtClean="0"/>
              <a:t>创建一个数据输</a:t>
            </a:r>
            <a:r>
              <a:rPr lang="zh-CN" altLang="en-US" b="0"/>
              <a:t>出</a:t>
            </a:r>
            <a:r>
              <a:rPr lang="zh-CN" altLang="en-US" b="0" smtClean="0"/>
              <a:t>流对象。</a:t>
            </a:r>
            <a:endParaRPr lang="en-US" altLang="zh-CN" b="0" smtClean="0"/>
          </a:p>
          <a:p>
            <a:pPr lvl="1"/>
            <a:r>
              <a:rPr lang="zh-CN" altLang="en-US" b="0"/>
              <a:t>提供</a:t>
            </a:r>
            <a:r>
              <a:rPr lang="zh-CN" altLang="en-US" b="0" smtClean="0"/>
              <a:t>了写出各种</a:t>
            </a:r>
            <a:r>
              <a:rPr lang="zh-CN" altLang="en-US" b="0"/>
              <a:t>基本</a:t>
            </a:r>
            <a:r>
              <a:rPr lang="zh-CN" altLang="en-US" b="0" smtClean="0"/>
              <a:t>数据类型的方法，如：</a:t>
            </a:r>
            <a:r>
              <a:rPr lang="en-US" altLang="zh-CN" b="0" smtClean="0"/>
              <a:t>writeByte ()</a:t>
            </a:r>
            <a:r>
              <a:rPr lang="zh-CN" altLang="en-US" b="0" smtClean="0"/>
              <a:t>：向底层输出流中写出</a:t>
            </a:r>
            <a:r>
              <a:rPr lang="en-US" altLang="zh-CN" b="0" smtClean="0"/>
              <a:t>1</a:t>
            </a:r>
            <a:r>
              <a:rPr lang="zh-CN" altLang="en-US" b="0" smtClean="0"/>
              <a:t>个</a:t>
            </a:r>
            <a:r>
              <a:rPr lang="en-US" altLang="zh-CN" b="0" smtClean="0"/>
              <a:t>byte</a:t>
            </a:r>
            <a:r>
              <a:rPr lang="zh-CN" altLang="en-US" b="0" smtClean="0"/>
              <a:t>类型的数据。</a:t>
            </a:r>
            <a:r>
              <a:rPr lang="en-US" altLang="zh-CN" b="0" smtClean="0"/>
              <a:t>writeFloat() .....</a:t>
            </a:r>
          </a:p>
          <a:p>
            <a:pPr lvl="1"/>
            <a:r>
              <a:rPr lang="zh-CN" altLang="en-US" b="0"/>
              <a:t>提供</a:t>
            </a:r>
            <a:r>
              <a:rPr lang="zh-CN" altLang="en-US" b="0" smtClean="0"/>
              <a:t>了</a:t>
            </a:r>
            <a:r>
              <a:rPr lang="zh-CN" altLang="en-US" b="0"/>
              <a:t>写出</a:t>
            </a:r>
            <a:r>
              <a:rPr lang="zh-CN" altLang="en-US" b="0" smtClean="0"/>
              <a:t>一</a:t>
            </a:r>
            <a:r>
              <a:rPr lang="zh-CN" altLang="en-US" b="0"/>
              <a:t>个已使用 </a:t>
            </a:r>
            <a:r>
              <a:rPr lang="en-US" altLang="zh-CN" b="0"/>
              <a:t>UTF-8 </a:t>
            </a:r>
            <a:r>
              <a:rPr lang="zh-CN" altLang="en-US" b="0"/>
              <a:t>修改版格式编码</a:t>
            </a:r>
            <a:r>
              <a:rPr lang="zh-CN" altLang="en-US" b="0"/>
              <a:t>的</a:t>
            </a:r>
            <a:r>
              <a:rPr lang="zh-CN" altLang="en-US" b="0" smtClean="0"/>
              <a:t>字符串的方法：</a:t>
            </a:r>
            <a:r>
              <a:rPr lang="en-US" altLang="zh-CN" b="0" smtClean="0"/>
              <a:t>writeUTF()</a:t>
            </a:r>
            <a:r>
              <a:rPr lang="zh-CN" altLang="en-US" b="0" smtClean="0"/>
              <a:t>。</a:t>
            </a:r>
            <a:r>
              <a:rPr lang="en-US" altLang="zh-CN" b="0"/>
              <a:t> </a:t>
            </a:r>
            <a:endParaRPr lang="en-US" altLang="zh-CN" b="0" smtClean="0"/>
          </a:p>
          <a:p>
            <a:pPr lvl="1"/>
            <a:r>
              <a:rPr lang="zh-CN" altLang="en-US" smtClean="0"/>
              <a:t>优点：简化基本数据类型的读写。</a:t>
            </a:r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071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处理</a:t>
            </a:r>
            <a:r>
              <a:rPr lang="zh-CN" altLang="en-US" smtClean="0"/>
              <a:t>流 </a:t>
            </a:r>
            <a:r>
              <a:rPr lang="en-US" altLang="zh-CN" smtClean="0"/>
              <a:t>– </a:t>
            </a:r>
            <a:r>
              <a:rPr lang="zh-CN" altLang="en-US"/>
              <a:t>缓冲</a:t>
            </a:r>
            <a:r>
              <a:rPr lang="zh-CN" altLang="en-US" smtClean="0"/>
              <a:t>流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BufferedInputStream</a:t>
            </a:r>
            <a:endParaRPr lang="zh-CN" altLang="en-US" sz="3600" smtClean="0"/>
          </a:p>
          <a:p>
            <a:pPr lvl="1"/>
            <a:r>
              <a:rPr lang="zh-CN" altLang="en-US" smtClean="0"/>
              <a:t>缓冲字节</a:t>
            </a:r>
            <a:r>
              <a:rPr lang="zh-CN" altLang="en-US" smtClean="0"/>
              <a:t>输入流，</a:t>
            </a:r>
            <a:r>
              <a:rPr lang="zh-CN" altLang="en-US" smtClean="0"/>
              <a:t>继承 </a:t>
            </a:r>
            <a:r>
              <a:rPr lang="en-US" altLang="zh-CN"/>
              <a:t>FilterInputStream</a:t>
            </a:r>
          </a:p>
          <a:p>
            <a:pPr lvl="1"/>
            <a:r>
              <a:rPr lang="en-US" altLang="zh-CN" b="0"/>
              <a:t>BufferedInputStream(InputStream in):</a:t>
            </a:r>
            <a:r>
              <a:rPr lang="en-US" altLang="zh-CN" b="0"/>
              <a:t> </a:t>
            </a:r>
            <a:r>
              <a:rPr lang="zh-CN" altLang="en-US" b="0" smtClean="0"/>
              <a:t>创建了一个大小为</a:t>
            </a:r>
            <a:r>
              <a:rPr lang="en-US" altLang="zh-CN" b="0" smtClean="0"/>
              <a:t>8194</a:t>
            </a:r>
            <a:r>
              <a:rPr lang="zh-CN" altLang="en-US" b="0" smtClean="0"/>
              <a:t>字节的缓冲区。</a:t>
            </a:r>
            <a:endParaRPr lang="en-US" altLang="zh-CN" b="0" smtClean="0"/>
          </a:p>
          <a:p>
            <a:pPr lvl="1"/>
            <a:r>
              <a:rPr lang="en-US" altLang="zh-CN" b="0"/>
              <a:t>BufferedInputStream(InputStream in, int size):</a:t>
            </a:r>
            <a:r>
              <a:rPr lang="en-US" altLang="zh-CN" b="0"/>
              <a:t> </a:t>
            </a:r>
            <a:r>
              <a:rPr lang="zh-CN" altLang="en-US" b="0"/>
              <a:t>创建了一个</a:t>
            </a:r>
            <a:r>
              <a:rPr lang="zh-CN" altLang="en-US" b="0"/>
              <a:t>大小</a:t>
            </a:r>
            <a:r>
              <a:rPr lang="zh-CN" altLang="en-US" b="0" smtClean="0"/>
              <a:t>为</a:t>
            </a:r>
            <a:r>
              <a:rPr lang="en-US" altLang="zh-CN" b="0" smtClean="0"/>
              <a:t>size</a:t>
            </a:r>
            <a:r>
              <a:rPr lang="zh-CN" altLang="en-US" b="0" smtClean="0"/>
              <a:t>字节</a:t>
            </a:r>
            <a:r>
              <a:rPr lang="zh-CN" altLang="en-US" b="0"/>
              <a:t>的缓冲区。</a:t>
            </a:r>
          </a:p>
          <a:p>
            <a:pPr lvl="1"/>
            <a:r>
              <a:rPr lang="zh-CN" altLang="en-US" b="0"/>
              <a:t>读取操作实际上是在缓冲区上进行，当</a:t>
            </a:r>
            <a:r>
              <a:rPr lang="zh-CN" altLang="en-US" b="0"/>
              <a:t>开始</a:t>
            </a:r>
            <a:r>
              <a:rPr lang="zh-CN" altLang="en-US" b="0" smtClean="0"/>
              <a:t>读入数据</a:t>
            </a:r>
            <a:r>
              <a:rPr lang="zh-CN" altLang="en-US" b="0"/>
              <a:t>时</a:t>
            </a:r>
            <a:r>
              <a:rPr lang="zh-CN" altLang="en-US" b="0"/>
              <a:t>，</a:t>
            </a:r>
            <a:r>
              <a:rPr lang="zh-CN" altLang="en-US" b="0"/>
              <a:t>会</a:t>
            </a:r>
            <a:r>
              <a:rPr lang="zh-CN" altLang="en-US" b="0" smtClean="0"/>
              <a:t>将</a:t>
            </a:r>
            <a:r>
              <a:rPr lang="zh-CN" altLang="en-US" b="0"/>
              <a:t>底层</a:t>
            </a:r>
            <a:r>
              <a:rPr lang="zh-CN" altLang="en-US" b="0" smtClean="0"/>
              <a:t>输入流</a:t>
            </a:r>
            <a:r>
              <a:rPr lang="en-US" altLang="zh-CN" b="0" smtClean="0"/>
              <a:t>in</a:t>
            </a:r>
            <a:r>
              <a:rPr lang="zh-CN" altLang="en-US" b="0" smtClean="0"/>
              <a:t>中</a:t>
            </a:r>
            <a:r>
              <a:rPr lang="zh-CN" altLang="en-US" b="0"/>
              <a:t>的数据填充到缓冲区，如果读取的数据超过了缓冲区的</a:t>
            </a:r>
            <a:r>
              <a:rPr lang="zh-CN" altLang="en-US" b="0"/>
              <a:t>范围</a:t>
            </a:r>
            <a:r>
              <a:rPr lang="zh-CN" altLang="en-US" b="0" smtClean="0"/>
              <a:t>，会从底层输入流</a:t>
            </a:r>
            <a:r>
              <a:rPr lang="zh-CN" altLang="en-US" b="0"/>
              <a:t>中载入下一截数据</a:t>
            </a:r>
            <a:r>
              <a:rPr lang="zh-CN" altLang="en-US" b="0"/>
              <a:t>填充</a:t>
            </a:r>
            <a:r>
              <a:rPr lang="zh-CN" altLang="en-US" b="0" smtClean="0"/>
              <a:t>缓冲区。</a:t>
            </a:r>
            <a:endParaRPr lang="en-US" altLang="zh-CN" b="0" smtClean="0"/>
          </a:p>
          <a:p>
            <a:pPr lvl="1"/>
            <a:r>
              <a:rPr lang="zh-CN" altLang="en-US"/>
              <a:t>优点：减少了</a:t>
            </a:r>
            <a:r>
              <a:rPr lang="zh-CN" altLang="en-US"/>
              <a:t>磁盘</a:t>
            </a:r>
            <a:r>
              <a:rPr lang="en-US" altLang="zh-CN" smtClean="0"/>
              <a:t>IO</a:t>
            </a:r>
            <a:r>
              <a:rPr lang="zh-CN" altLang="en-US" smtClean="0"/>
              <a:t>，提高效率。</a:t>
            </a:r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471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处理</a:t>
            </a:r>
            <a:r>
              <a:rPr lang="zh-CN" altLang="en-US" smtClean="0"/>
              <a:t>流 </a:t>
            </a:r>
            <a:r>
              <a:rPr lang="en-US" altLang="zh-CN" smtClean="0"/>
              <a:t>– </a:t>
            </a:r>
            <a:r>
              <a:rPr lang="zh-CN" altLang="en-US"/>
              <a:t>缓冲</a:t>
            </a:r>
            <a:r>
              <a:rPr lang="zh-CN" altLang="en-US" smtClean="0"/>
              <a:t>流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BufferedOutputStream</a:t>
            </a:r>
            <a:endParaRPr lang="zh-CN" altLang="en-US" sz="3600" smtClean="0"/>
          </a:p>
          <a:p>
            <a:pPr lvl="1"/>
            <a:r>
              <a:rPr lang="zh-CN" altLang="en-US" smtClean="0"/>
              <a:t>缓冲字节</a:t>
            </a:r>
            <a:r>
              <a:rPr lang="zh-CN" altLang="en-US" smtClean="0"/>
              <a:t>输</a:t>
            </a:r>
            <a:r>
              <a:rPr lang="zh-CN" altLang="en-US"/>
              <a:t>出</a:t>
            </a:r>
            <a:r>
              <a:rPr lang="zh-CN" altLang="en-US" smtClean="0"/>
              <a:t>流，</a:t>
            </a:r>
            <a:r>
              <a:rPr lang="zh-CN" altLang="en-US" smtClean="0"/>
              <a:t>继承 </a:t>
            </a:r>
            <a:r>
              <a:rPr lang="en-US" altLang="zh-CN" smtClean="0"/>
              <a:t>FilterOutputStream</a:t>
            </a:r>
            <a:endParaRPr lang="en-US" altLang="zh-CN"/>
          </a:p>
          <a:p>
            <a:pPr lvl="1"/>
            <a:r>
              <a:rPr lang="en-US" altLang="zh-CN" b="0"/>
              <a:t>BufferedOutputStream(OutputStream </a:t>
            </a:r>
            <a:r>
              <a:rPr lang="en-US" altLang="zh-CN" b="0"/>
              <a:t>out</a:t>
            </a:r>
            <a:r>
              <a:rPr lang="en-US" altLang="zh-CN" b="0" smtClean="0"/>
              <a:t>):</a:t>
            </a:r>
            <a:r>
              <a:rPr lang="en-US" altLang="zh-CN" b="0"/>
              <a:t> </a:t>
            </a:r>
            <a:r>
              <a:rPr lang="zh-CN" altLang="en-US" b="0" smtClean="0"/>
              <a:t>创建了一个大小为</a:t>
            </a:r>
            <a:r>
              <a:rPr lang="en-US" altLang="zh-CN" b="0" smtClean="0"/>
              <a:t>8194</a:t>
            </a:r>
            <a:r>
              <a:rPr lang="zh-CN" altLang="en-US" b="0" smtClean="0"/>
              <a:t>字节的缓冲区。</a:t>
            </a:r>
            <a:endParaRPr lang="en-US" altLang="zh-CN" b="0" smtClean="0"/>
          </a:p>
          <a:p>
            <a:pPr lvl="1"/>
            <a:r>
              <a:rPr lang="en-US" altLang="zh-CN" b="0"/>
              <a:t>BufferedOutputStream(OutputStream </a:t>
            </a:r>
            <a:r>
              <a:rPr lang="en-US" altLang="zh-CN" b="0" smtClean="0"/>
              <a:t>out, </a:t>
            </a:r>
            <a:r>
              <a:rPr lang="en-US" altLang="zh-CN" b="0"/>
              <a:t>int size):</a:t>
            </a:r>
            <a:r>
              <a:rPr lang="en-US" altLang="zh-CN" b="0"/>
              <a:t> </a:t>
            </a:r>
            <a:r>
              <a:rPr lang="zh-CN" altLang="en-US" b="0"/>
              <a:t>创建了一个</a:t>
            </a:r>
            <a:r>
              <a:rPr lang="zh-CN" altLang="en-US" b="0"/>
              <a:t>大小</a:t>
            </a:r>
            <a:r>
              <a:rPr lang="zh-CN" altLang="en-US" b="0" smtClean="0"/>
              <a:t>为</a:t>
            </a:r>
            <a:r>
              <a:rPr lang="en-US" altLang="zh-CN" b="0" smtClean="0"/>
              <a:t>size</a:t>
            </a:r>
            <a:r>
              <a:rPr lang="zh-CN" altLang="en-US" b="0" smtClean="0"/>
              <a:t>字节</a:t>
            </a:r>
            <a:r>
              <a:rPr lang="zh-CN" altLang="en-US" b="0"/>
              <a:t>的缓冲区。</a:t>
            </a:r>
          </a:p>
          <a:p>
            <a:pPr lvl="1"/>
            <a:r>
              <a:rPr lang="zh-CN" altLang="en-US" b="0"/>
              <a:t>当写出数据时，数据</a:t>
            </a:r>
            <a:r>
              <a:rPr lang="zh-CN" altLang="en-US" b="0"/>
              <a:t>首先</a:t>
            </a:r>
            <a:r>
              <a:rPr lang="zh-CN" altLang="en-US" b="0" smtClean="0"/>
              <a:t>写出到缓冲区</a:t>
            </a:r>
            <a:r>
              <a:rPr lang="zh-CN" altLang="en-US" b="0"/>
              <a:t>，当缓冲区满</a:t>
            </a:r>
            <a:r>
              <a:rPr lang="zh-CN" altLang="en-US" b="0"/>
              <a:t>时</a:t>
            </a:r>
            <a:r>
              <a:rPr lang="zh-CN" altLang="en-US" b="0" smtClean="0"/>
              <a:t>，再将其中</a:t>
            </a:r>
            <a:r>
              <a:rPr lang="zh-CN" altLang="en-US" b="0"/>
              <a:t>的</a:t>
            </a:r>
            <a:r>
              <a:rPr lang="zh-CN" altLang="en-US" b="0"/>
              <a:t>数据</a:t>
            </a:r>
            <a:r>
              <a:rPr lang="zh-CN" altLang="en-US" b="0" smtClean="0"/>
              <a:t>写出到底层输出流</a:t>
            </a:r>
            <a:r>
              <a:rPr lang="en-US" altLang="zh-CN" b="0" smtClean="0"/>
              <a:t>out</a:t>
            </a:r>
            <a:r>
              <a:rPr lang="zh-CN" altLang="en-US" b="0" smtClean="0"/>
              <a:t>。在</a:t>
            </a:r>
            <a:r>
              <a:rPr lang="en-US" altLang="zh-CN" b="0" smtClean="0"/>
              <a:t>close</a:t>
            </a:r>
            <a:r>
              <a:rPr lang="zh-CN" altLang="en-US" b="0" smtClean="0"/>
              <a:t>缓冲输出流之前需进行</a:t>
            </a:r>
            <a:r>
              <a:rPr lang="en-US" altLang="zh-CN" b="0" smtClean="0"/>
              <a:t>flush</a:t>
            </a:r>
            <a:r>
              <a:rPr lang="zh-CN" altLang="en-US" b="0" smtClean="0"/>
              <a:t>操作，以将缓冲区的数据写出到底层输出</a:t>
            </a:r>
            <a:r>
              <a:rPr lang="zh-CN" altLang="en-US" b="0"/>
              <a:t>流</a:t>
            </a:r>
            <a:r>
              <a:rPr lang="zh-CN" altLang="en-US" b="0"/>
              <a:t>中</a:t>
            </a:r>
            <a:r>
              <a:rPr lang="zh-CN" altLang="en-US" b="0" smtClean="0"/>
              <a:t>。</a:t>
            </a:r>
            <a:endParaRPr lang="en-US" altLang="zh-CN" b="0" smtClean="0"/>
          </a:p>
          <a:p>
            <a:pPr lvl="1"/>
            <a:r>
              <a:rPr lang="en-US" altLang="zh-CN" smtClean="0"/>
              <a:t>BufferedReader</a:t>
            </a:r>
            <a:r>
              <a:rPr lang="zh-CN" altLang="en-US" smtClean="0"/>
              <a:t>和</a:t>
            </a:r>
            <a:r>
              <a:rPr lang="en-US" altLang="zh-CN" smtClean="0"/>
              <a:t>BufferWriter</a:t>
            </a:r>
            <a:r>
              <a:rPr lang="zh-CN" altLang="en-US" smtClean="0"/>
              <a:t>与</a:t>
            </a:r>
            <a:r>
              <a:rPr lang="zh-CN" altLang="en-US"/>
              <a:t>它们</a:t>
            </a:r>
            <a:r>
              <a:rPr lang="zh-CN" altLang="en-US" smtClean="0"/>
              <a:t>类似。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54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处理</a:t>
            </a:r>
            <a:r>
              <a:rPr lang="zh-CN" altLang="en-US" smtClean="0"/>
              <a:t>流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理解流链</a:t>
            </a:r>
            <a:endParaRPr lang="en-US" altLang="zh-CN" smtClean="0"/>
          </a:p>
          <a:p>
            <a:pPr lvl="1"/>
            <a:r>
              <a:rPr lang="zh-CN" altLang="en-US" smtClean="0"/>
              <a:t>需</a:t>
            </a:r>
            <a:r>
              <a:rPr lang="zh-CN" altLang="en-US"/>
              <a:t>注意流关闭</a:t>
            </a:r>
            <a:r>
              <a:rPr lang="zh-CN" altLang="en-US"/>
              <a:t>的</a:t>
            </a:r>
            <a:r>
              <a:rPr lang="zh-CN" altLang="en-US" smtClean="0"/>
              <a:t>顺序。</a:t>
            </a:r>
            <a:r>
              <a:rPr lang="zh-CN" altLang="en-US"/>
              <a:t>可以只关闭处理</a:t>
            </a:r>
            <a:r>
              <a:rPr lang="zh-CN" altLang="en-US"/>
              <a:t>流</a:t>
            </a:r>
            <a:r>
              <a:rPr lang="zh-CN" altLang="en-US" smtClean="0"/>
              <a:t>，而不用</a:t>
            </a:r>
            <a:r>
              <a:rPr lang="zh-CN" altLang="en-US"/>
              <a:t>关闭节点流。如果将节点流关闭以后再关闭处理流，会抛出</a:t>
            </a:r>
            <a:r>
              <a:rPr lang="en-US" altLang="zh-CN"/>
              <a:t>IO</a:t>
            </a:r>
            <a:r>
              <a:rPr lang="zh-CN" altLang="en-US"/>
              <a:t>异常。</a:t>
            </a:r>
            <a:endParaRPr lang="zh-CN" altLang="en-US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656775"/>
              </p:ext>
            </p:extLst>
          </p:nvPr>
        </p:nvGraphicFramePr>
        <p:xfrm>
          <a:off x="395287" y="3118072"/>
          <a:ext cx="8353425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SmartDraw" r:id="rId3" imgW="8863584" imgH="3357372" progId="SmartDraw.2">
                  <p:embed/>
                </p:oleObj>
              </mc:Choice>
              <mc:Fallback>
                <p:oleObj name="SmartDraw" r:id="rId3" imgW="8863584" imgH="335737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" y="3118072"/>
                        <a:ext cx="8353425" cy="331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5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对象序列化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序列化概述：</a:t>
            </a:r>
          </a:p>
          <a:p>
            <a:pPr lvl="1"/>
            <a:r>
              <a:rPr lang="zh-CN" altLang="en-US"/>
              <a:t>什么是序列化：将对象的状态信息转换为可以存储或传输的形式的过程。</a:t>
            </a:r>
          </a:p>
          <a:p>
            <a:pPr lvl="1"/>
            <a:r>
              <a:rPr lang="zh-CN" altLang="en-US"/>
              <a:t>反序列化：即将一个序列还原为一个对象。</a:t>
            </a:r>
          </a:p>
          <a:p>
            <a:pPr lvl="1"/>
            <a:r>
              <a:rPr lang="zh-CN" altLang="en-US"/>
              <a:t>若要使一个类的对象具备序列化的能力，该类必须实现</a:t>
            </a:r>
            <a:r>
              <a:rPr lang="en-US" altLang="zh-CN"/>
              <a:t>java.io.Serializable</a:t>
            </a:r>
            <a:r>
              <a:rPr lang="zh-CN" altLang="en-US"/>
              <a:t>接口。</a:t>
            </a:r>
          </a:p>
          <a:p>
            <a:pPr lvl="1"/>
            <a:r>
              <a:rPr lang="zh-CN" altLang="en-US"/>
              <a:t>默认的序列化机制是只将对象的非静态且没有用</a:t>
            </a:r>
            <a:r>
              <a:rPr lang="en-US" altLang="zh-CN"/>
              <a:t>transient</a:t>
            </a:r>
            <a:r>
              <a:rPr lang="zh-CN" altLang="en-US"/>
              <a:t>关键字修饰过的数据成员变量进行序列化，任何成员方法和静态的成员变量都不参与序列化。</a:t>
            </a:r>
            <a:endParaRPr lang="zh-CN" altLang="en-US" err="1"/>
          </a:p>
        </p:txBody>
      </p:sp>
    </p:spTree>
    <p:extLst>
      <p:ext uri="{BB962C8B-B14F-4D97-AF65-F5344CB8AC3E}">
        <p14:creationId xmlns:p14="http://schemas.microsoft.com/office/powerpoint/2010/main" val="35535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对象序列化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ObjectInputStream</a:t>
            </a:r>
            <a:r>
              <a:rPr lang="zh-CN" altLang="en-US" smtClean="0"/>
              <a:t>：</a:t>
            </a:r>
            <a:endParaRPr lang="zh-CN" altLang="en-US"/>
          </a:p>
          <a:p>
            <a:pPr lvl="1"/>
            <a:r>
              <a:rPr lang="zh-CN" altLang="en-US"/>
              <a:t>对象输入流</a:t>
            </a:r>
            <a:r>
              <a:rPr lang="zh-CN" altLang="en-US"/>
              <a:t>，</a:t>
            </a:r>
            <a:r>
              <a:rPr lang="zh-CN" altLang="en-US" smtClean="0"/>
              <a:t>封装了一个底层输入流，可以方便地从</a:t>
            </a:r>
            <a:r>
              <a:rPr lang="zh-CN" altLang="en-US"/>
              <a:t>底层输入流</a:t>
            </a:r>
            <a:r>
              <a:rPr lang="zh-CN" altLang="en-US" smtClean="0"/>
              <a:t>中读入对象。</a:t>
            </a:r>
            <a:endParaRPr lang="en-US" altLang="zh-CN" smtClean="0"/>
          </a:p>
          <a:p>
            <a:pPr lvl="1"/>
            <a:r>
              <a:rPr lang="en-US" altLang="zh-CN"/>
              <a:t>ObjectInputStream(InputStream in) </a:t>
            </a:r>
          </a:p>
          <a:p>
            <a:pPr lvl="1"/>
            <a:r>
              <a:rPr lang="en-US" altLang="zh-CN"/>
              <a:t>Object </a:t>
            </a:r>
            <a:r>
              <a:rPr lang="en-US" altLang="zh-CN"/>
              <a:t>readObject</a:t>
            </a:r>
            <a:r>
              <a:rPr lang="en-US" altLang="zh-CN" smtClean="0"/>
              <a:t>()</a:t>
            </a:r>
          </a:p>
          <a:p>
            <a:r>
              <a:rPr lang="en-US" altLang="zh-CN" smtClean="0"/>
              <a:t>ObjectOutputStream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对象</a:t>
            </a:r>
            <a:r>
              <a:rPr lang="zh-CN" altLang="en-US" smtClean="0"/>
              <a:t>输</a:t>
            </a:r>
            <a:r>
              <a:rPr lang="zh-CN" altLang="en-US"/>
              <a:t>出</a:t>
            </a:r>
            <a:r>
              <a:rPr lang="zh-CN" altLang="en-US" smtClean="0"/>
              <a:t>流</a:t>
            </a:r>
            <a:r>
              <a:rPr lang="zh-CN" altLang="en-US"/>
              <a:t>，封装了一个</a:t>
            </a:r>
            <a:r>
              <a:rPr lang="zh-CN" altLang="en-US"/>
              <a:t>底层</a:t>
            </a:r>
            <a:r>
              <a:rPr lang="zh-CN" altLang="en-US" smtClean="0"/>
              <a:t>输出流</a:t>
            </a:r>
            <a:r>
              <a:rPr lang="zh-CN" altLang="en-US"/>
              <a:t>，可以</a:t>
            </a:r>
            <a:r>
              <a:rPr lang="zh-CN" altLang="en-US"/>
              <a:t>方便</a:t>
            </a:r>
            <a:r>
              <a:rPr lang="zh-CN" altLang="en-US" smtClean="0"/>
              <a:t>地向底层输出流中</a:t>
            </a:r>
            <a:r>
              <a:rPr lang="zh-CN" altLang="en-US"/>
              <a:t>写出</a:t>
            </a:r>
            <a:r>
              <a:rPr lang="zh-CN" altLang="en-US" smtClean="0"/>
              <a:t>对象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en-US" altLang="zh-CN"/>
              <a:t>ObjectOutputStream(OutputStream out) </a:t>
            </a:r>
          </a:p>
          <a:p>
            <a:pPr lvl="1"/>
            <a:r>
              <a:rPr lang="en-US" altLang="zh-CN"/>
              <a:t>void writeObject(Object </a:t>
            </a:r>
            <a:r>
              <a:rPr lang="en-US" altLang="zh-CN"/>
              <a:t>obj</a:t>
            </a:r>
            <a:r>
              <a:rPr lang="en-US" altLang="zh-CN" smtClean="0"/>
              <a:t>)</a:t>
            </a:r>
            <a:endParaRPr lang="en-US" altLang="zh-CN"/>
          </a:p>
          <a:p>
            <a:pPr lvl="1"/>
            <a:endParaRPr lang="zh-CN" altLang="en-US" err="1"/>
          </a:p>
        </p:txBody>
      </p:sp>
    </p:spTree>
    <p:extLst>
      <p:ext uri="{BB962C8B-B14F-4D97-AF65-F5344CB8AC3E}">
        <p14:creationId xmlns:p14="http://schemas.microsoft.com/office/powerpoint/2010/main" val="22750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1436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smtClean="0">
                <a:ea typeface="宋体" panose="02010600030101010101" pitchFamily="2" charset="-122"/>
              </a:rPr>
              <a:t>IO</a:t>
            </a:r>
            <a:r>
              <a:rPr lang="zh-CN" altLang="en-US" sz="2400" b="1" smtClean="0">
                <a:ea typeface="宋体" panose="02010600030101010101" pitchFamily="2" charset="-122"/>
              </a:rPr>
              <a:t>流概述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2987824" y="3039343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>
                <a:ea typeface="宋体" panose="02010600030101010101" pitchFamily="2" charset="-122"/>
              </a:rPr>
              <a:t>字节流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987824" y="3903439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anose="02010600030101010101" pitchFamily="2" charset="-122"/>
              </a:rPr>
              <a:t>字符流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987824" y="4797152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节点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流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对象序列化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克隆对象：</a:t>
            </a:r>
            <a:endParaRPr lang="zh-CN" altLang="en-US"/>
          </a:p>
          <a:p>
            <a:pPr lvl="1"/>
            <a:r>
              <a:rPr lang="en-US" altLang="zh-CN" smtClean="0"/>
              <a:t>Object</a:t>
            </a:r>
            <a:r>
              <a:rPr lang="zh-CN" altLang="en-US" smtClean="0"/>
              <a:t>类中提供了一个</a:t>
            </a:r>
            <a:r>
              <a:rPr lang="en-US" altLang="zh-CN" smtClean="0"/>
              <a:t>clone</a:t>
            </a:r>
            <a:r>
              <a:rPr lang="zh-CN" altLang="en-US"/>
              <a:t>方法，可以创建并返回此对象的一</a:t>
            </a:r>
            <a:r>
              <a:rPr lang="zh-CN" altLang="en-US"/>
              <a:t>个</a:t>
            </a:r>
            <a:r>
              <a:rPr lang="zh-CN" altLang="en-US" smtClean="0"/>
              <a:t>副本。</a:t>
            </a:r>
            <a:r>
              <a:rPr lang="zh-CN" altLang="en-US"/>
              <a:t>对象副本中所有字段的值和原对象字段的值</a:t>
            </a:r>
            <a:r>
              <a:rPr lang="zh-CN" altLang="en-US"/>
              <a:t>相等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/>
              <a:t>想要</a:t>
            </a:r>
            <a:r>
              <a:rPr lang="zh-CN" altLang="en-US"/>
              <a:t>使用 </a:t>
            </a:r>
            <a:r>
              <a:rPr lang="en-US" altLang="zh-CN" smtClean="0"/>
              <a:t>clone</a:t>
            </a:r>
            <a:r>
              <a:rPr lang="zh-CN" altLang="en-US" smtClean="0"/>
              <a:t>方法</a:t>
            </a:r>
            <a:r>
              <a:rPr lang="zh-CN" altLang="en-US"/>
              <a:t>的类必须要实现一个空接口</a:t>
            </a:r>
            <a:r>
              <a:rPr lang="zh-CN" altLang="en-US"/>
              <a:t>：</a:t>
            </a:r>
            <a:r>
              <a:rPr lang="en-US" altLang="zh-CN" smtClean="0"/>
              <a:t>java.lang.Cloneable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/>
              <a:t>默认的</a:t>
            </a:r>
            <a:r>
              <a:rPr lang="en-US" altLang="zh-CN"/>
              <a:t>clone()</a:t>
            </a:r>
            <a:r>
              <a:rPr lang="zh-CN" altLang="en-US"/>
              <a:t>方法只能实现对象的“浅层复制”</a:t>
            </a:r>
            <a:r>
              <a:rPr lang="zh-CN" altLang="en-US"/>
              <a:t>，</a:t>
            </a:r>
            <a:r>
              <a:rPr lang="zh-CN" altLang="en-US" smtClean="0"/>
              <a:t>即被克隆对象中的引用</a:t>
            </a:r>
            <a:r>
              <a:rPr lang="zh-CN" altLang="en-US"/>
              <a:t>类型字段所指向的对象不会被复制。</a:t>
            </a:r>
          </a:p>
          <a:p>
            <a:pPr lvl="1"/>
            <a:r>
              <a:rPr lang="zh-CN" altLang="en-US"/>
              <a:t>如要实现对象的“深层复制”</a:t>
            </a:r>
            <a:r>
              <a:rPr lang="zh-CN" altLang="en-US"/>
              <a:t>，</a:t>
            </a:r>
            <a:r>
              <a:rPr lang="zh-CN" altLang="en-US" smtClean="0"/>
              <a:t>需重写</a:t>
            </a:r>
            <a:r>
              <a:rPr lang="en-US" altLang="zh-CN" smtClean="0"/>
              <a:t>clone</a:t>
            </a:r>
            <a:r>
              <a:rPr lang="zh-CN" altLang="en-US" smtClean="0"/>
              <a:t>方法</a:t>
            </a:r>
            <a:r>
              <a:rPr lang="zh-CN" altLang="en-US"/>
              <a:t>，</a:t>
            </a:r>
            <a:r>
              <a:rPr lang="zh-CN" altLang="en-US"/>
              <a:t>或</a:t>
            </a:r>
            <a:r>
              <a:rPr lang="zh-CN" altLang="en-US" smtClean="0"/>
              <a:t>使用序列化</a:t>
            </a:r>
            <a:r>
              <a:rPr lang="zh-CN" altLang="en-US"/>
              <a:t>和</a:t>
            </a:r>
            <a:r>
              <a:rPr lang="zh-CN" altLang="en-US"/>
              <a:t>反</a:t>
            </a:r>
            <a:r>
              <a:rPr lang="zh-CN" altLang="en-US" smtClean="0"/>
              <a:t>序列化的方式。</a:t>
            </a:r>
            <a:endParaRPr lang="zh-CN" altLang="en-US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zh-CN" altLang="en-US" err="1"/>
          </a:p>
        </p:txBody>
      </p:sp>
    </p:spTree>
    <p:extLst>
      <p:ext uri="{BB962C8B-B14F-4D97-AF65-F5344CB8AC3E}">
        <p14:creationId xmlns:p14="http://schemas.microsoft.com/office/powerpoint/2010/main" val="22562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995488" y="2133600"/>
            <a:ext cx="5472112" cy="9350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处理流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4562" y="21224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endParaRPr lang="en-US" altLang="zh-CN" sz="2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4562" y="30368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  <a:endParaRPr lang="en-US" altLang="zh-CN" sz="2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4562" y="39290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  <a:endParaRPr lang="en-US" altLang="zh-CN" sz="2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4562" y="48434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  <a:endParaRPr lang="en-US" altLang="zh-CN" sz="2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2987824" y="3039343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对象序列化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987824" y="3903439"/>
            <a:ext cx="1436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smtClean="0">
                <a:ea typeface="宋体" panose="02010600030101010101" pitchFamily="2" charset="-122"/>
              </a:rPr>
              <a:t>IO</a:t>
            </a:r>
            <a:r>
              <a:rPr lang="zh-CN" altLang="en-US" sz="2400" b="1" smtClean="0">
                <a:ea typeface="宋体" panose="02010600030101010101" pitchFamily="2" charset="-122"/>
              </a:rPr>
              <a:t>重定向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987824" y="4797152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anose="02010600030101010101" pitchFamily="2" charset="-122"/>
              </a:rPr>
              <a:t>文件目录操作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7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节点</a:t>
            </a:r>
            <a:r>
              <a:rPr lang="zh-CN" altLang="en-US"/>
              <a:t>流和处理</a:t>
            </a:r>
            <a:r>
              <a:rPr lang="zh-CN" altLang="en-US" smtClean="0"/>
              <a:t>流概述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节点</a:t>
            </a:r>
            <a:r>
              <a:rPr lang="zh-CN" altLang="en-US" smtClean="0"/>
              <a:t>流和处理流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节点流</a:t>
            </a:r>
            <a:r>
              <a:rPr lang="en-US" altLang="zh-CN" smtClean="0"/>
              <a:t>/</a:t>
            </a:r>
            <a:r>
              <a:rPr lang="zh-CN" altLang="en-US" smtClean="0"/>
              <a:t>源点流：可以从一个特定的数据源（节点）读写数据（如：文件，内存），又称为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/>
              <a:t>源点流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endParaRPr lang="en-US" altLang="zh-CN" smtClean="0">
              <a:latin typeface="Arial" panose="020B0604020202020204" pitchFamily="34" charset="0"/>
            </a:endParaRP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处理流</a:t>
            </a:r>
            <a:r>
              <a:rPr lang="en-US" altLang="zh-CN" smtClean="0"/>
              <a:t>/</a:t>
            </a:r>
            <a:r>
              <a:rPr lang="zh-CN" altLang="en-US" smtClean="0"/>
              <a:t>过滤流：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/>
              <a:t>套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在已存在的流之上，通过其对特定格式数据的处理能力，为程序提供更方便的读写功能。</a:t>
            </a:r>
          </a:p>
        </p:txBody>
      </p:sp>
      <p:pic>
        <p:nvPicPr>
          <p:cNvPr id="9220" name="Picture 4" descr="8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997200"/>
            <a:ext cx="51339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8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394325"/>
            <a:ext cx="52673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5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节点</a:t>
            </a:r>
            <a:r>
              <a:rPr lang="zh-CN" altLang="en-US" smtClean="0"/>
              <a:t>流 </a:t>
            </a:r>
            <a:r>
              <a:rPr lang="en-US" altLang="zh-CN" smtClean="0"/>
              <a:t>– </a:t>
            </a:r>
            <a:r>
              <a:rPr lang="zh-CN" altLang="en-US" smtClean="0"/>
              <a:t>数组流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ByteArrayInputStream</a:t>
            </a:r>
            <a:endParaRPr lang="zh-CN" altLang="en-US" sz="3600" smtClean="0"/>
          </a:p>
          <a:p>
            <a:pPr lvl="1" eaLnBrk="1" hangingPunct="1"/>
            <a:r>
              <a:rPr lang="zh-CN" altLang="en-US" smtClean="0"/>
              <a:t>字节数组输入流，</a:t>
            </a:r>
            <a:r>
              <a:rPr lang="zh-CN" altLang="en-US" smtClean="0"/>
              <a:t>继承 </a:t>
            </a:r>
            <a:r>
              <a:rPr lang="en-US" altLang="zh-CN" err="1" smtClean="0"/>
              <a:t>InputStream</a:t>
            </a:r>
            <a:endParaRPr lang="en-US" altLang="zh-CN" smtClean="0"/>
          </a:p>
          <a:p>
            <a:pPr lvl="1"/>
            <a:r>
              <a:rPr lang="en-US" altLang="zh-CN" b="0" err="1"/>
              <a:t>ByteArrayInputStream</a:t>
            </a:r>
            <a:r>
              <a:rPr lang="en-US" altLang="zh-CN" b="0"/>
              <a:t>(byte[] b): </a:t>
            </a:r>
            <a:r>
              <a:rPr lang="zh-CN" altLang="en-US" b="0"/>
              <a:t>使用一个字节数组当中所有的数据做为数据源，程序可以像输入流方式一样读取</a:t>
            </a:r>
            <a:r>
              <a:rPr lang="zh-CN" altLang="en-US" b="0" smtClean="0"/>
              <a:t>字节。</a:t>
            </a:r>
            <a:endParaRPr lang="en-US" altLang="zh-CN" b="0" smtClean="0"/>
          </a:p>
          <a:p>
            <a:pPr lvl="1"/>
            <a:r>
              <a:rPr lang="en-US" altLang="zh-CN" b="0"/>
              <a:t>ByteArrayInputStream(byte[] </a:t>
            </a:r>
            <a:r>
              <a:rPr lang="en-US" altLang="zh-CN" b="0" err="1"/>
              <a:t>b,int</a:t>
            </a:r>
            <a:r>
              <a:rPr lang="en-US" altLang="zh-CN" b="0"/>
              <a:t> </a:t>
            </a:r>
            <a:r>
              <a:rPr lang="en-US" altLang="zh-CN" b="0" err="1"/>
              <a:t>offset,int</a:t>
            </a:r>
            <a:r>
              <a:rPr lang="en-US" altLang="zh-CN" b="0"/>
              <a:t> length): </a:t>
            </a:r>
            <a:r>
              <a:rPr lang="zh-CN" altLang="en-US" b="0"/>
              <a:t>从数组当中的第</a:t>
            </a:r>
            <a:r>
              <a:rPr lang="en-US" altLang="zh-CN" b="0"/>
              <a:t>offset</a:t>
            </a:r>
            <a:r>
              <a:rPr lang="zh-CN" altLang="en-US" b="0"/>
              <a:t>开始，一直取出</a:t>
            </a:r>
            <a:r>
              <a:rPr lang="en-US" altLang="zh-CN" b="0"/>
              <a:t>length</a:t>
            </a:r>
            <a:r>
              <a:rPr lang="zh-CN" altLang="en-US" b="0" smtClean="0"/>
              <a:t>个字节</a:t>
            </a:r>
            <a:r>
              <a:rPr lang="zh-CN" altLang="en-US" b="0"/>
              <a:t>做为数据源</a:t>
            </a:r>
            <a:r>
              <a:rPr lang="zh-CN" altLang="en-US" b="0" smtClean="0"/>
              <a:t>。</a:t>
            </a:r>
            <a:endParaRPr lang="en-US" altLang="zh-CN" b="0" smtClean="0"/>
          </a:p>
          <a:p>
            <a:pPr lvl="1"/>
            <a:r>
              <a:rPr lang="zh-CN" altLang="en-US" b="0" smtClean="0"/>
              <a:t>常用方法：</a:t>
            </a:r>
            <a:r>
              <a:rPr lang="en-US" altLang="zh-CN" b="0" smtClean="0"/>
              <a:t>read</a:t>
            </a:r>
            <a:r>
              <a:rPr lang="zh-CN" altLang="en-US" b="0" smtClean="0"/>
              <a:t>、</a:t>
            </a:r>
            <a:r>
              <a:rPr lang="en-US" altLang="zh-CN" b="0" smtClean="0"/>
              <a:t>skip</a:t>
            </a:r>
            <a:r>
              <a:rPr lang="zh-CN" altLang="en-US" b="0" smtClean="0"/>
              <a:t>、</a:t>
            </a:r>
            <a:r>
              <a:rPr lang="en-US" altLang="zh-CN" b="0" smtClean="0"/>
              <a:t>...</a:t>
            </a:r>
          </a:p>
          <a:p>
            <a:pPr lvl="1"/>
            <a:r>
              <a:rPr lang="zh-CN" altLang="en-US"/>
              <a:t>关闭 </a:t>
            </a:r>
            <a:r>
              <a:rPr lang="en-US" altLang="zh-CN"/>
              <a:t>ByteArrayInputStream </a:t>
            </a:r>
            <a:r>
              <a:rPr lang="zh-CN" altLang="en-US"/>
              <a:t>无效</a:t>
            </a:r>
            <a:r>
              <a:rPr lang="zh-CN" altLang="en-US" smtClean="0"/>
              <a:t>。</a:t>
            </a:r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529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节点</a:t>
            </a:r>
            <a:r>
              <a:rPr lang="zh-CN" altLang="en-US" smtClean="0"/>
              <a:t>流 </a:t>
            </a:r>
            <a:r>
              <a:rPr lang="en-US" altLang="zh-CN" smtClean="0"/>
              <a:t>– </a:t>
            </a:r>
            <a:r>
              <a:rPr lang="zh-CN" altLang="en-US" smtClean="0"/>
              <a:t>数组流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ByteArrayOutputStream</a:t>
            </a:r>
            <a:endParaRPr lang="zh-CN" altLang="en-US" sz="3600" smtClean="0"/>
          </a:p>
          <a:p>
            <a:pPr lvl="1" eaLnBrk="1" hangingPunct="1"/>
            <a:r>
              <a:rPr lang="zh-CN" altLang="en-US" smtClean="0"/>
              <a:t>字节数组输出流，</a:t>
            </a:r>
            <a:r>
              <a:rPr lang="zh-CN" altLang="en-US" smtClean="0"/>
              <a:t>继承 </a:t>
            </a:r>
            <a:r>
              <a:rPr lang="en-US" altLang="zh-CN" err="1" smtClean="0"/>
              <a:t>OutputStream</a:t>
            </a:r>
            <a:endParaRPr lang="en-US" altLang="zh-CN" smtClean="0"/>
          </a:p>
          <a:p>
            <a:pPr lvl="1"/>
            <a:r>
              <a:rPr lang="en-US" altLang="zh-CN" b="0" err="1"/>
              <a:t>ByteArrayOutputStream</a:t>
            </a:r>
            <a:r>
              <a:rPr lang="en-US" altLang="zh-CN" b="0"/>
              <a:t>(): </a:t>
            </a:r>
            <a:r>
              <a:rPr lang="zh-CN" altLang="en-US" b="0" smtClean="0"/>
              <a:t>创建</a:t>
            </a:r>
            <a:r>
              <a:rPr lang="zh-CN" altLang="en-US" b="0"/>
              <a:t>一个</a:t>
            </a:r>
            <a:r>
              <a:rPr lang="en-US" altLang="zh-CN" b="0" smtClean="0"/>
              <a:t>32</a:t>
            </a:r>
            <a:r>
              <a:rPr lang="zh-CN" altLang="en-US" b="0" smtClean="0"/>
              <a:t>字节</a:t>
            </a:r>
            <a:r>
              <a:rPr lang="zh-CN" altLang="en-US" b="0"/>
              <a:t>的缓冲区</a:t>
            </a:r>
            <a:r>
              <a:rPr lang="zh-CN" altLang="en-US" b="0" smtClean="0"/>
              <a:t>。</a:t>
            </a:r>
            <a:endParaRPr lang="en-US" altLang="zh-CN" b="0" smtClean="0"/>
          </a:p>
          <a:p>
            <a:pPr lvl="1"/>
            <a:r>
              <a:rPr lang="en-US" altLang="zh-CN" b="0"/>
              <a:t>ByteArrayOutputStream(</a:t>
            </a:r>
            <a:r>
              <a:rPr lang="en-US" altLang="zh-CN" b="0" err="1"/>
              <a:t>int</a:t>
            </a:r>
            <a:r>
              <a:rPr lang="en-US" altLang="zh-CN" b="0"/>
              <a:t> size</a:t>
            </a:r>
            <a:r>
              <a:rPr lang="en-US" altLang="zh-CN" b="0" smtClean="0"/>
              <a:t>):</a:t>
            </a:r>
            <a:r>
              <a:rPr lang="zh-CN" altLang="en-US" b="0"/>
              <a:t>创建一个</a:t>
            </a:r>
            <a:r>
              <a:rPr lang="en-US" altLang="zh-CN" b="0" smtClean="0"/>
              <a:t>size</a:t>
            </a:r>
            <a:r>
              <a:rPr lang="zh-CN" altLang="en-US" b="0" smtClean="0"/>
              <a:t>大小</a:t>
            </a:r>
            <a:r>
              <a:rPr lang="zh-CN" altLang="en-US" b="0"/>
              <a:t>的</a:t>
            </a:r>
            <a:r>
              <a:rPr lang="zh-CN" altLang="en-US" b="0" smtClean="0"/>
              <a:t>缓冲区。</a:t>
            </a:r>
            <a:endParaRPr lang="en-US" altLang="zh-CN" b="0"/>
          </a:p>
          <a:p>
            <a:pPr lvl="1"/>
            <a:r>
              <a:rPr lang="zh-CN" altLang="en-US" b="0" smtClean="0"/>
              <a:t>创建</a:t>
            </a:r>
            <a:r>
              <a:rPr lang="zh-CN" altLang="en-US" b="0"/>
              <a:t>的缓冲区大小在数据过多的时候都会自动增长</a:t>
            </a:r>
            <a:r>
              <a:rPr lang="zh-CN" altLang="en-US" b="0" smtClean="0"/>
              <a:t>。</a:t>
            </a:r>
            <a:r>
              <a:rPr lang="zh-CN" altLang="en-US" b="0"/>
              <a:t>可以把其中的内容当作字节数组返回。</a:t>
            </a:r>
            <a:endParaRPr lang="en-US" altLang="zh-CN" b="0" smtClean="0"/>
          </a:p>
          <a:p>
            <a:pPr lvl="1"/>
            <a:r>
              <a:rPr lang="zh-CN" altLang="en-US" b="0" smtClean="0"/>
              <a:t>常用方法：</a:t>
            </a:r>
            <a:r>
              <a:rPr lang="en-US" altLang="zh-CN" b="0" smtClean="0"/>
              <a:t>write</a:t>
            </a:r>
            <a:r>
              <a:rPr lang="zh-CN" altLang="en-US" b="0" smtClean="0"/>
              <a:t>、</a:t>
            </a:r>
            <a:r>
              <a:rPr lang="en-US" altLang="zh-CN" b="0" err="1"/>
              <a:t>toByteArray</a:t>
            </a:r>
            <a:r>
              <a:rPr lang="zh-CN" altLang="en-US" b="0" smtClean="0"/>
              <a:t>、</a:t>
            </a:r>
            <a:r>
              <a:rPr lang="en-US" altLang="zh-CN" b="0" err="1" smtClean="0"/>
              <a:t>toString</a:t>
            </a:r>
            <a:r>
              <a:rPr lang="en-US" altLang="zh-CN" b="0" smtClean="0"/>
              <a:t> ...</a:t>
            </a:r>
          </a:p>
          <a:p>
            <a:pPr lvl="1"/>
            <a:r>
              <a:rPr lang="zh-CN" altLang="en-US"/>
              <a:t>关闭 </a:t>
            </a:r>
            <a:r>
              <a:rPr lang="en-US" altLang="zh-CN" smtClean="0"/>
              <a:t>ByteArrayOutputStream </a:t>
            </a:r>
            <a:r>
              <a:rPr lang="zh-CN" altLang="en-US" smtClean="0"/>
              <a:t>无效。</a:t>
            </a:r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42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节点</a:t>
            </a:r>
            <a:r>
              <a:rPr lang="zh-CN" altLang="en-US" smtClean="0"/>
              <a:t>流 </a:t>
            </a:r>
            <a:r>
              <a:rPr lang="en-US" altLang="zh-CN" smtClean="0"/>
              <a:t>– </a:t>
            </a:r>
            <a:r>
              <a:rPr lang="zh-CN" altLang="en-US" smtClean="0"/>
              <a:t>数组流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CharArrayReader</a:t>
            </a:r>
            <a:endParaRPr lang="zh-CN" altLang="en-US" sz="3600" smtClean="0"/>
          </a:p>
          <a:p>
            <a:pPr lvl="1" eaLnBrk="1" hangingPunct="1"/>
            <a:r>
              <a:rPr lang="zh-CN" altLang="en-US" smtClean="0"/>
              <a:t>字</a:t>
            </a:r>
            <a:r>
              <a:rPr lang="zh-CN" altLang="en-US"/>
              <a:t>符</a:t>
            </a:r>
            <a:r>
              <a:rPr lang="zh-CN" altLang="en-US" smtClean="0"/>
              <a:t>数组输入流，</a:t>
            </a:r>
            <a:r>
              <a:rPr lang="zh-CN" altLang="en-US" smtClean="0"/>
              <a:t>继承</a:t>
            </a:r>
            <a:r>
              <a:rPr lang="en-US" altLang="zh-CN" smtClean="0"/>
              <a:t>Reader</a:t>
            </a:r>
          </a:p>
          <a:p>
            <a:pPr lvl="1"/>
            <a:r>
              <a:rPr lang="en-US" altLang="zh-CN" b="0" err="1"/>
              <a:t>CharArrayReader</a:t>
            </a:r>
            <a:r>
              <a:rPr lang="en-US" altLang="zh-CN" b="0"/>
              <a:t>(char </a:t>
            </a:r>
            <a:r>
              <a:rPr lang="en-US" altLang="zh-CN" b="0" err="1"/>
              <a:t>buf</a:t>
            </a:r>
            <a:r>
              <a:rPr lang="en-US" altLang="zh-CN" b="0"/>
              <a:t>[]):</a:t>
            </a:r>
            <a:r>
              <a:rPr lang="en-US" altLang="zh-CN" b="0"/>
              <a:t> </a:t>
            </a:r>
            <a:r>
              <a:rPr lang="zh-CN" altLang="en-US" b="0"/>
              <a:t>使用一</a:t>
            </a:r>
            <a:r>
              <a:rPr lang="zh-CN" altLang="en-US" b="0" smtClean="0"/>
              <a:t>个字符数组</a:t>
            </a:r>
            <a:r>
              <a:rPr lang="zh-CN" altLang="en-US" b="0"/>
              <a:t>当中所有的数据做为数据源，程序可以像输入流方式一样</a:t>
            </a:r>
            <a:r>
              <a:rPr lang="zh-CN" altLang="en-US" b="0" smtClean="0"/>
              <a:t>读取字符。</a:t>
            </a:r>
            <a:endParaRPr lang="en-US" altLang="zh-CN" b="0" smtClean="0"/>
          </a:p>
          <a:p>
            <a:pPr lvl="1"/>
            <a:r>
              <a:rPr lang="en-US" altLang="zh-CN" b="0"/>
              <a:t>CharArrayReader(char </a:t>
            </a:r>
            <a:r>
              <a:rPr lang="en-US" altLang="zh-CN" b="0" err="1"/>
              <a:t>buf</a:t>
            </a:r>
            <a:r>
              <a:rPr lang="en-US" altLang="zh-CN" b="0"/>
              <a:t>[], </a:t>
            </a:r>
            <a:r>
              <a:rPr lang="en-US" altLang="zh-CN" b="0" err="1"/>
              <a:t>int</a:t>
            </a:r>
            <a:r>
              <a:rPr lang="en-US" altLang="zh-CN" b="0"/>
              <a:t> offset, </a:t>
            </a:r>
            <a:r>
              <a:rPr lang="en-US" altLang="zh-CN" b="0" err="1"/>
              <a:t>int</a:t>
            </a:r>
            <a:r>
              <a:rPr lang="en-US" altLang="zh-CN" b="0"/>
              <a:t> length</a:t>
            </a:r>
            <a:r>
              <a:rPr lang="en-US" altLang="zh-CN" b="0" smtClean="0"/>
              <a:t>): </a:t>
            </a:r>
            <a:r>
              <a:rPr lang="zh-CN" altLang="en-US" b="0" smtClean="0"/>
              <a:t>从</a:t>
            </a:r>
            <a:r>
              <a:rPr lang="zh-CN" altLang="en-US" b="0"/>
              <a:t>数组当中的第</a:t>
            </a:r>
            <a:r>
              <a:rPr lang="en-US" altLang="zh-CN" b="0"/>
              <a:t>offset</a:t>
            </a:r>
            <a:r>
              <a:rPr lang="zh-CN" altLang="en-US" b="0"/>
              <a:t>开始，一直取出</a:t>
            </a:r>
            <a:r>
              <a:rPr lang="en-US" altLang="zh-CN" b="0"/>
              <a:t>length</a:t>
            </a:r>
            <a:r>
              <a:rPr lang="zh-CN" altLang="en-US" b="0" smtClean="0"/>
              <a:t>个字符做为</a:t>
            </a:r>
            <a:r>
              <a:rPr lang="zh-CN" altLang="en-US" b="0"/>
              <a:t>数据源</a:t>
            </a:r>
            <a:r>
              <a:rPr lang="zh-CN" altLang="en-US" b="0" smtClean="0"/>
              <a:t>。</a:t>
            </a:r>
            <a:endParaRPr lang="en-US" altLang="zh-CN" b="0" smtClean="0"/>
          </a:p>
          <a:p>
            <a:pPr lvl="1"/>
            <a:r>
              <a:rPr lang="zh-CN" altLang="en-US" b="0" smtClean="0"/>
              <a:t>常用方法：</a:t>
            </a:r>
            <a:r>
              <a:rPr lang="en-US" altLang="zh-CN" b="0" smtClean="0"/>
              <a:t>read</a:t>
            </a:r>
            <a:r>
              <a:rPr lang="zh-CN" altLang="en-US" b="0" smtClean="0"/>
              <a:t>、</a:t>
            </a:r>
            <a:r>
              <a:rPr lang="en-US" altLang="zh-CN" b="0" smtClean="0"/>
              <a:t>close</a:t>
            </a:r>
            <a:r>
              <a:rPr lang="zh-CN" altLang="en-US" b="0" smtClean="0"/>
              <a:t>、</a:t>
            </a:r>
            <a:r>
              <a:rPr lang="en-US" altLang="zh-CN" b="0" smtClean="0"/>
              <a:t>skip</a:t>
            </a:r>
            <a:r>
              <a:rPr lang="zh-CN" altLang="en-US" b="0" smtClean="0"/>
              <a:t>、</a:t>
            </a:r>
            <a:r>
              <a:rPr lang="en-US" altLang="zh-CN" b="0" smtClean="0"/>
              <a:t>...</a:t>
            </a:r>
          </a:p>
          <a:p>
            <a:pPr lvl="1"/>
            <a:r>
              <a:rPr lang="zh-CN" altLang="en-US"/>
              <a:t>关闭该流后</a:t>
            </a:r>
            <a:r>
              <a:rPr lang="zh-CN" altLang="en-US" smtClean="0"/>
              <a:t>，再调用相关的方法会抛出异常。</a:t>
            </a:r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395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节点</a:t>
            </a:r>
            <a:r>
              <a:rPr lang="zh-CN" altLang="en-US" smtClean="0"/>
              <a:t>流 </a:t>
            </a:r>
            <a:r>
              <a:rPr lang="en-US" altLang="zh-CN" smtClean="0"/>
              <a:t>– </a:t>
            </a:r>
            <a:r>
              <a:rPr lang="zh-CN" altLang="en-US" smtClean="0"/>
              <a:t>数组流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CharArrayWriter</a:t>
            </a:r>
            <a:endParaRPr lang="zh-CN" altLang="en-US" sz="3600" smtClean="0"/>
          </a:p>
          <a:p>
            <a:pPr lvl="1" eaLnBrk="1" hangingPunct="1"/>
            <a:r>
              <a:rPr lang="zh-CN" altLang="en-US" smtClean="0"/>
              <a:t>字符数组输出流，</a:t>
            </a:r>
            <a:r>
              <a:rPr lang="zh-CN" altLang="en-US" smtClean="0"/>
              <a:t>继承 </a:t>
            </a:r>
            <a:r>
              <a:rPr lang="en-US" altLang="zh-CN" smtClean="0"/>
              <a:t>Writer</a:t>
            </a:r>
          </a:p>
          <a:p>
            <a:pPr lvl="1"/>
            <a:r>
              <a:rPr lang="en-US" altLang="zh-CN" b="0" smtClean="0"/>
              <a:t>CharArrayWriter</a:t>
            </a:r>
            <a:r>
              <a:rPr lang="en-US" altLang="zh-CN" b="0"/>
              <a:t>(): </a:t>
            </a:r>
            <a:r>
              <a:rPr lang="zh-CN" altLang="en-US" b="0" smtClean="0"/>
              <a:t>创建</a:t>
            </a:r>
            <a:r>
              <a:rPr lang="zh-CN" altLang="en-US" b="0"/>
              <a:t>一个</a:t>
            </a:r>
            <a:r>
              <a:rPr lang="en-US" altLang="zh-CN" b="0"/>
              <a:t>32</a:t>
            </a:r>
            <a:r>
              <a:rPr lang="zh-CN" altLang="en-US" b="0" smtClean="0"/>
              <a:t>个字符的</a:t>
            </a:r>
            <a:r>
              <a:rPr lang="zh-CN" altLang="en-US" b="0"/>
              <a:t>缓冲区</a:t>
            </a:r>
            <a:r>
              <a:rPr lang="zh-CN" altLang="en-US" b="0" smtClean="0"/>
              <a:t>。</a:t>
            </a:r>
            <a:endParaRPr lang="en-US" altLang="zh-CN" b="0" smtClean="0"/>
          </a:p>
          <a:p>
            <a:pPr lvl="1"/>
            <a:r>
              <a:rPr lang="en-US" altLang="zh-CN" b="0"/>
              <a:t>CharArrayWriter(</a:t>
            </a:r>
            <a:r>
              <a:rPr lang="en-US" altLang="zh-CN" b="0" err="1"/>
              <a:t>int</a:t>
            </a:r>
            <a:r>
              <a:rPr lang="en-US" altLang="zh-CN" b="0"/>
              <a:t> size</a:t>
            </a:r>
            <a:r>
              <a:rPr lang="en-US" altLang="zh-CN" b="0" smtClean="0"/>
              <a:t>):</a:t>
            </a:r>
            <a:r>
              <a:rPr lang="zh-CN" altLang="en-US" b="0"/>
              <a:t>创建一个</a:t>
            </a:r>
            <a:r>
              <a:rPr lang="en-US" altLang="zh-CN" b="0" smtClean="0"/>
              <a:t>size</a:t>
            </a:r>
            <a:r>
              <a:rPr lang="zh-CN" altLang="en-US" b="0" smtClean="0"/>
              <a:t>大小</a:t>
            </a:r>
            <a:r>
              <a:rPr lang="zh-CN" altLang="en-US" b="0"/>
              <a:t>的</a:t>
            </a:r>
            <a:r>
              <a:rPr lang="zh-CN" altLang="en-US" b="0" smtClean="0"/>
              <a:t>缓冲区。</a:t>
            </a:r>
            <a:endParaRPr lang="en-US" altLang="zh-CN" b="0"/>
          </a:p>
          <a:p>
            <a:pPr lvl="1"/>
            <a:r>
              <a:rPr lang="zh-CN" altLang="en-US" b="0" smtClean="0"/>
              <a:t>创建</a:t>
            </a:r>
            <a:r>
              <a:rPr lang="zh-CN" altLang="en-US" b="0"/>
              <a:t>的缓冲区大小在数据过多的时候都会自动增长</a:t>
            </a:r>
            <a:r>
              <a:rPr lang="zh-CN" altLang="en-US" b="0" smtClean="0"/>
              <a:t>。</a:t>
            </a:r>
            <a:r>
              <a:rPr lang="zh-CN" altLang="en-US" b="0"/>
              <a:t>可以把其中的内容</a:t>
            </a:r>
            <a:r>
              <a:rPr lang="zh-CN" altLang="en-US" b="0" smtClean="0"/>
              <a:t>当作字符数组</a:t>
            </a:r>
            <a:r>
              <a:rPr lang="zh-CN" altLang="en-US" b="0"/>
              <a:t>返回。</a:t>
            </a:r>
            <a:endParaRPr lang="en-US" altLang="zh-CN" b="0" smtClean="0"/>
          </a:p>
          <a:p>
            <a:pPr lvl="1"/>
            <a:r>
              <a:rPr lang="zh-CN" altLang="en-US" b="0" smtClean="0"/>
              <a:t>常用方法：</a:t>
            </a:r>
            <a:r>
              <a:rPr lang="en-US" altLang="zh-CN" b="0" smtClean="0"/>
              <a:t>write</a:t>
            </a:r>
            <a:r>
              <a:rPr lang="zh-CN" altLang="en-US" b="0" smtClean="0"/>
              <a:t>、</a:t>
            </a:r>
            <a:r>
              <a:rPr lang="en-US" altLang="zh-CN" b="0" err="1" smtClean="0"/>
              <a:t>toCharArray</a:t>
            </a:r>
            <a:r>
              <a:rPr lang="zh-CN" altLang="en-US" b="0" smtClean="0"/>
              <a:t>、</a:t>
            </a:r>
            <a:r>
              <a:rPr lang="en-US" altLang="zh-CN" b="0" err="1" smtClean="0"/>
              <a:t>toString</a:t>
            </a:r>
            <a:r>
              <a:rPr lang="en-US" altLang="zh-CN" b="0" smtClean="0"/>
              <a:t> ...</a:t>
            </a:r>
          </a:p>
          <a:p>
            <a:pPr lvl="1"/>
            <a:r>
              <a:rPr lang="zh-CN" altLang="en-US"/>
              <a:t>关闭 </a:t>
            </a:r>
            <a:r>
              <a:rPr lang="en-US" altLang="zh-CN" smtClean="0"/>
              <a:t>CharArrayWriter </a:t>
            </a:r>
            <a:r>
              <a:rPr lang="zh-CN" altLang="en-US" smtClean="0"/>
              <a:t>无效。</a:t>
            </a:r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086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节点</a:t>
            </a:r>
            <a:r>
              <a:rPr lang="zh-CN" altLang="en-US" smtClean="0"/>
              <a:t>流 </a:t>
            </a:r>
            <a:r>
              <a:rPr lang="en-US" altLang="zh-CN" smtClean="0"/>
              <a:t>– </a:t>
            </a:r>
            <a:r>
              <a:rPr lang="zh-CN" altLang="en-US"/>
              <a:t>字符串</a:t>
            </a:r>
            <a:r>
              <a:rPr lang="zh-CN" altLang="en-US" smtClean="0"/>
              <a:t>流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 smtClean="0"/>
              <a:t>StringReader</a:t>
            </a:r>
            <a:endParaRPr lang="zh-CN" altLang="en-US" sz="3600" smtClean="0"/>
          </a:p>
          <a:p>
            <a:pPr lvl="1" eaLnBrk="1" hangingPunct="1"/>
            <a:r>
              <a:rPr lang="zh-CN" altLang="en-US"/>
              <a:t>字符串</a:t>
            </a:r>
            <a:r>
              <a:rPr lang="zh-CN" altLang="en-US" smtClean="0"/>
              <a:t>输入流，</a:t>
            </a:r>
            <a:r>
              <a:rPr lang="zh-CN" altLang="en-US" smtClean="0"/>
              <a:t>继承</a:t>
            </a:r>
            <a:r>
              <a:rPr lang="en-US" altLang="zh-CN" smtClean="0"/>
              <a:t>Reader</a:t>
            </a:r>
          </a:p>
          <a:p>
            <a:pPr lvl="1"/>
            <a:r>
              <a:rPr lang="en-US" altLang="zh-CN" b="0" err="1"/>
              <a:t>StringReader</a:t>
            </a:r>
            <a:r>
              <a:rPr lang="en-US" altLang="zh-CN" b="0"/>
              <a:t>(String </a:t>
            </a:r>
            <a:r>
              <a:rPr lang="en-US" altLang="zh-CN" b="0" smtClean="0"/>
              <a:t>s):</a:t>
            </a:r>
            <a:r>
              <a:rPr lang="en-US" altLang="zh-CN" b="0"/>
              <a:t> </a:t>
            </a:r>
            <a:r>
              <a:rPr lang="zh-CN" altLang="en-US" b="0"/>
              <a:t>使用一</a:t>
            </a:r>
            <a:r>
              <a:rPr lang="zh-CN" altLang="en-US" b="0" smtClean="0"/>
              <a:t>个字符串做为</a:t>
            </a:r>
            <a:r>
              <a:rPr lang="zh-CN" altLang="en-US" b="0"/>
              <a:t>数据源，程序可以像输入流方式一样</a:t>
            </a:r>
            <a:r>
              <a:rPr lang="zh-CN" altLang="en-US" b="0" smtClean="0"/>
              <a:t>读取字符。</a:t>
            </a:r>
            <a:endParaRPr lang="en-US" altLang="zh-CN" b="0" smtClean="0"/>
          </a:p>
          <a:p>
            <a:pPr lvl="1"/>
            <a:r>
              <a:rPr lang="zh-CN" altLang="en-US" b="0" smtClean="0"/>
              <a:t>内部使用</a:t>
            </a:r>
            <a:r>
              <a:rPr lang="en-US" altLang="zh-CN" b="0" smtClean="0"/>
              <a:t>String</a:t>
            </a:r>
            <a:r>
              <a:rPr lang="zh-CN" altLang="en-US" b="0" smtClean="0"/>
              <a:t>类实现，因为只涉及到字符串内容的读取，而没有修改等操作，所以在操作过程中不会创建多个字符串对象。</a:t>
            </a:r>
            <a:endParaRPr lang="en-US" altLang="zh-CN" b="0" smtClean="0"/>
          </a:p>
          <a:p>
            <a:pPr lvl="1"/>
            <a:r>
              <a:rPr lang="zh-CN" altLang="en-US" b="0" smtClean="0"/>
              <a:t>常用方法：</a:t>
            </a:r>
            <a:r>
              <a:rPr lang="en-US" altLang="zh-CN" b="0" smtClean="0"/>
              <a:t>read</a:t>
            </a:r>
            <a:r>
              <a:rPr lang="zh-CN" altLang="en-US" b="0" smtClean="0"/>
              <a:t>、</a:t>
            </a:r>
            <a:r>
              <a:rPr lang="en-US" altLang="zh-CN" b="0" smtClean="0"/>
              <a:t>close</a:t>
            </a:r>
            <a:r>
              <a:rPr lang="zh-CN" altLang="en-US" b="0" smtClean="0"/>
              <a:t>、</a:t>
            </a:r>
            <a:r>
              <a:rPr lang="en-US" altLang="zh-CN" b="0" smtClean="0"/>
              <a:t>skip</a:t>
            </a:r>
            <a:r>
              <a:rPr lang="zh-CN" altLang="en-US" b="0" smtClean="0"/>
              <a:t>、</a:t>
            </a:r>
            <a:r>
              <a:rPr lang="en-US" altLang="zh-CN" b="0" smtClean="0"/>
              <a:t>...</a:t>
            </a:r>
          </a:p>
          <a:p>
            <a:pPr lvl="1"/>
            <a:r>
              <a:rPr lang="zh-CN" altLang="en-US"/>
              <a:t>关闭该流后</a:t>
            </a:r>
            <a:r>
              <a:rPr lang="zh-CN" altLang="en-US" smtClean="0"/>
              <a:t>，再调用相关的方法会抛出异常。</a:t>
            </a:r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517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075TGp_Computer_green _v2</Template>
  <TotalTime>2944</TotalTime>
  <Words>960</Words>
  <Application>Microsoft Office PowerPoint</Application>
  <PresentationFormat>全屏显示(4:3)</PresentationFormat>
  <Paragraphs>144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Arial</vt:lpstr>
      <vt:lpstr>Verdana</vt:lpstr>
      <vt:lpstr>Wingdings</vt:lpstr>
      <vt:lpstr>Default Design</vt:lpstr>
      <vt:lpstr>1_Default Design</vt:lpstr>
      <vt:lpstr>Image</vt:lpstr>
      <vt:lpstr>SmartDraw Drawing</vt:lpstr>
      <vt:lpstr>第8章  IO框架</vt:lpstr>
      <vt:lpstr>本章学习目标</vt:lpstr>
      <vt:lpstr>本章学习目标</vt:lpstr>
      <vt:lpstr>节点流和处理流概述</vt:lpstr>
      <vt:lpstr>节点流 – 数组流</vt:lpstr>
      <vt:lpstr>节点流 – 数组流</vt:lpstr>
      <vt:lpstr>节点流 – 数组流</vt:lpstr>
      <vt:lpstr>节点流 – 数组流</vt:lpstr>
      <vt:lpstr>节点流 – 字符串流</vt:lpstr>
      <vt:lpstr>节点流 – 字符串流</vt:lpstr>
      <vt:lpstr>节点流 – 管道流</vt:lpstr>
      <vt:lpstr>处理流</vt:lpstr>
      <vt:lpstr>处理流 – 数据流</vt:lpstr>
      <vt:lpstr>处理流 – 数据流</vt:lpstr>
      <vt:lpstr>处理流 – 缓冲流</vt:lpstr>
      <vt:lpstr>处理流 – 缓冲流</vt:lpstr>
      <vt:lpstr>处理流</vt:lpstr>
      <vt:lpstr>对象序列化</vt:lpstr>
      <vt:lpstr>对象序列化</vt:lpstr>
      <vt:lpstr>对象序列化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pengzheng</dc:creator>
  <cp:lastModifiedBy>pengzheng</cp:lastModifiedBy>
  <cp:revision>154</cp:revision>
  <dcterms:created xsi:type="dcterms:W3CDTF">2015-08-30T13:23:12Z</dcterms:created>
  <dcterms:modified xsi:type="dcterms:W3CDTF">2015-11-15T15:56:03Z</dcterms:modified>
</cp:coreProperties>
</file>