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98" r:id="rId3"/>
    <p:sldId id="418" r:id="rId4"/>
    <p:sldId id="435" r:id="rId5"/>
    <p:sldId id="436" r:id="rId6"/>
    <p:sldId id="405" r:id="rId7"/>
    <p:sldId id="437" r:id="rId8"/>
    <p:sldId id="438" r:id="rId9"/>
    <p:sldId id="440" r:id="rId10"/>
    <p:sldId id="441" r:id="rId11"/>
    <p:sldId id="442" r:id="rId12"/>
    <p:sldId id="278" r:id="rId1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692A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01" autoAdjust="0"/>
    <p:restoredTop sz="94660"/>
  </p:normalViewPr>
  <p:slideViewPr>
    <p:cSldViewPr>
      <p:cViewPr varScale="1">
        <p:scale>
          <a:sx n="89" d="100"/>
          <a:sy n="89" d="100"/>
        </p:scale>
        <p:origin x="1104"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lt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149" name="Rectangle 77"/>
          <p:cNvSpPr>
            <a:spLocks noChangeArrowheads="1"/>
          </p:cNvSpPr>
          <p:nvPr userDrawn="1"/>
        </p:nvSpPr>
        <p:spPr bwMode="gray">
          <a:xfrm>
            <a:off x="0" y="3429000"/>
            <a:ext cx="9144000" cy="4318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i="0" baseline="0">
              <a:latin typeface="Arial" panose="020B0604020202020204" pitchFamily="34" charset="0"/>
              <a:ea typeface="宋体" panose="02010600030101010101" pitchFamily="2" charset="-122"/>
              <a:cs typeface="Arial" panose="020B0604020202020204" pitchFamily="34" charset="0"/>
            </a:endParaRPr>
          </a:p>
        </p:txBody>
      </p:sp>
      <p:sp>
        <p:nvSpPr>
          <p:cNvPr id="3074" name="Rectangle 2"/>
          <p:cNvSpPr>
            <a:spLocks noGrp="1" noChangeArrowheads="1"/>
          </p:cNvSpPr>
          <p:nvPr>
            <p:ph type="ctrTitle" hasCustomPrompt="1"/>
          </p:nvPr>
        </p:nvSpPr>
        <p:spPr bwMode="auto">
          <a:xfrm>
            <a:off x="457200" y="990600"/>
            <a:ext cx="5562600" cy="2209800"/>
          </a:xfrm>
          <a:extLst>
            <a:ext uri="{AF507438-7753-43E0-B8FC-AC1667EBCBE1}">
              <a14:hiddenEffects xmlns:a14="http://schemas.microsoft.com/office/drawing/2010/main">
                <a:effectLst>
                  <a:outerShdw dist="53882" dir="2700000" algn="ctr" rotWithShape="0">
                    <a:schemeClr val="tx1"/>
                  </a:outerShdw>
                </a:effectLst>
              </a14:hiddenEffects>
            </a:ext>
          </a:extLst>
        </p:spPr>
        <p:txBody>
          <a:bodyPr/>
          <a:lstStyle>
            <a:lvl1pPr>
              <a:defRPr sz="5400" b="1" i="0" baseline="0">
                <a:solidFill>
                  <a:schemeClr val="tx2"/>
                </a:solidFill>
                <a:latin typeface="Arial" panose="020B0604020202020204" pitchFamily="34" charset="0"/>
                <a:ea typeface="宋体" panose="02010600030101010101" pitchFamily="2" charset="-122"/>
                <a:cs typeface="Arial" panose="020B0604020202020204" pitchFamily="34" charset="0"/>
              </a:defRPr>
            </a:lvl1pPr>
          </a:lstStyle>
          <a:p>
            <a:pPr lvl="0"/>
            <a:r>
              <a:rPr lang="zh-CN" altLang="en-US" noProof="0" dirty="0" smtClean="0"/>
              <a:t>第</a:t>
            </a:r>
            <a:r>
              <a:rPr lang="en-US" altLang="zh-CN" noProof="0" dirty="0" smtClean="0"/>
              <a:t>1</a:t>
            </a:r>
            <a:r>
              <a:rPr lang="zh-CN" altLang="en-US" noProof="0" dirty="0" smtClean="0"/>
              <a:t>章</a:t>
            </a:r>
            <a:r>
              <a:rPr lang="en-US" altLang="zh-CN" noProof="0" dirty="0" smtClean="0"/>
              <a:t/>
            </a:r>
            <a:br>
              <a:rPr lang="en-US" altLang="zh-CN" noProof="0" dirty="0" smtClean="0"/>
            </a:br>
            <a:r>
              <a:rPr lang="en-US" altLang="zh-CN" noProof="0" dirty="0" smtClean="0"/>
              <a:t>Java</a:t>
            </a:r>
            <a:r>
              <a:rPr lang="zh-CN" altLang="en-US" noProof="0" dirty="0" smtClean="0"/>
              <a:t>开发简介</a:t>
            </a:r>
            <a:endParaRPr lang="en-US" altLang="zh-CN" noProof="0" dirty="0" smtClean="0"/>
          </a:p>
        </p:txBody>
      </p:sp>
      <p:sp>
        <p:nvSpPr>
          <p:cNvPr id="3075" name="Rectangle 3"/>
          <p:cNvSpPr>
            <a:spLocks noGrp="1" noChangeArrowheads="1"/>
          </p:cNvSpPr>
          <p:nvPr>
            <p:ph type="subTitle" idx="1"/>
          </p:nvPr>
        </p:nvSpPr>
        <p:spPr bwMode="gray">
          <a:xfrm>
            <a:off x="0" y="3429000"/>
            <a:ext cx="9144000" cy="436563"/>
          </a:xfrm>
          <a:gradFill rotWithShape="1">
            <a:gsLst>
              <a:gs pos="0">
                <a:schemeClr val="accent1">
                  <a:gamma/>
                  <a:shade val="46275"/>
                  <a:invGamma/>
                </a:schemeClr>
              </a:gs>
              <a:gs pos="50000">
                <a:schemeClr val="accent1"/>
              </a:gs>
              <a:gs pos="100000">
                <a:schemeClr val="accent1">
                  <a:gamma/>
                  <a:shade val="46275"/>
                  <a:invGamma/>
                </a:schemeClr>
              </a:gs>
            </a:gsLst>
            <a:lin ang="0" scaled="1"/>
          </a:gradFill>
        </p:spPr>
        <p:txBody>
          <a:bodyPr/>
          <a:lstStyle>
            <a:lvl1pPr marL="0" indent="0" algn="ctr">
              <a:buFont typeface="Wingdings" panose="05000000000000000000" pitchFamily="2" charset="2"/>
              <a:buNone/>
              <a:defRPr sz="1800" b="1" i="0" baseline="0">
                <a:solidFill>
                  <a:schemeClr val="bg1"/>
                </a:solidFill>
                <a:latin typeface="Arial" panose="020B0604020202020204" pitchFamily="34" charset="0"/>
                <a:ea typeface="宋体" panose="02010600030101010101" pitchFamily="2" charset="-122"/>
                <a:cs typeface="Arial" panose="020B0604020202020204" pitchFamily="34" charset="0"/>
              </a:defRPr>
            </a:lvl1pPr>
          </a:lstStyle>
          <a:p>
            <a:pPr lvl="0"/>
            <a:r>
              <a:rPr lang="zh-CN" altLang="en-US" noProof="0" dirty="0" smtClean="0"/>
              <a:t>单击此处编辑母版副标题样式</a:t>
            </a:r>
            <a:endParaRPr lang="en-US" altLang="zh-CN" noProof="0" dirty="0" smtClean="0"/>
          </a:p>
        </p:txBody>
      </p:sp>
      <p:sp>
        <p:nvSpPr>
          <p:cNvPr id="3136" name="Text Box 64"/>
          <p:cNvSpPr txBox="1">
            <a:spLocks noChangeArrowheads="1"/>
          </p:cNvSpPr>
          <p:nvPr userDrawn="1"/>
        </p:nvSpPr>
        <p:spPr bwMode="auto">
          <a:xfrm>
            <a:off x="6588224" y="6172200"/>
            <a:ext cx="240337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zh-CN" sz="2400" b="1" i="0" baseline="0" smtClean="0">
                <a:solidFill>
                  <a:schemeClr val="bg1"/>
                </a:solidFill>
                <a:latin typeface="Arial" panose="020B0604020202020204" pitchFamily="34" charset="0"/>
                <a:ea typeface="宋体" panose="02010600030101010101" pitchFamily="2" charset="-122"/>
                <a:cs typeface="Arial" panose="020B0604020202020204" pitchFamily="34" charset="0"/>
              </a:rPr>
              <a:t>Java</a:t>
            </a:r>
            <a:r>
              <a:rPr lang="zh-CN" altLang="en-US" sz="2400" b="1" i="0" baseline="0" smtClean="0">
                <a:solidFill>
                  <a:schemeClr val="bg1"/>
                </a:solidFill>
                <a:latin typeface="Arial" panose="020B0604020202020204" pitchFamily="34" charset="0"/>
                <a:ea typeface="宋体" panose="02010600030101010101" pitchFamily="2" charset="-122"/>
                <a:cs typeface="Arial" panose="020B0604020202020204" pitchFamily="34" charset="0"/>
              </a:rPr>
              <a:t>开发基础</a:t>
            </a:r>
            <a:endParaRPr lang="en-US" altLang="zh-CN" sz="2400" b="1" i="0" baseline="0">
              <a:solidFill>
                <a:schemeClr val="bg1"/>
              </a:solidFill>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i="0" baseline="0">
                <a:latin typeface="Arial" panose="020B0604020202020204" pitchFamily="34" charset="0"/>
                <a:ea typeface="宋体" panose="02010600030101010101" pitchFamily="2" charset="-122"/>
                <a:cs typeface="Arial" panose="020B0604020202020204" pitchFamily="34" charset="0"/>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b="1" i="0" baseline="0">
                <a:latin typeface="Arial" panose="020B0604020202020204" pitchFamily="34" charset="0"/>
                <a:ea typeface="宋体" panose="02010600030101010101" pitchFamily="2" charset="-122"/>
              </a:defRPr>
            </a:lvl1pPr>
            <a:lvl2pPr>
              <a:defRPr b="1" i="0" baseline="0">
                <a:latin typeface="Arial" panose="020B0604020202020204" pitchFamily="34" charset="0"/>
                <a:ea typeface="宋体" panose="02010600030101010101" pitchFamily="2" charset="-122"/>
              </a:defRPr>
            </a:lvl2pPr>
            <a:lvl3pPr>
              <a:defRPr b="1" i="0" baseline="0">
                <a:latin typeface="Arial" panose="020B0604020202020204" pitchFamily="34" charset="0"/>
                <a:ea typeface="宋体" panose="02010600030101010101" pitchFamily="2" charset="-122"/>
              </a:defRPr>
            </a:lvl3pPr>
            <a:lvl4pPr>
              <a:defRPr b="1" i="0" baseline="0">
                <a:latin typeface="Arial" panose="020B0604020202020204" pitchFamily="34" charset="0"/>
                <a:ea typeface="宋体" panose="02010600030101010101" pitchFamily="2" charset="-122"/>
              </a:defRPr>
            </a:lvl4pPr>
            <a:lvl5pPr>
              <a:defRPr b="1" i="0" baseline="0">
                <a:latin typeface="Arial" panose="020B0604020202020204" pitchFamily="34" charset="0"/>
                <a:ea typeface="宋体" panose="02010600030101010101"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页脚占位符 3"/>
          <p:cNvSpPr>
            <a:spLocks noGrp="1"/>
          </p:cNvSpPr>
          <p:nvPr>
            <p:ph type="ftr" sz="quarter" idx="10"/>
          </p:nvPr>
        </p:nvSpPr>
        <p:spPr/>
        <p:txBody>
          <a:bodyPr/>
          <a:lstStyle>
            <a:lvl1pPr>
              <a:defRPr b="1" i="0" baseline="0">
                <a:latin typeface="Arial" panose="020B0604020202020204" pitchFamily="34" charset="0"/>
                <a:ea typeface="宋体" panose="02010600030101010101" pitchFamily="2" charset="-122"/>
              </a:defRPr>
            </a:lvl1pPr>
          </a:lstStyle>
          <a:p>
            <a:r>
              <a:rPr lang="zh-CN" altLang="en-US" smtClean="0"/>
              <a:t>计算机学院 彭政</a:t>
            </a:r>
            <a:endParaRPr lang="en-US" altLang="zh-CN"/>
          </a:p>
        </p:txBody>
      </p:sp>
      <p:sp>
        <p:nvSpPr>
          <p:cNvPr id="5" name="灯片编号占位符 4"/>
          <p:cNvSpPr>
            <a:spLocks noGrp="1"/>
          </p:cNvSpPr>
          <p:nvPr>
            <p:ph type="sldNum" sz="quarter" idx="11"/>
          </p:nvPr>
        </p:nvSpPr>
        <p:spPr/>
        <p:txBody>
          <a:bodyPr/>
          <a:lstStyle>
            <a:lvl1pPr>
              <a:defRPr b="1" i="0" baseline="0">
                <a:latin typeface="Arial" panose="020B0604020202020204" pitchFamily="34" charset="0"/>
                <a:ea typeface="宋体" panose="02010600030101010101" pitchFamily="2" charset="-122"/>
              </a:defRPr>
            </a:lvl1pPr>
          </a:lstStyle>
          <a:p>
            <a:fld id="{66F64817-6BD7-46A6-8D7B-8F4AD32AE9F9}" type="slidenum">
              <a:rPr lang="en-US" altLang="zh-CN" smtClean="0"/>
              <a:pPr/>
              <a:t>‹#›</a:t>
            </a:fld>
            <a:endParaRPr lang="en-US" altLang="zh-CN"/>
          </a:p>
        </p:txBody>
      </p:sp>
      <p:sp>
        <p:nvSpPr>
          <p:cNvPr id="6" name="日期占位符 5"/>
          <p:cNvSpPr>
            <a:spLocks noGrp="1"/>
          </p:cNvSpPr>
          <p:nvPr>
            <p:ph type="dt" sz="half" idx="12"/>
          </p:nvPr>
        </p:nvSpPr>
        <p:spPr/>
        <p:txBody>
          <a:bodyPr/>
          <a:lstStyle>
            <a:lvl1pPr>
              <a:defRPr b="1" i="0" baseline="0">
                <a:latin typeface="Arial" panose="020B0604020202020204" pitchFamily="34" charset="0"/>
                <a:ea typeface="宋体" panose="02010600030101010101" pitchFamily="2" charset="-122"/>
              </a:defRPr>
            </a:lvl1pPr>
          </a:lstStyle>
          <a:p>
            <a:r>
              <a:rPr lang="zh-CN" altLang="en-US" smtClean="0"/>
              <a:t>电子科技大学中山学院</a:t>
            </a:r>
            <a:endParaRPr lang="en-US" altLang="zh-CN"/>
          </a:p>
        </p:txBody>
      </p:sp>
    </p:spTree>
    <p:extLst>
      <p:ext uri="{BB962C8B-B14F-4D97-AF65-F5344CB8AC3E}">
        <p14:creationId xmlns:p14="http://schemas.microsoft.com/office/powerpoint/2010/main" val="1475782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heme" Target="../theme/theme1.xml"/><Relationship Id="rId7"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oleObject" Target="../embeddings/oleObject1.bin"/><Relationship Id="rId10" Type="http://schemas.openxmlformats.org/officeDocument/2006/relationships/image" Target="../media/image3.png"/><Relationship Id="rId4" Type="http://schemas.openxmlformats.org/officeDocument/2006/relationships/vmlDrawing" Target="../drawings/vmlDrawing1.vml"/><Relationship Id="rId9" Type="http://schemas.openxmlformats.org/officeDocument/2006/relationships/oleObject" Target="../embeddings/oleObject3.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101" name="Object 77"/>
          <p:cNvGraphicFramePr>
            <a:graphicFrameLocks noChangeAspect="1"/>
          </p:cNvGraphicFramePr>
          <p:nvPr userDrawn="1">
            <p:extLst>
              <p:ext uri="{D42A27DB-BD31-4B8C-83A1-F6EECF244321}">
                <p14:modId xmlns:p14="http://schemas.microsoft.com/office/powerpoint/2010/main" val="3087341333"/>
              </p:ext>
            </p:extLst>
          </p:nvPr>
        </p:nvGraphicFramePr>
        <p:xfrm>
          <a:off x="0" y="6564313"/>
          <a:ext cx="9144000" cy="304800"/>
        </p:xfrm>
        <a:graphic>
          <a:graphicData uri="http://schemas.openxmlformats.org/presentationml/2006/ole">
            <mc:AlternateContent xmlns:mc="http://schemas.openxmlformats.org/markup-compatibility/2006">
              <mc:Choice xmlns:v="urn:schemas-microsoft-com:vml" Requires="v">
                <p:oleObj spid="_x0000_s1585" name="Image" r:id="rId5" imgW="6273016" imgH="304547" progId="Photoshop.Image.6">
                  <p:embed/>
                </p:oleObj>
              </mc:Choice>
              <mc:Fallback>
                <p:oleObj name="Image" r:id="rId5" imgW="6273016" imgH="304547" progId="Photoshop.Image.6">
                  <p:embed/>
                  <p:pic>
                    <p:nvPicPr>
                      <p:cNvPr id="0" name="Object 7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ltGray">
                      <a:xfrm>
                        <a:off x="0" y="6564313"/>
                        <a:ext cx="9144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02" name="Rectangle 78"/>
          <p:cNvSpPr>
            <a:spLocks noChangeArrowheads="1"/>
          </p:cNvSpPr>
          <p:nvPr userDrawn="1"/>
        </p:nvSpPr>
        <p:spPr bwMode="ltGray">
          <a:xfrm>
            <a:off x="0" y="0"/>
            <a:ext cx="9144000" cy="981075"/>
          </a:xfrm>
          <a:prstGeom prst="rect">
            <a:avLst/>
          </a:prstGeom>
          <a:gradFill rotWithShape="1">
            <a:gsLst>
              <a:gs pos="0">
                <a:schemeClr val="accent1">
                  <a:gamma/>
                  <a:shade val="46275"/>
                  <a:invGamma/>
                </a:schemeClr>
              </a:gs>
              <a:gs pos="100000">
                <a:schemeClr val="accent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i="0" baseline="0">
              <a:latin typeface="Arial" panose="020B0604020202020204" pitchFamily="34" charset="0"/>
              <a:ea typeface="宋体" panose="02010600030101010101" pitchFamily="2" charset="-122"/>
            </a:endParaRPr>
          </a:p>
        </p:txBody>
      </p:sp>
      <p:graphicFrame>
        <p:nvGraphicFramePr>
          <p:cNvPr id="1103" name="Object 79"/>
          <p:cNvGraphicFramePr>
            <a:graphicFrameLocks noChangeAspect="1"/>
          </p:cNvGraphicFramePr>
          <p:nvPr userDrawn="1">
            <p:extLst>
              <p:ext uri="{D42A27DB-BD31-4B8C-83A1-F6EECF244321}">
                <p14:modId xmlns:p14="http://schemas.microsoft.com/office/powerpoint/2010/main" val="2578225578"/>
              </p:ext>
            </p:extLst>
          </p:nvPr>
        </p:nvGraphicFramePr>
        <p:xfrm>
          <a:off x="7261225" y="-9525"/>
          <a:ext cx="977900" cy="981075"/>
        </p:xfrm>
        <a:graphic>
          <a:graphicData uri="http://schemas.openxmlformats.org/presentationml/2006/ole">
            <mc:AlternateContent xmlns:mc="http://schemas.openxmlformats.org/markup-compatibility/2006">
              <mc:Choice xmlns:v="urn:schemas-microsoft-com:vml" Requires="v">
                <p:oleObj spid="_x0000_s1586" name="Image" r:id="rId7" imgW="1904762" imgH="2006349" progId="Photoshop.Image.7">
                  <p:embed/>
                </p:oleObj>
              </mc:Choice>
              <mc:Fallback>
                <p:oleObj name="Image" r:id="rId7" imgW="1904762" imgH="2006349" progId="Photoshop.Image.7">
                  <p:embed/>
                  <p:pic>
                    <p:nvPicPr>
                      <p:cNvPr id="0" name="Object 7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ltGray">
                      <a:xfrm>
                        <a:off x="7261225" y="-9525"/>
                        <a:ext cx="977900"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04" name="Object 80"/>
          <p:cNvGraphicFramePr>
            <a:graphicFrameLocks noChangeAspect="1"/>
          </p:cNvGraphicFramePr>
          <p:nvPr userDrawn="1">
            <p:extLst>
              <p:ext uri="{D42A27DB-BD31-4B8C-83A1-F6EECF244321}">
                <p14:modId xmlns:p14="http://schemas.microsoft.com/office/powerpoint/2010/main" val="2447456329"/>
              </p:ext>
            </p:extLst>
          </p:nvPr>
        </p:nvGraphicFramePr>
        <p:xfrm>
          <a:off x="8243888" y="-9525"/>
          <a:ext cx="900112" cy="981075"/>
        </p:xfrm>
        <a:graphic>
          <a:graphicData uri="http://schemas.openxmlformats.org/presentationml/2006/ole">
            <mc:AlternateContent xmlns:mc="http://schemas.openxmlformats.org/markup-compatibility/2006">
              <mc:Choice xmlns:v="urn:schemas-microsoft-com:vml" Requires="v">
                <p:oleObj spid="_x0000_s1587" name="Image" r:id="rId9" imgW="1523272" imgH="1676190" progId="Photoshop.Image.7">
                  <p:embed/>
                </p:oleObj>
              </mc:Choice>
              <mc:Fallback>
                <p:oleObj name="Image" r:id="rId9" imgW="1523272" imgH="1676190" progId="Photoshop.Image.7">
                  <p:embed/>
                  <p:pic>
                    <p:nvPicPr>
                      <p:cNvPr id="0" name="Object 8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ltGray">
                      <a:xfrm>
                        <a:off x="8243888" y="-9525"/>
                        <a:ext cx="900112"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7" name="Rectangle 3"/>
          <p:cNvSpPr>
            <a:spLocks noGrp="1" noChangeArrowheads="1"/>
          </p:cNvSpPr>
          <p:nvPr>
            <p:ph type="body" idx="1"/>
          </p:nvPr>
        </p:nvSpPr>
        <p:spPr bwMode="auto">
          <a:xfrm>
            <a:off x="457200" y="1143000"/>
            <a:ext cx="82296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altLang="zh-CN" dirty="0" smtClean="0"/>
          </a:p>
        </p:txBody>
      </p:sp>
      <p:sp>
        <p:nvSpPr>
          <p:cNvPr id="1029" name="Rectangle 5"/>
          <p:cNvSpPr>
            <a:spLocks noGrp="1" noChangeArrowheads="1"/>
          </p:cNvSpPr>
          <p:nvPr>
            <p:ph type="ftr" sz="quarter" idx="3"/>
          </p:nvPr>
        </p:nvSpPr>
        <p:spPr bwMode="white">
          <a:xfrm>
            <a:off x="6172200" y="6592565"/>
            <a:ext cx="27432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1" i="0" baseline="0">
                <a:solidFill>
                  <a:schemeClr val="bg1"/>
                </a:solidFill>
                <a:latin typeface="Arial" panose="020B0604020202020204" pitchFamily="34" charset="0"/>
                <a:ea typeface="宋体" panose="02010600030101010101" pitchFamily="2" charset="-122"/>
              </a:defRPr>
            </a:lvl1pPr>
          </a:lstStyle>
          <a:p>
            <a:r>
              <a:rPr lang="en-US" altLang="zh-CN" smtClean="0"/>
              <a:t>Company Logo</a:t>
            </a:r>
            <a:endParaRPr lang="en-US" altLang="zh-CN"/>
          </a:p>
        </p:txBody>
      </p:sp>
      <p:sp>
        <p:nvSpPr>
          <p:cNvPr id="1030" name="Rectangle 6"/>
          <p:cNvSpPr>
            <a:spLocks noGrp="1" noChangeArrowheads="1"/>
          </p:cNvSpPr>
          <p:nvPr>
            <p:ph type="sldNum" sz="quarter" idx="4"/>
          </p:nvPr>
        </p:nvSpPr>
        <p:spPr bwMode="white">
          <a:xfrm>
            <a:off x="3429000" y="6592565"/>
            <a:ext cx="2133600" cy="26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1" i="0" baseline="0">
                <a:solidFill>
                  <a:schemeClr val="bg1"/>
                </a:solidFill>
                <a:latin typeface="Arial" panose="020B0604020202020204" pitchFamily="34" charset="0"/>
                <a:ea typeface="宋体" panose="02010600030101010101" pitchFamily="2" charset="-122"/>
              </a:defRPr>
            </a:lvl1pPr>
          </a:lstStyle>
          <a:p>
            <a:fld id="{6C57FFE8-B3C3-4344-A1D1-7A0A01D1904A}" type="slidenum">
              <a:rPr lang="en-US" altLang="zh-CN" smtClean="0"/>
              <a:pPr/>
              <a:t>‹#›</a:t>
            </a:fld>
            <a:endParaRPr lang="en-US" altLang="zh-CN"/>
          </a:p>
        </p:txBody>
      </p:sp>
      <p:sp>
        <p:nvSpPr>
          <p:cNvPr id="1026" name="Rectangle 2"/>
          <p:cNvSpPr>
            <a:spLocks noGrp="1" noChangeArrowheads="1"/>
          </p:cNvSpPr>
          <p:nvPr>
            <p:ph type="title"/>
          </p:nvPr>
        </p:nvSpPr>
        <p:spPr bwMode="white">
          <a:xfrm>
            <a:off x="533400" y="228600"/>
            <a:ext cx="66294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45791" dir="2021404" algn="ctr" rotWithShape="0">
                    <a:schemeClr val="tx1"/>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endParaRPr lang="en-US" altLang="zh-CN" dirty="0" smtClean="0"/>
          </a:p>
        </p:txBody>
      </p:sp>
      <p:sp>
        <p:nvSpPr>
          <p:cNvPr id="1028" name="Rectangle 4"/>
          <p:cNvSpPr>
            <a:spLocks noGrp="1" noChangeArrowheads="1"/>
          </p:cNvSpPr>
          <p:nvPr>
            <p:ph type="dt" sz="half" idx="2"/>
          </p:nvPr>
        </p:nvSpPr>
        <p:spPr bwMode="white">
          <a:xfrm>
            <a:off x="304800" y="6596459"/>
            <a:ext cx="2743200"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b="1" i="0" baseline="0">
                <a:solidFill>
                  <a:schemeClr val="bg1"/>
                </a:solidFill>
                <a:latin typeface="Arial" panose="020B0604020202020204" pitchFamily="34" charset="0"/>
                <a:ea typeface="宋体" panose="02010600030101010101" pitchFamily="2" charset="-122"/>
              </a:defRPr>
            </a:lvl1pPr>
          </a:lstStyle>
          <a:p>
            <a:r>
              <a:rPr lang="en-US" altLang="zh-CN" smtClean="0"/>
              <a:t>www.themegallery.com</a:t>
            </a:r>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hf sldNum="0" hdr="0"/>
  <p:txStyles>
    <p:titleStyle>
      <a:lvl1pPr algn="l" rtl="0" eaLnBrk="1" fontAlgn="base" hangingPunct="1">
        <a:spcBef>
          <a:spcPct val="0"/>
        </a:spcBef>
        <a:spcAft>
          <a:spcPct val="0"/>
        </a:spcAft>
        <a:defRPr sz="3200" b="1" i="0" kern="1200" baseline="0">
          <a:solidFill>
            <a:schemeClr val="bg1"/>
          </a:solidFill>
          <a:latin typeface="Arial" panose="020B0604020202020204" pitchFamily="34" charset="0"/>
          <a:ea typeface="宋体" panose="02010600030101010101" pitchFamily="2" charset="-122"/>
          <a:cs typeface="+mj-cs"/>
        </a:defRPr>
      </a:lvl1pPr>
      <a:lvl2pPr algn="l" rtl="0" eaLnBrk="1" fontAlgn="base" hangingPunct="1">
        <a:spcBef>
          <a:spcPct val="0"/>
        </a:spcBef>
        <a:spcAft>
          <a:spcPct val="0"/>
        </a:spcAft>
        <a:defRPr sz="3200" b="1">
          <a:solidFill>
            <a:schemeClr val="bg1"/>
          </a:solidFill>
          <a:latin typeface="Verdana" panose="020B0604030504040204" pitchFamily="34" charset="0"/>
        </a:defRPr>
      </a:lvl2pPr>
      <a:lvl3pPr algn="l" rtl="0" eaLnBrk="1" fontAlgn="base" hangingPunct="1">
        <a:spcBef>
          <a:spcPct val="0"/>
        </a:spcBef>
        <a:spcAft>
          <a:spcPct val="0"/>
        </a:spcAft>
        <a:defRPr sz="3200" b="1">
          <a:solidFill>
            <a:schemeClr val="bg1"/>
          </a:solidFill>
          <a:latin typeface="Verdana" panose="020B0604030504040204" pitchFamily="34" charset="0"/>
        </a:defRPr>
      </a:lvl3pPr>
      <a:lvl4pPr algn="l" rtl="0" eaLnBrk="1" fontAlgn="base" hangingPunct="1">
        <a:spcBef>
          <a:spcPct val="0"/>
        </a:spcBef>
        <a:spcAft>
          <a:spcPct val="0"/>
        </a:spcAft>
        <a:defRPr sz="3200" b="1">
          <a:solidFill>
            <a:schemeClr val="bg1"/>
          </a:solidFill>
          <a:latin typeface="Verdana" panose="020B0604030504040204" pitchFamily="34" charset="0"/>
        </a:defRPr>
      </a:lvl4pPr>
      <a:lvl5pPr algn="l" rtl="0" eaLnBrk="1" fontAlgn="base" hangingPunct="1">
        <a:spcBef>
          <a:spcPct val="0"/>
        </a:spcBef>
        <a:spcAft>
          <a:spcPct val="0"/>
        </a:spcAft>
        <a:defRPr sz="3200" b="1">
          <a:solidFill>
            <a:schemeClr val="bg1"/>
          </a:solidFill>
          <a:latin typeface="Verdana" panose="020B0604030504040204" pitchFamily="34" charset="0"/>
        </a:defRPr>
      </a:lvl5pPr>
      <a:lvl6pPr marL="457200" algn="l" rtl="0" eaLnBrk="1" fontAlgn="base" hangingPunct="1">
        <a:spcBef>
          <a:spcPct val="0"/>
        </a:spcBef>
        <a:spcAft>
          <a:spcPct val="0"/>
        </a:spcAft>
        <a:defRPr sz="3200" b="1">
          <a:solidFill>
            <a:schemeClr val="bg1"/>
          </a:solidFill>
          <a:latin typeface="Verdana" panose="020B0604030504040204" pitchFamily="34" charset="0"/>
        </a:defRPr>
      </a:lvl6pPr>
      <a:lvl7pPr marL="914400" algn="l" rtl="0" eaLnBrk="1" fontAlgn="base" hangingPunct="1">
        <a:spcBef>
          <a:spcPct val="0"/>
        </a:spcBef>
        <a:spcAft>
          <a:spcPct val="0"/>
        </a:spcAft>
        <a:defRPr sz="3200" b="1">
          <a:solidFill>
            <a:schemeClr val="bg1"/>
          </a:solidFill>
          <a:latin typeface="Verdana" panose="020B0604030504040204" pitchFamily="34" charset="0"/>
        </a:defRPr>
      </a:lvl7pPr>
      <a:lvl8pPr marL="1371600" algn="l" rtl="0" eaLnBrk="1" fontAlgn="base" hangingPunct="1">
        <a:spcBef>
          <a:spcPct val="0"/>
        </a:spcBef>
        <a:spcAft>
          <a:spcPct val="0"/>
        </a:spcAft>
        <a:defRPr sz="3200" b="1">
          <a:solidFill>
            <a:schemeClr val="bg1"/>
          </a:solidFill>
          <a:latin typeface="Verdana" panose="020B0604030504040204" pitchFamily="34" charset="0"/>
        </a:defRPr>
      </a:lvl8pPr>
      <a:lvl9pPr marL="1828800" algn="l" rtl="0" eaLnBrk="1" fontAlgn="base" hangingPunct="1">
        <a:spcBef>
          <a:spcPct val="0"/>
        </a:spcBef>
        <a:spcAft>
          <a:spcPct val="0"/>
        </a:spcAft>
        <a:defRPr sz="3200" b="1">
          <a:solidFill>
            <a:schemeClr val="bg1"/>
          </a:solidFill>
          <a:latin typeface="Verdana" panose="020B0604030504040204" pitchFamily="34" charset="0"/>
        </a:defRPr>
      </a:lvl9pPr>
    </p:titleStyle>
    <p:body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3200" b="1" i="0" kern="1200" baseline="0">
          <a:solidFill>
            <a:schemeClr val="accent4"/>
          </a:solidFill>
          <a:latin typeface="Arial" panose="020B0604020202020204" pitchFamily="34" charset="0"/>
          <a:ea typeface="宋体" panose="02010600030101010101" pitchFamily="2" charset="-122"/>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b="1" i="0" kern="1200" baseline="0">
          <a:solidFill>
            <a:schemeClr val="accent4"/>
          </a:solidFill>
          <a:latin typeface="Arial" panose="020B0604020202020204" pitchFamily="34" charset="0"/>
          <a:ea typeface="宋体" panose="02010600030101010101" pitchFamily="2" charset="-122"/>
          <a:cs typeface="+mn-cs"/>
        </a:defRPr>
      </a:lvl2pPr>
      <a:lvl3pPr marL="1143000" indent="-228600" algn="l" rtl="0" eaLnBrk="1" fontAlgn="base" hangingPunct="1">
        <a:spcBef>
          <a:spcPct val="20000"/>
        </a:spcBef>
        <a:spcAft>
          <a:spcPct val="0"/>
        </a:spcAft>
        <a:buClr>
          <a:schemeClr val="tx1"/>
        </a:buClr>
        <a:buChar char="•"/>
        <a:defRPr sz="2200" b="1" i="0" kern="1200" baseline="0">
          <a:solidFill>
            <a:schemeClr val="tx1"/>
          </a:solidFill>
          <a:latin typeface="Arial" panose="020B0604020202020204" pitchFamily="34" charset="0"/>
          <a:ea typeface="宋体" panose="02010600030101010101" pitchFamily="2" charset="-122"/>
          <a:cs typeface="+mn-cs"/>
        </a:defRPr>
      </a:lvl3pPr>
      <a:lvl4pPr marL="1600200" indent="-228600" algn="l" rtl="0" eaLnBrk="1" fontAlgn="base" hangingPunct="1">
        <a:spcBef>
          <a:spcPct val="20000"/>
        </a:spcBef>
        <a:spcAft>
          <a:spcPct val="0"/>
        </a:spcAft>
        <a:buChar char="–"/>
        <a:defRPr sz="2000" b="1" i="0" kern="1200" baseline="0">
          <a:solidFill>
            <a:schemeClr val="tx1"/>
          </a:solidFill>
          <a:latin typeface="Arial" panose="020B0604020202020204" pitchFamily="34" charset="0"/>
          <a:ea typeface="宋体" panose="02010600030101010101" pitchFamily="2" charset="-122"/>
          <a:cs typeface="+mn-cs"/>
        </a:defRPr>
      </a:lvl4pPr>
      <a:lvl5pPr marL="2057400" indent="-228600" algn="l" rtl="0" eaLnBrk="1" fontAlgn="base" hangingPunct="1">
        <a:spcBef>
          <a:spcPct val="20000"/>
        </a:spcBef>
        <a:spcAft>
          <a:spcPct val="0"/>
        </a:spcAft>
        <a:buChar char="»"/>
        <a:defRPr sz="2000" b="1" i="0" kern="1200" baseline="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381000" y="1676400"/>
            <a:ext cx="5271120" cy="838200"/>
          </a:xfrm>
        </p:spPr>
        <p:txBody>
          <a:bodyPr/>
          <a:lstStyle/>
          <a:p>
            <a:r>
              <a:rPr lang="zh-CN" altLang="en-US" smtClean="0">
                <a:latin typeface="Arial" panose="020B0604020202020204" pitchFamily="34" charset="0"/>
                <a:ea typeface="宋体" panose="02010600030101010101" pitchFamily="2" charset="-122"/>
                <a:cs typeface="Arial" panose="020B0604020202020204" pitchFamily="34" charset="0"/>
              </a:rPr>
              <a:t>第</a:t>
            </a:r>
            <a:r>
              <a:rPr lang="en-US" altLang="zh-CN" smtClean="0"/>
              <a:t>8</a:t>
            </a:r>
            <a:r>
              <a:rPr lang="zh-CN" altLang="en-US" smtClean="0">
                <a:latin typeface="Arial" panose="020B0604020202020204" pitchFamily="34" charset="0"/>
                <a:ea typeface="宋体" panose="02010600030101010101" pitchFamily="2" charset="-122"/>
                <a:cs typeface="Arial" panose="020B0604020202020204" pitchFamily="34" charset="0"/>
              </a:rPr>
              <a:t>章</a:t>
            </a:r>
            <a:r>
              <a:rPr lang="en-US" altLang="zh-CN" smtClean="0">
                <a:latin typeface="Arial" panose="020B0604020202020204" pitchFamily="34" charset="0"/>
                <a:ea typeface="宋体" panose="02010600030101010101" pitchFamily="2" charset="-122"/>
                <a:cs typeface="Arial" panose="020B0604020202020204" pitchFamily="34" charset="0"/>
              </a:rPr>
              <a:t> </a:t>
            </a:r>
            <a:br>
              <a:rPr lang="en-US" altLang="zh-CN" smtClean="0">
                <a:latin typeface="Arial" panose="020B0604020202020204" pitchFamily="34" charset="0"/>
                <a:ea typeface="宋体" panose="02010600030101010101" pitchFamily="2" charset="-122"/>
                <a:cs typeface="Arial" panose="020B0604020202020204" pitchFamily="34" charset="0"/>
              </a:rPr>
            </a:br>
            <a:r>
              <a:rPr lang="en-US" altLang="zh-CN" smtClean="0"/>
              <a:t>IO</a:t>
            </a:r>
            <a:r>
              <a:rPr lang="zh-CN" altLang="en-US" smtClean="0"/>
              <a:t>框架</a:t>
            </a:r>
            <a:endParaRPr lang="en-US" altLang="zh-CN">
              <a:latin typeface="Arial" panose="020B0604020202020204" pitchFamily="34" charset="0"/>
              <a:ea typeface="宋体" panose="02010600030101010101" pitchFamily="2" charset="-122"/>
              <a:cs typeface="Arial" panose="020B0604020202020204" pitchFamily="34" charset="0"/>
            </a:endParaRPr>
          </a:p>
        </p:txBody>
      </p:sp>
      <p:sp>
        <p:nvSpPr>
          <p:cNvPr id="2051" name="Rectangle 3"/>
          <p:cNvSpPr>
            <a:spLocks noGrp="1" noChangeArrowheads="1"/>
          </p:cNvSpPr>
          <p:nvPr>
            <p:ph type="subTitle" idx="1"/>
          </p:nvPr>
        </p:nvSpPr>
        <p:spPr/>
        <p:txBody>
          <a:bodyPr/>
          <a:lstStyle/>
          <a:p>
            <a:r>
              <a:rPr lang="zh-CN" altLang="en-US" smtClean="0">
                <a:latin typeface="Arial" panose="020B0604020202020204" pitchFamily="34" charset="0"/>
                <a:ea typeface="宋体" panose="02010600030101010101" pitchFamily="2" charset="-122"/>
                <a:cs typeface="Arial" panose="020B0604020202020204" pitchFamily="34" charset="0"/>
              </a:rPr>
              <a:t>电子科技大学中山学院 计算机学院 彭政</a:t>
            </a:r>
            <a:endParaRPr lang="en-US" altLang="zh-CN">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smtClean="0"/>
              <a:t>文件目录操作</a:t>
            </a:r>
          </a:p>
        </p:txBody>
      </p:sp>
      <p:sp>
        <p:nvSpPr>
          <p:cNvPr id="13315" name="Rectangle 3"/>
          <p:cNvSpPr>
            <a:spLocks noGrp="1" noChangeArrowheads="1"/>
          </p:cNvSpPr>
          <p:nvPr>
            <p:ph type="body" idx="1"/>
          </p:nvPr>
        </p:nvSpPr>
        <p:spPr/>
        <p:txBody>
          <a:bodyPr/>
          <a:lstStyle/>
          <a:p>
            <a:r>
              <a:rPr lang="en-US" altLang="zh-CN" smtClean="0"/>
              <a:t>java.io.RandomAccessFile</a:t>
            </a:r>
            <a:r>
              <a:rPr lang="zh-CN" altLang="en-US"/>
              <a:t> </a:t>
            </a:r>
            <a:endParaRPr lang="zh-CN" altLang="en-US" sz="3600" smtClean="0"/>
          </a:p>
          <a:p>
            <a:pPr lvl="1"/>
            <a:r>
              <a:rPr lang="zh-CN" altLang="en-US"/>
              <a:t>随机访问</a:t>
            </a:r>
            <a:r>
              <a:rPr lang="zh-CN" altLang="en-US"/>
              <a:t>文件</a:t>
            </a:r>
            <a:r>
              <a:rPr lang="zh-CN" altLang="en-US" smtClean="0"/>
              <a:t>类，</a:t>
            </a:r>
            <a:r>
              <a:rPr lang="zh-CN" altLang="en-US"/>
              <a:t>提供了对随机读</a:t>
            </a:r>
            <a:r>
              <a:rPr lang="en-US" altLang="zh-CN"/>
              <a:t>/</a:t>
            </a:r>
            <a:r>
              <a:rPr lang="zh-CN" altLang="en-US"/>
              <a:t>写文件的</a:t>
            </a:r>
            <a:r>
              <a:rPr lang="zh-CN" altLang="en-US"/>
              <a:t>支持</a:t>
            </a:r>
            <a:r>
              <a:rPr lang="zh-CN" altLang="en-US" smtClean="0"/>
              <a:t>。可以</a:t>
            </a:r>
            <a:r>
              <a:rPr lang="zh-CN" altLang="en-US"/>
              <a:t>随意</a:t>
            </a:r>
            <a:r>
              <a:rPr lang="zh-CN" altLang="en-US" smtClean="0"/>
              <a:t>移动</a:t>
            </a:r>
            <a:r>
              <a:rPr lang="zh-CN" altLang="en-US"/>
              <a:t>文件</a:t>
            </a:r>
            <a:r>
              <a:rPr lang="zh-CN" altLang="en-US"/>
              <a:t>读写</a:t>
            </a:r>
            <a:r>
              <a:rPr lang="zh-CN" altLang="en-US" smtClean="0"/>
              <a:t>指针。</a:t>
            </a:r>
            <a:endParaRPr lang="zh-CN" altLang="en-US"/>
          </a:p>
          <a:p>
            <a:pPr lvl="1"/>
            <a:r>
              <a:rPr lang="en-US" altLang="zh-CN" smtClean="0"/>
              <a:t>RandomAccessFile(String name</a:t>
            </a:r>
            <a:r>
              <a:rPr lang="en-US" altLang="zh-CN"/>
              <a:t>, </a:t>
            </a:r>
            <a:r>
              <a:rPr lang="en-US" altLang="zh-CN" smtClean="0"/>
              <a:t>String mode</a:t>
            </a:r>
            <a:r>
              <a:rPr lang="en-US" altLang="zh-CN"/>
              <a:t>) </a:t>
            </a:r>
            <a:r>
              <a:rPr lang="zh-CN" altLang="en-US" smtClean="0"/>
              <a:t>：构造方法，</a:t>
            </a:r>
            <a:r>
              <a:rPr lang="en-US" altLang="zh-CN" smtClean="0"/>
              <a:t>mode</a:t>
            </a:r>
            <a:r>
              <a:rPr lang="zh-CN" altLang="en-US" smtClean="0"/>
              <a:t>参数用以</a:t>
            </a:r>
            <a:r>
              <a:rPr lang="zh-CN" altLang="en-US"/>
              <a:t>指定</a:t>
            </a:r>
            <a:r>
              <a:rPr lang="zh-CN" altLang="en-US" smtClean="0"/>
              <a:t>打开</a:t>
            </a:r>
            <a:r>
              <a:rPr lang="zh-CN" altLang="en-US"/>
              <a:t>文件的</a:t>
            </a:r>
            <a:r>
              <a:rPr lang="zh-CN" altLang="en-US"/>
              <a:t>访问</a:t>
            </a:r>
            <a:r>
              <a:rPr lang="zh-CN" altLang="en-US" smtClean="0"/>
              <a:t>模式，</a:t>
            </a:r>
            <a:r>
              <a:rPr lang="en-US" altLang="zh-CN" smtClean="0"/>
              <a:t>“r”</a:t>
            </a:r>
            <a:r>
              <a:rPr lang="zh-CN" altLang="en-US" smtClean="0"/>
              <a:t>以</a:t>
            </a:r>
            <a:r>
              <a:rPr lang="zh-CN" altLang="en-US"/>
              <a:t>只读</a:t>
            </a:r>
            <a:r>
              <a:rPr lang="zh-CN" altLang="en-US"/>
              <a:t>方式</a:t>
            </a:r>
            <a:r>
              <a:rPr lang="zh-CN" altLang="en-US" smtClean="0"/>
              <a:t>打开，</a:t>
            </a:r>
            <a:r>
              <a:rPr lang="en-US" altLang="zh-CN"/>
              <a:t> </a:t>
            </a:r>
            <a:r>
              <a:rPr lang="en-US" altLang="zh-CN"/>
              <a:t>“</a:t>
            </a:r>
            <a:r>
              <a:rPr lang="en-US" altLang="zh-CN" smtClean="0"/>
              <a:t>rw”</a:t>
            </a:r>
            <a:r>
              <a:rPr lang="zh-CN" altLang="en-US" smtClean="0"/>
              <a:t>以可读可写方式打开。</a:t>
            </a:r>
            <a:endParaRPr lang="en-US" altLang="zh-CN" smtClean="0"/>
          </a:p>
          <a:p>
            <a:pPr lvl="1"/>
            <a:r>
              <a:rPr lang="en-US" altLang="zh-CN"/>
              <a:t>long </a:t>
            </a:r>
            <a:r>
              <a:rPr lang="en-US" altLang="zh-CN"/>
              <a:t>getFilePointer</a:t>
            </a:r>
            <a:r>
              <a:rPr lang="en-US" altLang="zh-CN" smtClean="0"/>
              <a:t>()</a:t>
            </a:r>
            <a:r>
              <a:rPr lang="zh-CN" altLang="en-US"/>
              <a:t>：获得文件读写</a:t>
            </a:r>
            <a:r>
              <a:rPr lang="zh-CN" altLang="en-US"/>
              <a:t>指针</a:t>
            </a:r>
            <a:r>
              <a:rPr lang="zh-CN" altLang="en-US" smtClean="0"/>
              <a:t>当前的位置（偏移量）。</a:t>
            </a:r>
            <a:endParaRPr lang="zh-CN" altLang="en-US"/>
          </a:p>
          <a:p>
            <a:pPr lvl="1"/>
            <a:r>
              <a:rPr lang="en-US" altLang="zh-CN"/>
              <a:t>int skipBytes(int n)</a:t>
            </a:r>
            <a:r>
              <a:rPr lang="zh-CN" altLang="en-US" smtClean="0"/>
              <a:t>：</a:t>
            </a:r>
            <a:r>
              <a:rPr lang="zh-CN" altLang="en-US"/>
              <a:t>移动</a:t>
            </a:r>
            <a:r>
              <a:rPr lang="zh-CN" altLang="en-US" smtClean="0"/>
              <a:t>指针向文件末尾的方向移动</a:t>
            </a:r>
            <a:r>
              <a:rPr lang="en-US" altLang="zh-CN" smtClean="0"/>
              <a:t>n</a:t>
            </a:r>
            <a:r>
              <a:rPr lang="zh-CN" altLang="en-US" smtClean="0"/>
              <a:t>个字节，返回实际移动的字节数。</a:t>
            </a:r>
            <a:endParaRPr lang="zh-CN" altLang="en-US"/>
          </a:p>
          <a:p>
            <a:pPr lvl="1"/>
            <a:endParaRPr lang="en-US" altLang="zh-CN" smtClean="0"/>
          </a:p>
          <a:p>
            <a:pPr lvl="1"/>
            <a:endParaRPr lang="zh-CN" altLang="en-US"/>
          </a:p>
          <a:p>
            <a:pPr lvl="1"/>
            <a:endParaRPr lang="en-US" altLang="zh-CN" smtClean="0"/>
          </a:p>
          <a:p>
            <a:pPr lvl="1"/>
            <a:endParaRPr lang="zh-CN" altLang="en-US" smtClean="0"/>
          </a:p>
        </p:txBody>
      </p:sp>
    </p:spTree>
    <p:extLst>
      <p:ext uri="{BB962C8B-B14F-4D97-AF65-F5344CB8AC3E}">
        <p14:creationId xmlns:p14="http://schemas.microsoft.com/office/powerpoint/2010/main" val="3428904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smtClean="0"/>
              <a:t>文件目录操作</a:t>
            </a:r>
          </a:p>
        </p:txBody>
      </p:sp>
      <p:sp>
        <p:nvSpPr>
          <p:cNvPr id="13315" name="Rectangle 3"/>
          <p:cNvSpPr>
            <a:spLocks noGrp="1" noChangeArrowheads="1"/>
          </p:cNvSpPr>
          <p:nvPr>
            <p:ph type="body" idx="1"/>
          </p:nvPr>
        </p:nvSpPr>
        <p:spPr/>
        <p:txBody>
          <a:bodyPr/>
          <a:lstStyle/>
          <a:p>
            <a:r>
              <a:rPr lang="en-US" altLang="zh-CN" smtClean="0"/>
              <a:t>java.io.RandomAccessFile</a:t>
            </a:r>
            <a:r>
              <a:rPr lang="zh-CN" altLang="en-US"/>
              <a:t> </a:t>
            </a:r>
            <a:endParaRPr lang="zh-CN" altLang="en-US" sz="3600" smtClean="0"/>
          </a:p>
          <a:p>
            <a:pPr lvl="1"/>
            <a:r>
              <a:rPr lang="en-US" altLang="zh-CN" smtClean="0"/>
              <a:t>void </a:t>
            </a:r>
            <a:r>
              <a:rPr lang="en-US" altLang="zh-CN"/>
              <a:t>seek(long </a:t>
            </a:r>
            <a:r>
              <a:rPr lang="en-US" altLang="zh-CN"/>
              <a:t>pos</a:t>
            </a:r>
            <a:r>
              <a:rPr lang="en-US" altLang="zh-CN" smtClean="0"/>
              <a:t>)</a:t>
            </a:r>
            <a:r>
              <a:rPr lang="zh-CN" altLang="en-US"/>
              <a:t>：移动指针到指定</a:t>
            </a:r>
            <a:r>
              <a:rPr lang="zh-CN" altLang="en-US"/>
              <a:t>的位置</a:t>
            </a:r>
            <a:r>
              <a:rPr lang="zh-CN" altLang="en-US" smtClean="0"/>
              <a:t>，当偏移量</a:t>
            </a:r>
            <a:r>
              <a:rPr lang="en-US" altLang="zh-CN" smtClean="0"/>
              <a:t>pos</a:t>
            </a:r>
            <a:r>
              <a:rPr lang="zh-CN" altLang="en-US" smtClean="0"/>
              <a:t>的</a:t>
            </a:r>
            <a:r>
              <a:rPr lang="zh-CN" altLang="en-US"/>
              <a:t>设置</a:t>
            </a:r>
            <a:r>
              <a:rPr lang="zh-CN" altLang="en-US" smtClean="0"/>
              <a:t>超出了文件末尾，</a:t>
            </a:r>
            <a:r>
              <a:rPr lang="zh-CN" altLang="en-US"/>
              <a:t>对文件</a:t>
            </a:r>
            <a:r>
              <a:rPr lang="zh-CN" altLang="en-US"/>
              <a:t>进行</a:t>
            </a:r>
            <a:r>
              <a:rPr lang="zh-CN" altLang="en-US" smtClean="0"/>
              <a:t>写入时，才会改变文件的长度。</a:t>
            </a:r>
            <a:endParaRPr lang="en-US" altLang="zh-CN" smtClean="0"/>
          </a:p>
          <a:p>
            <a:pPr lvl="1"/>
            <a:r>
              <a:rPr lang="en-US" altLang="zh-CN"/>
              <a:t>long </a:t>
            </a:r>
            <a:r>
              <a:rPr lang="en-US" altLang="zh-CN"/>
              <a:t>length</a:t>
            </a:r>
            <a:r>
              <a:rPr lang="en-US" altLang="zh-CN" smtClean="0"/>
              <a:t>()</a:t>
            </a:r>
            <a:r>
              <a:rPr lang="zh-CN" altLang="en-US" smtClean="0"/>
              <a:t>：获取文件的长度。</a:t>
            </a:r>
            <a:endParaRPr lang="en-US" altLang="zh-CN" smtClean="0"/>
          </a:p>
          <a:p>
            <a:pPr lvl="1"/>
            <a:r>
              <a:rPr lang="en-US" altLang="zh-CN"/>
              <a:t>void </a:t>
            </a:r>
            <a:r>
              <a:rPr lang="en-US" altLang="zh-CN"/>
              <a:t>setLength(long </a:t>
            </a:r>
            <a:r>
              <a:rPr lang="en-US" altLang="zh-CN" smtClean="0"/>
              <a:t>len) </a:t>
            </a:r>
            <a:r>
              <a:rPr lang="zh-CN" altLang="en-US" smtClean="0"/>
              <a:t>：设置文件的长度。</a:t>
            </a:r>
            <a:endParaRPr lang="en-US" altLang="zh-CN"/>
          </a:p>
          <a:p>
            <a:pPr lvl="1"/>
            <a:r>
              <a:rPr lang="en-US" altLang="zh-CN" smtClean="0"/>
              <a:t>read() , read(byte[] b), </a:t>
            </a:r>
            <a:r>
              <a:rPr lang="en-US" altLang="zh-CN"/>
              <a:t>read(byte</a:t>
            </a:r>
            <a:r>
              <a:rPr lang="en-US" altLang="zh-CN"/>
              <a:t>[] </a:t>
            </a:r>
            <a:r>
              <a:rPr lang="en-US" altLang="zh-CN" smtClean="0"/>
              <a:t>b, int off, int len),  readByte(), ... , readUTF()</a:t>
            </a:r>
          </a:p>
          <a:p>
            <a:pPr lvl="1"/>
            <a:r>
              <a:rPr lang="en-US" altLang="zh-CN" smtClean="0"/>
              <a:t>write(), write(byte[] b), write(byte[] b, int off, int len), writeByte(), ... , writeUTF()</a:t>
            </a:r>
          </a:p>
          <a:p>
            <a:pPr lvl="1"/>
            <a:r>
              <a:rPr lang="en-US" altLang="zh-CN" smtClean="0"/>
              <a:t>close</a:t>
            </a:r>
            <a:endParaRPr lang="en-US" altLang="zh-CN"/>
          </a:p>
          <a:p>
            <a:pPr lvl="1"/>
            <a:endParaRPr lang="en-US" altLang="zh-CN" smtClean="0"/>
          </a:p>
          <a:p>
            <a:pPr lvl="1"/>
            <a:endParaRPr lang="zh-CN" altLang="en-US"/>
          </a:p>
          <a:p>
            <a:pPr lvl="1"/>
            <a:endParaRPr lang="en-US" altLang="zh-CN" smtClean="0"/>
          </a:p>
          <a:p>
            <a:pPr lvl="1"/>
            <a:endParaRPr lang="zh-CN" altLang="en-US" smtClean="0"/>
          </a:p>
        </p:txBody>
      </p:sp>
    </p:spTree>
    <p:extLst>
      <p:ext uri="{BB962C8B-B14F-4D97-AF65-F5344CB8AC3E}">
        <p14:creationId xmlns:p14="http://schemas.microsoft.com/office/powerpoint/2010/main" val="11664000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WordArt 3"/>
          <p:cNvSpPr>
            <a:spLocks noChangeArrowheads="1" noChangeShapeType="1" noTextEdit="1"/>
          </p:cNvSpPr>
          <p:nvPr/>
        </p:nvSpPr>
        <p:spPr bwMode="gray">
          <a:xfrm>
            <a:off x="1995488" y="2133600"/>
            <a:ext cx="5472112" cy="935038"/>
          </a:xfrm>
          <a:prstGeom prst="rect">
            <a:avLst/>
          </a:prstGeom>
        </p:spPr>
        <p:txBody>
          <a:bodyPr wrap="none" fromWordArt="1">
            <a:prstTxWarp prst="textDeflate">
              <a:avLst>
                <a:gd name="adj" fmla="val 0"/>
              </a:avLst>
            </a:prstTxWarp>
          </a:bodyPr>
          <a:lstStyle/>
          <a:p>
            <a:pPr algn="ctr"/>
            <a:r>
              <a:rPr lang="en-US" altLang="zh-CN" sz="5400" b="1" kern="10" smtClean="0">
                <a:ln w="28575">
                  <a:solidFill>
                    <a:schemeClr val="bg1"/>
                  </a:solidFill>
                  <a:round/>
                  <a:headEnd/>
                  <a:tailEnd/>
                </a:ln>
                <a:gradFill rotWithShape="1">
                  <a:gsLst>
                    <a:gs pos="0">
                      <a:schemeClr val="hlink"/>
                    </a:gs>
                    <a:gs pos="100000">
                      <a:schemeClr val="tx1"/>
                    </a:gs>
                  </a:gsLst>
                  <a:lin ang="5400000" scaled="1"/>
                </a:gradFill>
                <a:effectLst>
                  <a:outerShdw dist="71842" dir="2700000" algn="ctr" rotWithShape="0">
                    <a:schemeClr val="bg2">
                      <a:alpha val="50000"/>
                    </a:schemeClr>
                  </a:outerShdw>
                </a:effectLst>
                <a:latin typeface="Verdana" panose="020B0604030504040204" pitchFamily="34" charset="0"/>
                <a:ea typeface="Verdana" panose="020B0604030504040204" pitchFamily="34" charset="0"/>
                <a:cs typeface="Verdana" panose="020B0604030504040204" pitchFamily="34" charset="0"/>
              </a:rPr>
              <a:t>Thank You !</a:t>
            </a:r>
            <a:endParaRPr lang="zh-CN" altLang="en-US" sz="5400" b="1" kern="10">
              <a:ln w="28575">
                <a:solidFill>
                  <a:schemeClr val="bg1"/>
                </a:solidFill>
                <a:round/>
                <a:headEnd/>
                <a:tailEnd/>
              </a:ln>
              <a:gradFill rotWithShape="1">
                <a:gsLst>
                  <a:gs pos="0">
                    <a:schemeClr val="hlink"/>
                  </a:gs>
                  <a:gs pos="100000">
                    <a:schemeClr val="tx1"/>
                  </a:gs>
                </a:gsLst>
                <a:lin ang="5400000" scaled="1"/>
              </a:gradFill>
              <a:effectLst>
                <a:outerShdw dist="71842" dir="2700000" algn="ctr" rotWithShape="0">
                  <a:schemeClr val="bg2">
                    <a:alpha val="50000"/>
                  </a:schemeClr>
                </a:outerShdw>
              </a:effectLst>
              <a:latin typeface="Verdana" panose="020B0604030504040204" pitchFamily="34" charset="0"/>
              <a:cs typeface="Verdana" panose="020B0604030504040204" pitchFamily="34" charset="0"/>
            </a:endParaRPr>
          </a:p>
        </p:txBody>
      </p:sp>
      <p:sp>
        <p:nvSpPr>
          <p:cNvPr id="82950" name="Rectangle 6"/>
          <p:cNvSpPr>
            <a:spLocks noGrp="1" noChangeArrowheads="1"/>
          </p:cNvSpPr>
          <p:nvPr>
            <p:ph type="subTitle" idx="1"/>
          </p:nvPr>
        </p:nvSpPr>
        <p:spPr/>
        <p:txBody>
          <a:bodyPr/>
          <a:lstStyle/>
          <a:p>
            <a:r>
              <a:rPr lang="zh-CN" altLang="en-US">
                <a:latin typeface="Arial" panose="020B0604020202020204" pitchFamily="34" charset="0"/>
                <a:ea typeface="宋体" panose="02010600030101010101" pitchFamily="2" charset="-122"/>
                <a:cs typeface="Arial" panose="020B0604020202020204" pitchFamily="34" charset="0"/>
              </a:rPr>
              <a:t>电子科技大学中山学院 计算机学院 彭政</a:t>
            </a:r>
            <a:endParaRPr lang="en-US" altLang="zh-CN">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页脚占位符 3"/>
          <p:cNvSpPr>
            <a:spLocks noGrp="1"/>
          </p:cNvSpPr>
          <p:nvPr>
            <p:ph type="ftr" sz="quarter" idx="10"/>
          </p:nvPr>
        </p:nvSpPr>
        <p:spPr/>
        <p:txBody>
          <a:bodyPr/>
          <a:lstStyle/>
          <a:p>
            <a:r>
              <a:rPr lang="zh-CN" altLang="en-US" smtClean="0"/>
              <a:t>计算机学院 彭政</a:t>
            </a:r>
            <a:endParaRPr lang="en-US" altLang="zh-CN"/>
          </a:p>
        </p:txBody>
      </p:sp>
      <p:sp>
        <p:nvSpPr>
          <p:cNvPr id="37" name="日期占位符 5"/>
          <p:cNvSpPr>
            <a:spLocks noGrp="1"/>
          </p:cNvSpPr>
          <p:nvPr>
            <p:ph type="dt" sz="half" idx="12"/>
          </p:nvPr>
        </p:nvSpPr>
        <p:spPr/>
        <p:txBody>
          <a:bodyPr/>
          <a:lstStyle/>
          <a:p>
            <a:r>
              <a:rPr lang="zh-CN" altLang="en-US" smtClean="0"/>
              <a:t>电子科技大学中山学院</a:t>
            </a:r>
            <a:endParaRPr lang="en-US" altLang="zh-CN"/>
          </a:p>
        </p:txBody>
      </p:sp>
      <p:sp>
        <p:nvSpPr>
          <p:cNvPr id="64514" name="Rectangle 2"/>
          <p:cNvSpPr>
            <a:spLocks noGrp="1" noChangeArrowheads="1"/>
          </p:cNvSpPr>
          <p:nvPr>
            <p:ph type="title"/>
          </p:nvPr>
        </p:nvSpPr>
        <p:spPr/>
        <p:txBody>
          <a:bodyPr/>
          <a:lstStyle/>
          <a:p>
            <a:r>
              <a:rPr lang="zh-CN" altLang="en-US" smtClean="0">
                <a:ea typeface="宋体" panose="02010600030101010101" pitchFamily="2" charset="-122"/>
              </a:rPr>
              <a:t>本章学习目标</a:t>
            </a:r>
            <a:endParaRPr lang="en-US" altLang="zh-CN">
              <a:solidFill>
                <a:schemeClr val="accent1"/>
              </a:solidFill>
              <a:ea typeface="宋体" panose="02010600030101010101" pitchFamily="2" charset="-122"/>
            </a:endParaRPr>
          </a:p>
        </p:txBody>
      </p:sp>
      <p:grpSp>
        <p:nvGrpSpPr>
          <p:cNvPr id="64515" name="Group 3"/>
          <p:cNvGrpSpPr>
            <a:grpSpLocks/>
          </p:cNvGrpSpPr>
          <p:nvPr/>
        </p:nvGrpSpPr>
        <p:grpSpPr bwMode="auto">
          <a:xfrm>
            <a:off x="1828800" y="2024063"/>
            <a:ext cx="762000" cy="665162"/>
            <a:chOff x="1110" y="2656"/>
            <a:chExt cx="1549" cy="1351"/>
          </a:xfrm>
        </p:grpSpPr>
        <p:sp>
          <p:nvSpPr>
            <p:cNvPr id="64516"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17"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18"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sp>
        <p:nvSpPr>
          <p:cNvPr id="64523" name="Line 11"/>
          <p:cNvSpPr>
            <a:spLocks noChangeShapeType="1"/>
          </p:cNvSpPr>
          <p:nvPr/>
        </p:nvSpPr>
        <p:spPr bwMode="auto">
          <a:xfrm>
            <a:off x="2438400" y="2633663"/>
            <a:ext cx="4800600" cy="0"/>
          </a:xfrm>
          <a:prstGeom prst="line">
            <a:avLst/>
          </a:prstGeom>
          <a:noFill/>
          <a:ln w="25400">
            <a:solidFill>
              <a:schemeClr val="tx2"/>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24" name="Text Box 12"/>
          <p:cNvSpPr txBox="1">
            <a:spLocks noChangeArrowheads="1"/>
          </p:cNvSpPr>
          <p:nvPr/>
        </p:nvSpPr>
        <p:spPr bwMode="auto">
          <a:xfrm>
            <a:off x="2987824" y="2100263"/>
            <a:ext cx="14366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400" b="1" smtClean="0">
                <a:ea typeface="宋体" panose="02010600030101010101" pitchFamily="2" charset="-122"/>
              </a:rPr>
              <a:t>IO</a:t>
            </a:r>
            <a:r>
              <a:rPr lang="zh-CN" altLang="en-US" sz="2400" b="1" smtClean="0">
                <a:ea typeface="宋体" panose="02010600030101010101" pitchFamily="2" charset="-122"/>
              </a:rPr>
              <a:t>流概述</a:t>
            </a:r>
            <a:endParaRPr lang="en-US" altLang="zh-CN" sz="2400" b="1">
              <a:ea typeface="宋体" panose="02010600030101010101" pitchFamily="2" charset="-122"/>
            </a:endParaRPr>
          </a:p>
        </p:txBody>
      </p:sp>
      <p:sp>
        <p:nvSpPr>
          <p:cNvPr id="64525" name="Text Box 13"/>
          <p:cNvSpPr txBox="1">
            <a:spLocks noChangeArrowheads="1"/>
          </p:cNvSpPr>
          <p:nvPr/>
        </p:nvSpPr>
        <p:spPr bwMode="gray">
          <a:xfrm>
            <a:off x="2025650" y="2122488"/>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400" b="1">
                <a:solidFill>
                  <a:schemeClr val="bg1"/>
                </a:solidFill>
                <a:ea typeface="宋体" panose="02010600030101010101" pitchFamily="2" charset="-122"/>
              </a:rPr>
              <a:t>1</a:t>
            </a:r>
          </a:p>
        </p:txBody>
      </p:sp>
      <p:grpSp>
        <p:nvGrpSpPr>
          <p:cNvPr id="64519" name="Group 7"/>
          <p:cNvGrpSpPr>
            <a:grpSpLocks/>
          </p:cNvGrpSpPr>
          <p:nvPr/>
        </p:nvGrpSpPr>
        <p:grpSpPr bwMode="auto">
          <a:xfrm>
            <a:off x="1828800" y="2938463"/>
            <a:ext cx="762000" cy="665162"/>
            <a:chOff x="3174" y="2656"/>
            <a:chExt cx="1549" cy="1351"/>
          </a:xfrm>
        </p:grpSpPr>
        <p:sp>
          <p:nvSpPr>
            <p:cNvPr id="64520"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21"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22"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sp>
        <p:nvSpPr>
          <p:cNvPr id="64526" name="Line 14"/>
          <p:cNvSpPr>
            <a:spLocks noChangeShapeType="1"/>
          </p:cNvSpPr>
          <p:nvPr/>
        </p:nvSpPr>
        <p:spPr bwMode="auto">
          <a:xfrm>
            <a:off x="2438400" y="3548063"/>
            <a:ext cx="4800600" cy="0"/>
          </a:xfrm>
          <a:prstGeom prst="line">
            <a:avLst/>
          </a:prstGeom>
          <a:noFill/>
          <a:ln w="25400">
            <a:solidFill>
              <a:schemeClr val="tx2"/>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28" name="Text Box 16"/>
          <p:cNvSpPr txBox="1">
            <a:spLocks noChangeArrowheads="1"/>
          </p:cNvSpPr>
          <p:nvPr/>
        </p:nvSpPr>
        <p:spPr bwMode="gray">
          <a:xfrm>
            <a:off x="2025650" y="3036888"/>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400" b="1">
                <a:solidFill>
                  <a:schemeClr val="bg1"/>
                </a:solidFill>
                <a:ea typeface="宋体" panose="02010600030101010101" pitchFamily="2" charset="-122"/>
              </a:rPr>
              <a:t>2</a:t>
            </a:r>
          </a:p>
        </p:txBody>
      </p:sp>
      <p:grpSp>
        <p:nvGrpSpPr>
          <p:cNvPr id="64529" name="Group 17"/>
          <p:cNvGrpSpPr>
            <a:grpSpLocks/>
          </p:cNvGrpSpPr>
          <p:nvPr/>
        </p:nvGrpSpPr>
        <p:grpSpPr bwMode="auto">
          <a:xfrm>
            <a:off x="1828800" y="3830638"/>
            <a:ext cx="762000" cy="665162"/>
            <a:chOff x="1110" y="2656"/>
            <a:chExt cx="1549" cy="1351"/>
          </a:xfrm>
        </p:grpSpPr>
        <p:sp>
          <p:nvSpPr>
            <p:cNvPr id="64530"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31"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32"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sp>
        <p:nvSpPr>
          <p:cNvPr id="64537" name="Line 25"/>
          <p:cNvSpPr>
            <a:spLocks noChangeShapeType="1"/>
          </p:cNvSpPr>
          <p:nvPr/>
        </p:nvSpPr>
        <p:spPr bwMode="auto">
          <a:xfrm>
            <a:off x="2438400" y="4440238"/>
            <a:ext cx="4800600" cy="0"/>
          </a:xfrm>
          <a:prstGeom prst="line">
            <a:avLst/>
          </a:prstGeom>
          <a:noFill/>
          <a:ln w="25400">
            <a:solidFill>
              <a:schemeClr val="tx2"/>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39" name="Text Box 27"/>
          <p:cNvSpPr txBox="1">
            <a:spLocks noChangeArrowheads="1"/>
          </p:cNvSpPr>
          <p:nvPr/>
        </p:nvSpPr>
        <p:spPr bwMode="gray">
          <a:xfrm>
            <a:off x="2025650" y="3929063"/>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400" b="1">
                <a:solidFill>
                  <a:schemeClr val="bg1"/>
                </a:solidFill>
                <a:ea typeface="宋体" panose="02010600030101010101" pitchFamily="2" charset="-122"/>
              </a:rPr>
              <a:t>3</a:t>
            </a:r>
          </a:p>
        </p:txBody>
      </p:sp>
      <p:grpSp>
        <p:nvGrpSpPr>
          <p:cNvPr id="64533" name="Group 21"/>
          <p:cNvGrpSpPr>
            <a:grpSpLocks/>
          </p:cNvGrpSpPr>
          <p:nvPr/>
        </p:nvGrpSpPr>
        <p:grpSpPr bwMode="auto">
          <a:xfrm>
            <a:off x="1828800" y="4745038"/>
            <a:ext cx="762000" cy="665162"/>
            <a:chOff x="3174" y="2656"/>
            <a:chExt cx="1549" cy="1351"/>
          </a:xfrm>
        </p:grpSpPr>
        <p:sp>
          <p:nvSpPr>
            <p:cNvPr id="64534"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35"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36"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sp>
        <p:nvSpPr>
          <p:cNvPr id="64540" name="Line 28"/>
          <p:cNvSpPr>
            <a:spLocks noChangeShapeType="1"/>
          </p:cNvSpPr>
          <p:nvPr/>
        </p:nvSpPr>
        <p:spPr bwMode="auto">
          <a:xfrm>
            <a:off x="2438400" y="5354638"/>
            <a:ext cx="4800600" cy="0"/>
          </a:xfrm>
          <a:prstGeom prst="line">
            <a:avLst/>
          </a:prstGeom>
          <a:noFill/>
          <a:ln w="25400">
            <a:solidFill>
              <a:schemeClr val="tx2"/>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42" name="Text Box 30"/>
          <p:cNvSpPr txBox="1">
            <a:spLocks noChangeArrowheads="1"/>
          </p:cNvSpPr>
          <p:nvPr/>
        </p:nvSpPr>
        <p:spPr bwMode="gray">
          <a:xfrm>
            <a:off x="2025650" y="4843463"/>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400" b="1">
                <a:solidFill>
                  <a:schemeClr val="bg1"/>
                </a:solidFill>
                <a:ea typeface="宋体" panose="02010600030101010101" pitchFamily="2" charset="-122"/>
              </a:rPr>
              <a:t>4</a:t>
            </a:r>
          </a:p>
        </p:txBody>
      </p:sp>
      <p:sp>
        <p:nvSpPr>
          <p:cNvPr id="64543" name="Text Box 31"/>
          <p:cNvSpPr txBox="1">
            <a:spLocks noChangeArrowheads="1"/>
          </p:cNvSpPr>
          <p:nvPr/>
        </p:nvSpPr>
        <p:spPr bwMode="auto">
          <a:xfrm>
            <a:off x="1660525" y="7223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b="1"/>
          </a:p>
        </p:txBody>
      </p:sp>
      <p:sp>
        <p:nvSpPr>
          <p:cNvPr id="31" name="Text Box 12"/>
          <p:cNvSpPr txBox="1">
            <a:spLocks noChangeArrowheads="1"/>
          </p:cNvSpPr>
          <p:nvPr/>
        </p:nvSpPr>
        <p:spPr bwMode="auto">
          <a:xfrm>
            <a:off x="2987824" y="3039343"/>
            <a:ext cx="111280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400" b="1">
                <a:ea typeface="宋体" panose="02010600030101010101" pitchFamily="2" charset="-122"/>
              </a:rPr>
              <a:t>字节流</a:t>
            </a:r>
            <a:endParaRPr lang="en-US" altLang="zh-CN" sz="2400" b="1">
              <a:ea typeface="宋体" panose="02010600030101010101" pitchFamily="2" charset="-122"/>
            </a:endParaRPr>
          </a:p>
        </p:txBody>
      </p:sp>
      <p:sp>
        <p:nvSpPr>
          <p:cNvPr id="32" name="Text Box 12"/>
          <p:cNvSpPr txBox="1">
            <a:spLocks noChangeArrowheads="1"/>
          </p:cNvSpPr>
          <p:nvPr/>
        </p:nvSpPr>
        <p:spPr bwMode="auto">
          <a:xfrm>
            <a:off x="2987824" y="3903439"/>
            <a:ext cx="111280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400" b="1" smtClean="0">
                <a:ea typeface="宋体" panose="02010600030101010101" pitchFamily="2" charset="-122"/>
              </a:rPr>
              <a:t>字符流</a:t>
            </a:r>
            <a:endParaRPr lang="en-US" altLang="zh-CN" sz="2400" b="1">
              <a:ea typeface="宋体" panose="02010600030101010101" pitchFamily="2" charset="-122"/>
            </a:endParaRPr>
          </a:p>
        </p:txBody>
      </p:sp>
      <p:sp>
        <p:nvSpPr>
          <p:cNvPr id="33" name="Text Box 12"/>
          <p:cNvSpPr txBox="1">
            <a:spLocks noChangeArrowheads="1"/>
          </p:cNvSpPr>
          <p:nvPr/>
        </p:nvSpPr>
        <p:spPr bwMode="auto">
          <a:xfrm>
            <a:off x="2987824" y="4797152"/>
            <a:ext cx="111280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400" b="1">
                <a:ea typeface="宋体" panose="02010600030101010101" pitchFamily="2" charset="-122"/>
              </a:rPr>
              <a:t>节点流</a:t>
            </a:r>
            <a:endParaRPr lang="en-US" altLang="zh-CN" sz="2400" b="1">
              <a:ea typeface="宋体" panose="02010600030101010101" pitchFamily="2" charset="-122"/>
            </a:endParaRPr>
          </a:p>
        </p:txBody>
      </p:sp>
    </p:spTree>
    <p:extLst>
      <p:ext uri="{BB962C8B-B14F-4D97-AF65-F5344CB8AC3E}">
        <p14:creationId xmlns:p14="http://schemas.microsoft.com/office/powerpoint/2010/main" val="3314656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页脚占位符 3"/>
          <p:cNvSpPr>
            <a:spLocks noGrp="1"/>
          </p:cNvSpPr>
          <p:nvPr>
            <p:ph type="ftr" sz="quarter" idx="10"/>
          </p:nvPr>
        </p:nvSpPr>
        <p:spPr/>
        <p:txBody>
          <a:bodyPr/>
          <a:lstStyle/>
          <a:p>
            <a:r>
              <a:rPr lang="zh-CN" altLang="en-US" smtClean="0"/>
              <a:t>计算机学院 彭政</a:t>
            </a:r>
            <a:endParaRPr lang="en-US" altLang="zh-CN"/>
          </a:p>
        </p:txBody>
      </p:sp>
      <p:sp>
        <p:nvSpPr>
          <p:cNvPr id="37" name="日期占位符 5"/>
          <p:cNvSpPr>
            <a:spLocks noGrp="1"/>
          </p:cNvSpPr>
          <p:nvPr>
            <p:ph type="dt" sz="half" idx="12"/>
          </p:nvPr>
        </p:nvSpPr>
        <p:spPr/>
        <p:txBody>
          <a:bodyPr/>
          <a:lstStyle/>
          <a:p>
            <a:r>
              <a:rPr lang="zh-CN" altLang="en-US" smtClean="0"/>
              <a:t>电子科技大学中山学院</a:t>
            </a:r>
            <a:endParaRPr lang="en-US" altLang="zh-CN"/>
          </a:p>
        </p:txBody>
      </p:sp>
      <p:sp>
        <p:nvSpPr>
          <p:cNvPr id="64514" name="Rectangle 2"/>
          <p:cNvSpPr>
            <a:spLocks noGrp="1" noChangeArrowheads="1"/>
          </p:cNvSpPr>
          <p:nvPr>
            <p:ph type="title"/>
          </p:nvPr>
        </p:nvSpPr>
        <p:spPr/>
        <p:txBody>
          <a:bodyPr/>
          <a:lstStyle/>
          <a:p>
            <a:r>
              <a:rPr lang="zh-CN" altLang="en-US" smtClean="0">
                <a:ea typeface="宋体" panose="02010600030101010101" pitchFamily="2" charset="-122"/>
              </a:rPr>
              <a:t>本章学习目标</a:t>
            </a:r>
            <a:endParaRPr lang="en-US" altLang="zh-CN">
              <a:solidFill>
                <a:schemeClr val="accent1"/>
              </a:solidFill>
              <a:ea typeface="宋体" panose="02010600030101010101" pitchFamily="2" charset="-122"/>
            </a:endParaRPr>
          </a:p>
        </p:txBody>
      </p:sp>
      <p:grpSp>
        <p:nvGrpSpPr>
          <p:cNvPr id="64515" name="Group 3"/>
          <p:cNvGrpSpPr>
            <a:grpSpLocks/>
          </p:cNvGrpSpPr>
          <p:nvPr/>
        </p:nvGrpSpPr>
        <p:grpSpPr bwMode="auto">
          <a:xfrm>
            <a:off x="1828800" y="2024063"/>
            <a:ext cx="762000" cy="665162"/>
            <a:chOff x="1110" y="2656"/>
            <a:chExt cx="1549" cy="1351"/>
          </a:xfrm>
        </p:grpSpPr>
        <p:sp>
          <p:nvSpPr>
            <p:cNvPr id="64516"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17"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18"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sp>
        <p:nvSpPr>
          <p:cNvPr id="64523" name="Line 11"/>
          <p:cNvSpPr>
            <a:spLocks noChangeShapeType="1"/>
          </p:cNvSpPr>
          <p:nvPr/>
        </p:nvSpPr>
        <p:spPr bwMode="auto">
          <a:xfrm>
            <a:off x="2438400" y="2633663"/>
            <a:ext cx="4800600" cy="0"/>
          </a:xfrm>
          <a:prstGeom prst="line">
            <a:avLst/>
          </a:prstGeom>
          <a:noFill/>
          <a:ln w="25400">
            <a:solidFill>
              <a:schemeClr val="tx2"/>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24" name="Text Box 12"/>
          <p:cNvSpPr txBox="1">
            <a:spLocks noChangeArrowheads="1"/>
          </p:cNvSpPr>
          <p:nvPr/>
        </p:nvSpPr>
        <p:spPr bwMode="auto">
          <a:xfrm>
            <a:off x="2987824" y="2100263"/>
            <a:ext cx="111280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400" b="1">
                <a:ea typeface="宋体" panose="02010600030101010101" pitchFamily="2" charset="-122"/>
              </a:rPr>
              <a:t>处理流</a:t>
            </a:r>
            <a:endParaRPr lang="en-US" altLang="zh-CN" sz="2400" b="1">
              <a:ea typeface="宋体" panose="02010600030101010101" pitchFamily="2" charset="-122"/>
            </a:endParaRPr>
          </a:p>
        </p:txBody>
      </p:sp>
      <p:sp>
        <p:nvSpPr>
          <p:cNvPr id="64525" name="Text Box 13"/>
          <p:cNvSpPr txBox="1">
            <a:spLocks noChangeArrowheads="1"/>
          </p:cNvSpPr>
          <p:nvPr/>
        </p:nvSpPr>
        <p:spPr bwMode="gray">
          <a:xfrm>
            <a:off x="2024562" y="2122488"/>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400" b="1">
                <a:solidFill>
                  <a:schemeClr val="bg1"/>
                </a:solidFill>
                <a:ea typeface="宋体" panose="02010600030101010101" pitchFamily="2" charset="-122"/>
              </a:rPr>
              <a:t>5</a:t>
            </a:r>
          </a:p>
        </p:txBody>
      </p:sp>
      <p:grpSp>
        <p:nvGrpSpPr>
          <p:cNvPr id="64519" name="Group 7"/>
          <p:cNvGrpSpPr>
            <a:grpSpLocks/>
          </p:cNvGrpSpPr>
          <p:nvPr/>
        </p:nvGrpSpPr>
        <p:grpSpPr bwMode="auto">
          <a:xfrm>
            <a:off x="1828800" y="2938463"/>
            <a:ext cx="762000" cy="665162"/>
            <a:chOff x="3174" y="2656"/>
            <a:chExt cx="1549" cy="1351"/>
          </a:xfrm>
        </p:grpSpPr>
        <p:sp>
          <p:nvSpPr>
            <p:cNvPr id="64520"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21"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22"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sp>
        <p:nvSpPr>
          <p:cNvPr id="64526" name="Line 14"/>
          <p:cNvSpPr>
            <a:spLocks noChangeShapeType="1"/>
          </p:cNvSpPr>
          <p:nvPr/>
        </p:nvSpPr>
        <p:spPr bwMode="auto">
          <a:xfrm>
            <a:off x="2438400" y="3548063"/>
            <a:ext cx="4800600" cy="0"/>
          </a:xfrm>
          <a:prstGeom prst="line">
            <a:avLst/>
          </a:prstGeom>
          <a:noFill/>
          <a:ln w="25400">
            <a:solidFill>
              <a:schemeClr val="tx2"/>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28" name="Text Box 16"/>
          <p:cNvSpPr txBox="1">
            <a:spLocks noChangeArrowheads="1"/>
          </p:cNvSpPr>
          <p:nvPr/>
        </p:nvSpPr>
        <p:spPr bwMode="gray">
          <a:xfrm>
            <a:off x="2024562" y="3036888"/>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400" b="1">
                <a:solidFill>
                  <a:schemeClr val="bg1"/>
                </a:solidFill>
                <a:ea typeface="宋体" panose="02010600030101010101" pitchFamily="2" charset="-122"/>
              </a:rPr>
              <a:t>6</a:t>
            </a:r>
          </a:p>
        </p:txBody>
      </p:sp>
      <p:grpSp>
        <p:nvGrpSpPr>
          <p:cNvPr id="64529" name="Group 17"/>
          <p:cNvGrpSpPr>
            <a:grpSpLocks/>
          </p:cNvGrpSpPr>
          <p:nvPr/>
        </p:nvGrpSpPr>
        <p:grpSpPr bwMode="auto">
          <a:xfrm>
            <a:off x="1828800" y="3830638"/>
            <a:ext cx="762000" cy="665162"/>
            <a:chOff x="1110" y="2656"/>
            <a:chExt cx="1549" cy="1351"/>
          </a:xfrm>
        </p:grpSpPr>
        <p:sp>
          <p:nvSpPr>
            <p:cNvPr id="64530"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31"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32"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sp>
        <p:nvSpPr>
          <p:cNvPr id="64537" name="Line 25"/>
          <p:cNvSpPr>
            <a:spLocks noChangeShapeType="1"/>
          </p:cNvSpPr>
          <p:nvPr/>
        </p:nvSpPr>
        <p:spPr bwMode="auto">
          <a:xfrm>
            <a:off x="2438400" y="4440238"/>
            <a:ext cx="4800600" cy="0"/>
          </a:xfrm>
          <a:prstGeom prst="line">
            <a:avLst/>
          </a:prstGeom>
          <a:noFill/>
          <a:ln w="25400">
            <a:solidFill>
              <a:schemeClr val="tx2"/>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39" name="Text Box 27"/>
          <p:cNvSpPr txBox="1">
            <a:spLocks noChangeArrowheads="1"/>
          </p:cNvSpPr>
          <p:nvPr/>
        </p:nvSpPr>
        <p:spPr bwMode="gray">
          <a:xfrm>
            <a:off x="2024562" y="3929063"/>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400" b="1">
                <a:solidFill>
                  <a:schemeClr val="bg1"/>
                </a:solidFill>
                <a:ea typeface="宋体" panose="02010600030101010101" pitchFamily="2" charset="-122"/>
              </a:rPr>
              <a:t>7</a:t>
            </a:r>
          </a:p>
        </p:txBody>
      </p:sp>
      <p:grpSp>
        <p:nvGrpSpPr>
          <p:cNvPr id="64533" name="Group 21"/>
          <p:cNvGrpSpPr>
            <a:grpSpLocks/>
          </p:cNvGrpSpPr>
          <p:nvPr/>
        </p:nvGrpSpPr>
        <p:grpSpPr bwMode="auto">
          <a:xfrm>
            <a:off x="1828800" y="4745038"/>
            <a:ext cx="762000" cy="665162"/>
            <a:chOff x="3174" y="2656"/>
            <a:chExt cx="1549" cy="1351"/>
          </a:xfrm>
        </p:grpSpPr>
        <p:sp>
          <p:nvSpPr>
            <p:cNvPr id="64534"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35"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36"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sp>
        <p:nvSpPr>
          <p:cNvPr id="64540" name="Line 28"/>
          <p:cNvSpPr>
            <a:spLocks noChangeShapeType="1"/>
          </p:cNvSpPr>
          <p:nvPr/>
        </p:nvSpPr>
        <p:spPr bwMode="auto">
          <a:xfrm>
            <a:off x="2438400" y="5354638"/>
            <a:ext cx="4800600" cy="0"/>
          </a:xfrm>
          <a:prstGeom prst="line">
            <a:avLst/>
          </a:prstGeom>
          <a:noFill/>
          <a:ln w="25400">
            <a:solidFill>
              <a:schemeClr val="tx2"/>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42" name="Text Box 30"/>
          <p:cNvSpPr txBox="1">
            <a:spLocks noChangeArrowheads="1"/>
          </p:cNvSpPr>
          <p:nvPr/>
        </p:nvSpPr>
        <p:spPr bwMode="gray">
          <a:xfrm>
            <a:off x="2024562" y="4843463"/>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400" b="1">
                <a:solidFill>
                  <a:schemeClr val="bg1"/>
                </a:solidFill>
                <a:ea typeface="宋体" panose="02010600030101010101" pitchFamily="2" charset="-122"/>
              </a:rPr>
              <a:t>8</a:t>
            </a:r>
          </a:p>
        </p:txBody>
      </p:sp>
      <p:sp>
        <p:nvSpPr>
          <p:cNvPr id="64543" name="Text Box 31"/>
          <p:cNvSpPr txBox="1">
            <a:spLocks noChangeArrowheads="1"/>
          </p:cNvSpPr>
          <p:nvPr/>
        </p:nvSpPr>
        <p:spPr bwMode="auto">
          <a:xfrm>
            <a:off x="1660525" y="7223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b="1"/>
          </a:p>
        </p:txBody>
      </p:sp>
      <p:sp>
        <p:nvSpPr>
          <p:cNvPr id="31" name="Text Box 12"/>
          <p:cNvSpPr txBox="1">
            <a:spLocks noChangeArrowheads="1"/>
          </p:cNvSpPr>
          <p:nvPr/>
        </p:nvSpPr>
        <p:spPr bwMode="auto">
          <a:xfrm>
            <a:off x="2987824" y="3039343"/>
            <a:ext cx="17315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400" b="1">
                <a:ea typeface="宋体" panose="02010600030101010101" pitchFamily="2" charset="-122"/>
              </a:rPr>
              <a:t>对象序列化</a:t>
            </a:r>
            <a:endParaRPr lang="en-US" altLang="zh-CN" sz="2400" b="1">
              <a:ea typeface="宋体" panose="02010600030101010101" pitchFamily="2" charset="-122"/>
            </a:endParaRPr>
          </a:p>
        </p:txBody>
      </p:sp>
      <p:sp>
        <p:nvSpPr>
          <p:cNvPr id="32" name="Text Box 12"/>
          <p:cNvSpPr txBox="1">
            <a:spLocks noChangeArrowheads="1"/>
          </p:cNvSpPr>
          <p:nvPr/>
        </p:nvSpPr>
        <p:spPr bwMode="auto">
          <a:xfrm>
            <a:off x="2987824" y="3903439"/>
            <a:ext cx="14366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400" b="1" smtClean="0">
                <a:solidFill>
                  <a:srgbClr val="FF0000"/>
                </a:solidFill>
                <a:ea typeface="宋体" panose="02010600030101010101" pitchFamily="2" charset="-122"/>
              </a:rPr>
              <a:t>IO</a:t>
            </a:r>
            <a:r>
              <a:rPr lang="zh-CN" altLang="en-US" sz="2400" b="1" smtClean="0">
                <a:solidFill>
                  <a:srgbClr val="FF0000"/>
                </a:solidFill>
                <a:ea typeface="宋体" panose="02010600030101010101" pitchFamily="2" charset="-122"/>
              </a:rPr>
              <a:t>重定向</a:t>
            </a:r>
            <a:endParaRPr lang="en-US" altLang="zh-CN" sz="2400" b="1">
              <a:solidFill>
                <a:srgbClr val="FF0000"/>
              </a:solidFill>
              <a:ea typeface="宋体" panose="02010600030101010101" pitchFamily="2" charset="-122"/>
            </a:endParaRPr>
          </a:p>
        </p:txBody>
      </p:sp>
      <p:sp>
        <p:nvSpPr>
          <p:cNvPr id="33" name="Text Box 12"/>
          <p:cNvSpPr txBox="1">
            <a:spLocks noChangeArrowheads="1"/>
          </p:cNvSpPr>
          <p:nvPr/>
        </p:nvSpPr>
        <p:spPr bwMode="auto">
          <a:xfrm>
            <a:off x="2987824" y="4797152"/>
            <a:ext cx="204094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400" b="1" smtClean="0">
                <a:solidFill>
                  <a:srgbClr val="FF0000"/>
                </a:solidFill>
                <a:ea typeface="宋体" panose="02010600030101010101" pitchFamily="2" charset="-122"/>
              </a:rPr>
              <a:t>文件目录操作</a:t>
            </a:r>
            <a:endParaRPr lang="en-US" altLang="zh-CN" sz="2400" b="1">
              <a:solidFill>
                <a:srgbClr val="FF0000"/>
              </a:solidFill>
              <a:ea typeface="宋体" panose="02010600030101010101" pitchFamily="2" charset="-122"/>
            </a:endParaRPr>
          </a:p>
        </p:txBody>
      </p:sp>
    </p:spTree>
    <p:extLst>
      <p:ext uri="{BB962C8B-B14F-4D97-AF65-F5344CB8AC3E}">
        <p14:creationId xmlns:p14="http://schemas.microsoft.com/office/powerpoint/2010/main" val="20597750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zh-CN" smtClean="0"/>
              <a:t>I/O</a:t>
            </a:r>
            <a:r>
              <a:rPr lang="zh-CN" altLang="en-US" smtClean="0"/>
              <a:t>重定向</a:t>
            </a:r>
            <a:endParaRPr lang="en-US" altLang="zh-CN" smtClean="0"/>
          </a:p>
        </p:txBody>
      </p:sp>
      <p:sp>
        <p:nvSpPr>
          <p:cNvPr id="29699" name="Rectangle 3"/>
          <p:cNvSpPr>
            <a:spLocks noGrp="1" noChangeArrowheads="1"/>
          </p:cNvSpPr>
          <p:nvPr>
            <p:ph type="body" idx="1"/>
          </p:nvPr>
        </p:nvSpPr>
        <p:spPr/>
        <p:txBody>
          <a:bodyPr/>
          <a:lstStyle/>
          <a:p>
            <a:pPr eaLnBrk="1" hangingPunct="1">
              <a:lnSpc>
                <a:spcPct val="90000"/>
              </a:lnSpc>
            </a:pPr>
            <a:r>
              <a:rPr lang="en-US" altLang="zh-CN" sz="2800" smtClean="0"/>
              <a:t>java.lang.System</a:t>
            </a:r>
            <a:r>
              <a:rPr lang="zh-CN" altLang="en-US" sz="2800" smtClean="0"/>
              <a:t>中的三个标准流对象</a:t>
            </a:r>
          </a:p>
          <a:p>
            <a:pPr lvl="1" eaLnBrk="1" hangingPunct="1">
              <a:lnSpc>
                <a:spcPct val="90000"/>
              </a:lnSpc>
            </a:pPr>
            <a:r>
              <a:rPr lang="en-US" altLang="zh-CN" sz="2400" smtClean="0"/>
              <a:t>static final InputStream in</a:t>
            </a:r>
            <a:r>
              <a:rPr lang="zh-CN" altLang="en-US" sz="2400" smtClean="0"/>
              <a:t>：功能：</a:t>
            </a:r>
            <a:r>
              <a:rPr lang="zh-CN" altLang="en-US" sz="2400" smtClean="0">
                <a:latin typeface="Arial" panose="020B0604020202020204" pitchFamily="34" charset="0"/>
              </a:rPr>
              <a:t>“</a:t>
            </a:r>
            <a:r>
              <a:rPr lang="zh-CN" altLang="en-US" sz="2400" smtClean="0"/>
              <a:t>标准</a:t>
            </a:r>
            <a:r>
              <a:rPr lang="zh-CN" altLang="en-US" sz="2400" smtClean="0">
                <a:latin typeface="Arial" panose="020B0604020202020204" pitchFamily="34" charset="0"/>
              </a:rPr>
              <a:t>”</a:t>
            </a:r>
            <a:r>
              <a:rPr lang="zh-CN" altLang="en-US" sz="2400" smtClean="0"/>
              <a:t>输入流，流已打开并准备提供输入数据。通常，此流对应于键盘输入或者由主机环境或用户指定的另一个输入源。</a:t>
            </a:r>
          </a:p>
          <a:p>
            <a:pPr lvl="1" eaLnBrk="1" hangingPunct="1">
              <a:lnSpc>
                <a:spcPct val="90000"/>
              </a:lnSpc>
            </a:pPr>
            <a:r>
              <a:rPr lang="en-US" altLang="zh-CN" sz="2400" smtClean="0"/>
              <a:t>static final PrintStream out</a:t>
            </a:r>
            <a:r>
              <a:rPr lang="zh-CN" altLang="en-US" sz="2400" smtClean="0"/>
              <a:t>：功能：</a:t>
            </a:r>
            <a:r>
              <a:rPr lang="zh-CN" altLang="en-US" sz="2400" smtClean="0">
                <a:latin typeface="Arial" panose="020B0604020202020204" pitchFamily="34" charset="0"/>
              </a:rPr>
              <a:t>“</a:t>
            </a:r>
            <a:r>
              <a:rPr lang="zh-CN" altLang="en-US" sz="2400" smtClean="0"/>
              <a:t>标准</a:t>
            </a:r>
            <a:r>
              <a:rPr lang="zh-CN" altLang="en-US" sz="2400" smtClean="0">
                <a:latin typeface="Arial" panose="020B0604020202020204" pitchFamily="34" charset="0"/>
              </a:rPr>
              <a:t>”</a:t>
            </a:r>
            <a:r>
              <a:rPr lang="zh-CN" altLang="en-US" sz="2400" smtClean="0"/>
              <a:t>输出流，此流已打开并准备接受输出数据。通常，此流对应于显示器输出或者由主机环境或用户指定的另一个输出目标。</a:t>
            </a:r>
          </a:p>
          <a:p>
            <a:pPr lvl="1" eaLnBrk="1" hangingPunct="1">
              <a:lnSpc>
                <a:spcPct val="90000"/>
              </a:lnSpc>
            </a:pPr>
            <a:r>
              <a:rPr lang="en-US" altLang="zh-CN" sz="2400" smtClean="0"/>
              <a:t>static final PrintStream err</a:t>
            </a:r>
            <a:r>
              <a:rPr lang="zh-CN" altLang="en-US" sz="2400" smtClean="0"/>
              <a:t>：功能：</a:t>
            </a:r>
            <a:r>
              <a:rPr lang="zh-CN" altLang="en-US" sz="2400" smtClean="0">
                <a:latin typeface="Arial" panose="020B0604020202020204" pitchFamily="34" charset="0"/>
              </a:rPr>
              <a:t>“</a:t>
            </a:r>
            <a:r>
              <a:rPr lang="zh-CN" altLang="en-US" sz="2400" smtClean="0"/>
              <a:t>标准</a:t>
            </a:r>
            <a:r>
              <a:rPr lang="zh-CN" altLang="en-US" sz="2400" smtClean="0">
                <a:latin typeface="Arial" panose="020B0604020202020204" pitchFamily="34" charset="0"/>
              </a:rPr>
              <a:t>”</a:t>
            </a:r>
            <a:r>
              <a:rPr lang="zh-CN" altLang="en-US" sz="2400" smtClean="0"/>
              <a:t>错误输出流。此流已打开并准备接受输出数据。通常，此流对应于显示器输出或者由主机环境或用户指定的另一个输出目标。</a:t>
            </a:r>
          </a:p>
        </p:txBody>
      </p:sp>
    </p:spTree>
    <p:extLst>
      <p:ext uri="{BB962C8B-B14F-4D97-AF65-F5344CB8AC3E}">
        <p14:creationId xmlns:p14="http://schemas.microsoft.com/office/powerpoint/2010/main" val="2211385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zh-CN"/>
              <a:t>I/O</a:t>
            </a:r>
            <a:r>
              <a:rPr lang="zh-CN" altLang="en-US"/>
              <a:t>重定向</a:t>
            </a:r>
            <a:endParaRPr lang="en-US" altLang="zh-CN" smtClean="0"/>
          </a:p>
        </p:txBody>
      </p:sp>
      <p:sp>
        <p:nvSpPr>
          <p:cNvPr id="30723" name="Rectangle 3"/>
          <p:cNvSpPr>
            <a:spLocks noGrp="1" noChangeArrowheads="1"/>
          </p:cNvSpPr>
          <p:nvPr>
            <p:ph type="body" idx="1"/>
          </p:nvPr>
        </p:nvSpPr>
        <p:spPr/>
        <p:txBody>
          <a:bodyPr/>
          <a:lstStyle/>
          <a:p>
            <a:pPr eaLnBrk="1" hangingPunct="1">
              <a:lnSpc>
                <a:spcPct val="90000"/>
              </a:lnSpc>
            </a:pPr>
            <a:r>
              <a:rPr lang="en-US" altLang="en-US" smtClean="0"/>
              <a:t>标准I/O重定向</a:t>
            </a:r>
            <a:endParaRPr lang="zh-CN" altLang="en-US" smtClean="0"/>
          </a:p>
          <a:p>
            <a:pPr lvl="1" eaLnBrk="1" hangingPunct="1">
              <a:lnSpc>
                <a:spcPct val="90000"/>
              </a:lnSpc>
            </a:pPr>
            <a:r>
              <a:rPr lang="zh-CN" altLang="en-US" smtClean="0"/>
              <a:t>在默认情况下，标准输入流从键盘读取数据，标准输出流和标准错误输出流向控制台输出数据。</a:t>
            </a:r>
            <a:r>
              <a:rPr lang="en-US" altLang="zh-CN" smtClean="0"/>
              <a:t>Java</a:t>
            </a:r>
            <a:r>
              <a:rPr lang="zh-CN" altLang="en-US" smtClean="0"/>
              <a:t>的</a:t>
            </a:r>
            <a:r>
              <a:rPr lang="en-US" altLang="zh-CN" smtClean="0"/>
              <a:t>System</a:t>
            </a:r>
            <a:r>
              <a:rPr lang="zh-CN" altLang="en-US" smtClean="0"/>
              <a:t>类提供了一些简单的静态方法调用，允许对标准输入、输出和错误</a:t>
            </a:r>
            <a:r>
              <a:rPr lang="en-US" altLang="zh-CN" smtClean="0"/>
              <a:t>I/O</a:t>
            </a:r>
            <a:r>
              <a:rPr lang="zh-CN" altLang="en-US" smtClean="0"/>
              <a:t>进行重定向：</a:t>
            </a:r>
          </a:p>
          <a:p>
            <a:pPr lvl="2" eaLnBrk="1" hangingPunct="1">
              <a:lnSpc>
                <a:spcPct val="90000"/>
              </a:lnSpc>
            </a:pPr>
            <a:r>
              <a:rPr lang="en-US" altLang="zh-CN" smtClean="0"/>
              <a:t>static void setIn(InputStream in)</a:t>
            </a:r>
            <a:r>
              <a:rPr lang="zh-CN" altLang="en-US" smtClean="0"/>
              <a:t>：对标准输入流重定向。</a:t>
            </a:r>
          </a:p>
          <a:p>
            <a:pPr lvl="2" eaLnBrk="1" hangingPunct="1">
              <a:lnSpc>
                <a:spcPct val="90000"/>
              </a:lnSpc>
            </a:pPr>
            <a:r>
              <a:rPr lang="en-US" altLang="zh-CN" smtClean="0"/>
              <a:t>static void setOut(PrintStream out)</a:t>
            </a:r>
            <a:r>
              <a:rPr lang="zh-CN" altLang="en-US" smtClean="0"/>
              <a:t>：对标准输出流重定向。</a:t>
            </a:r>
          </a:p>
          <a:p>
            <a:pPr lvl="2" eaLnBrk="1" hangingPunct="1">
              <a:lnSpc>
                <a:spcPct val="90000"/>
              </a:lnSpc>
            </a:pPr>
            <a:r>
              <a:rPr lang="en-US" altLang="zh-CN" smtClean="0"/>
              <a:t>static void setErr(PrintStream err)</a:t>
            </a:r>
            <a:r>
              <a:rPr lang="zh-CN" altLang="en-US" smtClean="0"/>
              <a:t>：对标准错误输出流重定向</a:t>
            </a:r>
            <a:endParaRPr lang="en-US" altLang="zh-CN" smtClean="0"/>
          </a:p>
          <a:p>
            <a:pPr lvl="1" eaLnBrk="1" hangingPunct="1">
              <a:lnSpc>
                <a:spcPct val="90000"/>
              </a:lnSpc>
            </a:pPr>
            <a:r>
              <a:rPr lang="zh-CN" altLang="en-US" smtClean="0"/>
              <a:t>示例： </a:t>
            </a:r>
            <a:r>
              <a:rPr lang="en-US" altLang="zh-CN" smtClean="0"/>
              <a:t>IORedirect.java</a:t>
            </a:r>
          </a:p>
        </p:txBody>
      </p:sp>
    </p:spTree>
    <p:extLst>
      <p:ext uri="{BB962C8B-B14F-4D97-AF65-F5344CB8AC3E}">
        <p14:creationId xmlns:p14="http://schemas.microsoft.com/office/powerpoint/2010/main" val="274443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smtClean="0"/>
              <a:t>文件目录操作</a:t>
            </a:r>
          </a:p>
        </p:txBody>
      </p:sp>
      <p:sp>
        <p:nvSpPr>
          <p:cNvPr id="13315" name="Rectangle 3"/>
          <p:cNvSpPr>
            <a:spLocks noGrp="1" noChangeArrowheads="1"/>
          </p:cNvSpPr>
          <p:nvPr>
            <p:ph type="body" idx="1"/>
          </p:nvPr>
        </p:nvSpPr>
        <p:spPr/>
        <p:txBody>
          <a:bodyPr/>
          <a:lstStyle/>
          <a:p>
            <a:r>
              <a:rPr lang="en-US" altLang="zh-CN"/>
              <a:t>java.io.File</a:t>
            </a:r>
            <a:r>
              <a:rPr lang="zh-CN" altLang="en-US" smtClean="0"/>
              <a:t>类</a:t>
            </a:r>
            <a:endParaRPr lang="zh-CN" altLang="en-US" sz="3600" smtClean="0"/>
          </a:p>
          <a:p>
            <a:pPr lvl="1"/>
            <a:r>
              <a:rPr lang="zh-CN" altLang="en-US" smtClean="0"/>
              <a:t>用以表示抽象路径名。每个</a:t>
            </a:r>
            <a:r>
              <a:rPr lang="en-US" altLang="zh-CN"/>
              <a:t>File</a:t>
            </a:r>
            <a:r>
              <a:rPr lang="zh-CN" altLang="en-US"/>
              <a:t>对象表示一个磁盘文件或文件夹，其对象属性中包含了文件或文件夹的相关信息，通过它可以完成对文件或文件夹的管理操作，如创建、删除等。</a:t>
            </a:r>
          </a:p>
          <a:p>
            <a:pPr lvl="1"/>
            <a:r>
              <a:rPr lang="en-US" altLang="zh-CN"/>
              <a:t>File(String </a:t>
            </a:r>
            <a:r>
              <a:rPr lang="en-US" altLang="zh-CN" smtClean="0"/>
              <a:t>path) </a:t>
            </a:r>
            <a:r>
              <a:rPr lang="zh-CN" altLang="en-US"/>
              <a:t>： </a:t>
            </a:r>
            <a:r>
              <a:rPr lang="zh-CN" altLang="en-US" smtClean="0"/>
              <a:t>根据文件</a:t>
            </a:r>
            <a:r>
              <a:rPr lang="en-US" altLang="zh-CN" smtClean="0"/>
              <a:t>/</a:t>
            </a:r>
            <a:r>
              <a:rPr lang="zh-CN" altLang="en-US" smtClean="0"/>
              <a:t>目录路径名称创建</a:t>
            </a:r>
            <a:r>
              <a:rPr lang="en-US" altLang="zh-CN"/>
              <a:t>File</a:t>
            </a:r>
            <a:r>
              <a:rPr lang="zh-CN" altLang="en-US" smtClean="0"/>
              <a:t>对象。</a:t>
            </a:r>
            <a:endParaRPr lang="zh-CN" altLang="en-US"/>
          </a:p>
          <a:p>
            <a:pPr lvl="1"/>
            <a:r>
              <a:rPr lang="en-US" altLang="zh-CN" smtClean="0"/>
              <a:t>File(String parent, String child)</a:t>
            </a:r>
            <a:r>
              <a:rPr lang="zh-CN" altLang="en-US" smtClean="0"/>
              <a:t>：根据路径名称</a:t>
            </a:r>
            <a:r>
              <a:rPr lang="en-US" altLang="zh-CN"/>
              <a:t>parent</a:t>
            </a:r>
            <a:r>
              <a:rPr lang="zh-CN" altLang="en-US" smtClean="0"/>
              <a:t>和路径名称</a:t>
            </a:r>
            <a:r>
              <a:rPr lang="en-US" altLang="zh-CN" smtClean="0"/>
              <a:t>child</a:t>
            </a:r>
            <a:r>
              <a:rPr lang="zh-CN" altLang="en-US" smtClean="0"/>
              <a:t>创建</a:t>
            </a:r>
            <a:r>
              <a:rPr lang="en-US" altLang="zh-CN" smtClean="0"/>
              <a:t>File</a:t>
            </a:r>
            <a:r>
              <a:rPr lang="zh-CN" altLang="en-US" smtClean="0"/>
              <a:t>对象。</a:t>
            </a:r>
            <a:endParaRPr lang="en-US" altLang="zh-CN" smtClean="0"/>
          </a:p>
          <a:p>
            <a:pPr lvl="1"/>
            <a:r>
              <a:rPr lang="en-US" altLang="zh-CN" smtClean="0"/>
              <a:t>File(File parent, String child)</a:t>
            </a:r>
            <a:r>
              <a:rPr lang="zh-CN" altLang="en-US" smtClean="0"/>
              <a:t>：根据</a:t>
            </a:r>
            <a:r>
              <a:rPr lang="en-US" altLang="zh-CN" smtClean="0"/>
              <a:t>parent</a:t>
            </a:r>
            <a:r>
              <a:rPr lang="zh-CN" altLang="en-US" smtClean="0"/>
              <a:t>的路径名称和路径名称</a:t>
            </a:r>
            <a:r>
              <a:rPr lang="en-US" altLang="zh-CN" smtClean="0"/>
              <a:t>child</a:t>
            </a:r>
            <a:r>
              <a:rPr lang="zh-CN" altLang="en-US" smtClean="0"/>
              <a:t>创建</a:t>
            </a:r>
            <a:r>
              <a:rPr lang="en-US" altLang="zh-CN" smtClean="0"/>
              <a:t>File</a:t>
            </a:r>
            <a:r>
              <a:rPr lang="zh-CN" altLang="en-US" smtClean="0"/>
              <a:t>对象。</a:t>
            </a:r>
            <a:endParaRPr lang="zh-CN" altLang="en-US"/>
          </a:p>
          <a:p>
            <a:pPr lvl="1"/>
            <a:endParaRPr lang="en-US" altLang="zh-CN" smtClean="0"/>
          </a:p>
          <a:p>
            <a:pPr lvl="1"/>
            <a:endParaRPr lang="zh-CN" altLang="en-US" smtClean="0"/>
          </a:p>
        </p:txBody>
      </p:sp>
    </p:spTree>
    <p:extLst>
      <p:ext uri="{BB962C8B-B14F-4D97-AF65-F5344CB8AC3E}">
        <p14:creationId xmlns:p14="http://schemas.microsoft.com/office/powerpoint/2010/main" val="5529696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smtClean="0"/>
              <a:t>文件目录操作</a:t>
            </a:r>
          </a:p>
        </p:txBody>
      </p:sp>
      <p:sp>
        <p:nvSpPr>
          <p:cNvPr id="13315" name="Rectangle 3"/>
          <p:cNvSpPr>
            <a:spLocks noGrp="1" noChangeArrowheads="1"/>
          </p:cNvSpPr>
          <p:nvPr>
            <p:ph type="body" idx="1"/>
          </p:nvPr>
        </p:nvSpPr>
        <p:spPr/>
        <p:txBody>
          <a:bodyPr/>
          <a:lstStyle/>
          <a:p>
            <a:r>
              <a:rPr lang="en-US" altLang="zh-CN"/>
              <a:t>java.io.File</a:t>
            </a:r>
            <a:r>
              <a:rPr lang="zh-CN" altLang="en-US" smtClean="0"/>
              <a:t>类</a:t>
            </a:r>
            <a:endParaRPr lang="zh-CN" altLang="en-US" sz="3600" smtClean="0"/>
          </a:p>
          <a:p>
            <a:pPr lvl="1"/>
            <a:r>
              <a:rPr lang="en-US" altLang="zh-CN" smtClean="0"/>
              <a:t>boolean </a:t>
            </a:r>
            <a:r>
              <a:rPr lang="en-US" altLang="zh-CN"/>
              <a:t>exists</a:t>
            </a:r>
            <a:r>
              <a:rPr lang="en-US" altLang="zh-CN" smtClean="0"/>
              <a:t>()</a:t>
            </a:r>
            <a:r>
              <a:rPr lang="zh-CN" altLang="en-US"/>
              <a:t> </a:t>
            </a:r>
            <a:r>
              <a:rPr lang="zh-CN" altLang="en-US" smtClean="0"/>
              <a:t>：判断文件或者目录是否存在，存在返回</a:t>
            </a:r>
            <a:r>
              <a:rPr lang="en-US" altLang="zh-CN" smtClean="0"/>
              <a:t>true</a:t>
            </a:r>
            <a:r>
              <a:rPr lang="zh-CN" altLang="en-US" smtClean="0"/>
              <a:t>，否则返回</a:t>
            </a:r>
            <a:r>
              <a:rPr lang="en-US" altLang="zh-CN" smtClean="0"/>
              <a:t>false</a:t>
            </a:r>
            <a:r>
              <a:rPr lang="zh-CN" altLang="en-US" smtClean="0"/>
              <a:t>。</a:t>
            </a:r>
            <a:endParaRPr lang="en-US" altLang="zh-CN"/>
          </a:p>
          <a:p>
            <a:pPr lvl="1"/>
            <a:r>
              <a:rPr lang="en-US" altLang="zh-CN" smtClean="0"/>
              <a:t>boolean </a:t>
            </a:r>
            <a:r>
              <a:rPr lang="en-US" altLang="zh-CN" smtClean="0"/>
              <a:t>createNewFile</a:t>
            </a:r>
            <a:r>
              <a:rPr lang="en-US" altLang="zh-CN"/>
              <a:t>() </a:t>
            </a:r>
            <a:r>
              <a:rPr lang="en-US" altLang="zh-CN" smtClean="0"/>
              <a:t>: </a:t>
            </a:r>
            <a:r>
              <a:rPr lang="zh-CN" altLang="en-US" smtClean="0"/>
              <a:t>文件不存在，且拥有相应权限时，创建新的空白文件，并返回</a:t>
            </a:r>
            <a:r>
              <a:rPr lang="en-US" altLang="zh-CN" smtClean="0"/>
              <a:t>true</a:t>
            </a:r>
            <a:r>
              <a:rPr lang="zh-CN" altLang="en-US" smtClean="0"/>
              <a:t>，否则返回</a:t>
            </a:r>
            <a:r>
              <a:rPr lang="en-US" altLang="zh-CN" smtClean="0"/>
              <a:t>false</a:t>
            </a:r>
            <a:r>
              <a:rPr lang="zh-CN" altLang="en-US" smtClean="0"/>
              <a:t>。</a:t>
            </a:r>
            <a:endParaRPr lang="en-US" altLang="zh-CN" smtClean="0"/>
          </a:p>
          <a:p>
            <a:pPr lvl="1"/>
            <a:r>
              <a:rPr lang="en-US" altLang="zh-CN"/>
              <a:t>boolean </a:t>
            </a:r>
            <a:r>
              <a:rPr lang="en-US" altLang="zh-CN"/>
              <a:t>mkdir</a:t>
            </a:r>
            <a:r>
              <a:rPr lang="en-US" altLang="zh-CN" smtClean="0"/>
              <a:t>() : </a:t>
            </a:r>
            <a:r>
              <a:rPr lang="zh-CN" altLang="en-US" smtClean="0"/>
              <a:t>目录不存在，且拥有相应权限时，创建新的目录，并返回</a:t>
            </a:r>
            <a:r>
              <a:rPr lang="en-US" altLang="zh-CN" smtClean="0"/>
              <a:t>true</a:t>
            </a:r>
            <a:r>
              <a:rPr lang="zh-CN" altLang="en-US" smtClean="0"/>
              <a:t>，否则返回</a:t>
            </a:r>
            <a:r>
              <a:rPr lang="en-US" altLang="zh-CN" smtClean="0"/>
              <a:t>false</a:t>
            </a:r>
            <a:r>
              <a:rPr lang="zh-CN" altLang="en-US" smtClean="0"/>
              <a:t>。</a:t>
            </a:r>
            <a:endParaRPr lang="zh-CN" altLang="en-US"/>
          </a:p>
          <a:p>
            <a:pPr lvl="1"/>
            <a:r>
              <a:rPr lang="en-US" altLang="zh-CN"/>
              <a:t>boolean mkdirs</a:t>
            </a:r>
            <a:r>
              <a:rPr lang="en-US" altLang="zh-CN"/>
              <a:t>() </a:t>
            </a:r>
            <a:r>
              <a:rPr lang="en-US" altLang="zh-CN" smtClean="0"/>
              <a:t>: </a:t>
            </a:r>
            <a:r>
              <a:rPr lang="zh-CN" altLang="en-US" smtClean="0"/>
              <a:t>在创建目录的同时，也创建必要的父目录。</a:t>
            </a:r>
            <a:endParaRPr lang="en-US" altLang="zh-CN" smtClean="0"/>
          </a:p>
          <a:p>
            <a:pPr lvl="1"/>
            <a:endParaRPr lang="zh-CN" altLang="en-US" smtClean="0"/>
          </a:p>
        </p:txBody>
      </p:sp>
    </p:spTree>
    <p:extLst>
      <p:ext uri="{BB962C8B-B14F-4D97-AF65-F5344CB8AC3E}">
        <p14:creationId xmlns:p14="http://schemas.microsoft.com/office/powerpoint/2010/main" val="18669685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smtClean="0"/>
              <a:t>文件目录操作</a:t>
            </a:r>
          </a:p>
        </p:txBody>
      </p:sp>
      <p:sp>
        <p:nvSpPr>
          <p:cNvPr id="13315" name="Rectangle 3"/>
          <p:cNvSpPr>
            <a:spLocks noGrp="1" noChangeArrowheads="1"/>
          </p:cNvSpPr>
          <p:nvPr>
            <p:ph type="body" idx="1"/>
          </p:nvPr>
        </p:nvSpPr>
        <p:spPr/>
        <p:txBody>
          <a:bodyPr/>
          <a:lstStyle/>
          <a:p>
            <a:r>
              <a:rPr lang="en-US" altLang="zh-CN"/>
              <a:t>java.io.File</a:t>
            </a:r>
            <a:r>
              <a:rPr lang="zh-CN" altLang="en-US" smtClean="0"/>
              <a:t>类</a:t>
            </a:r>
            <a:endParaRPr lang="zh-CN" altLang="en-US" sz="3600" smtClean="0"/>
          </a:p>
          <a:p>
            <a:pPr lvl="1"/>
            <a:r>
              <a:rPr lang="en-US" altLang="zh-CN" smtClean="0"/>
              <a:t>isFile</a:t>
            </a:r>
            <a:r>
              <a:rPr lang="en-US" altLang="zh-CN"/>
              <a:t>() : </a:t>
            </a:r>
            <a:r>
              <a:rPr lang="zh-CN" altLang="en-US"/>
              <a:t>判断该</a:t>
            </a:r>
            <a:r>
              <a:rPr lang="en-US" altLang="zh-CN"/>
              <a:t>File</a:t>
            </a:r>
            <a:r>
              <a:rPr lang="zh-CN" altLang="en-US"/>
              <a:t>对象</a:t>
            </a:r>
            <a:r>
              <a:rPr lang="zh-CN" altLang="en-US" smtClean="0"/>
              <a:t>是否</a:t>
            </a:r>
            <a:r>
              <a:rPr lang="zh-CN" altLang="en-US"/>
              <a:t>为</a:t>
            </a:r>
            <a:r>
              <a:rPr lang="zh-CN" altLang="en-US" smtClean="0"/>
              <a:t>文件</a:t>
            </a:r>
            <a:endParaRPr lang="zh-CN" altLang="en-US"/>
          </a:p>
          <a:p>
            <a:pPr lvl="1"/>
            <a:r>
              <a:rPr lang="en-US" altLang="zh-CN"/>
              <a:t>isDirectory() : </a:t>
            </a:r>
            <a:r>
              <a:rPr lang="zh-CN" altLang="en-US"/>
              <a:t>判断该</a:t>
            </a:r>
            <a:r>
              <a:rPr lang="en-US" altLang="zh-CN"/>
              <a:t>File</a:t>
            </a:r>
            <a:r>
              <a:rPr lang="zh-CN" altLang="en-US"/>
              <a:t>对象</a:t>
            </a:r>
            <a:r>
              <a:rPr lang="zh-CN" altLang="en-US" smtClean="0"/>
              <a:t>是否为</a:t>
            </a:r>
            <a:r>
              <a:rPr lang="zh-CN" altLang="en-US" smtClean="0"/>
              <a:t>目录</a:t>
            </a:r>
            <a:endParaRPr lang="en-US" altLang="zh-CN" smtClean="0"/>
          </a:p>
          <a:p>
            <a:pPr lvl="1"/>
            <a:r>
              <a:rPr lang="en-US" altLang="zh-CN"/>
              <a:t>boolean </a:t>
            </a:r>
            <a:r>
              <a:rPr lang="en-US" altLang="zh-CN"/>
              <a:t>delete</a:t>
            </a:r>
            <a:r>
              <a:rPr lang="en-US" altLang="zh-CN" smtClean="0"/>
              <a:t>() </a:t>
            </a:r>
            <a:r>
              <a:rPr lang="zh-CN" altLang="en-US" smtClean="0"/>
              <a:t>： 删除文件或者目录，如果该</a:t>
            </a:r>
            <a:r>
              <a:rPr lang="en-US" altLang="zh-CN" smtClean="0"/>
              <a:t>File</a:t>
            </a:r>
            <a:r>
              <a:rPr lang="zh-CN" altLang="en-US" smtClean="0"/>
              <a:t>对象是一个目录，则必须是空目录才能删除，删除成功返回</a:t>
            </a:r>
            <a:r>
              <a:rPr lang="en-US" altLang="zh-CN" smtClean="0"/>
              <a:t>true</a:t>
            </a:r>
            <a:r>
              <a:rPr lang="zh-CN" altLang="en-US" smtClean="0"/>
              <a:t>，删除失败返回</a:t>
            </a:r>
            <a:r>
              <a:rPr lang="en-US" altLang="zh-CN" smtClean="0"/>
              <a:t>false</a:t>
            </a:r>
            <a:r>
              <a:rPr lang="zh-CN" altLang="en-US" smtClean="0"/>
              <a:t>。</a:t>
            </a:r>
            <a:endParaRPr lang="en-US" altLang="zh-CN" smtClean="0"/>
          </a:p>
          <a:p>
            <a:pPr lvl="1"/>
            <a:r>
              <a:rPr lang="en-US" altLang="zh-CN"/>
              <a:t>boolean renameTo(File </a:t>
            </a:r>
            <a:r>
              <a:rPr lang="en-US" altLang="zh-CN"/>
              <a:t>dest</a:t>
            </a:r>
            <a:r>
              <a:rPr lang="en-US" altLang="zh-CN" smtClean="0"/>
              <a:t>)</a:t>
            </a:r>
            <a:r>
              <a:rPr lang="zh-CN" altLang="en-US"/>
              <a:t> </a:t>
            </a:r>
            <a:r>
              <a:rPr lang="zh-CN" altLang="en-US" smtClean="0"/>
              <a:t>：将该</a:t>
            </a:r>
            <a:r>
              <a:rPr lang="en-US" altLang="zh-CN" smtClean="0"/>
              <a:t>File</a:t>
            </a:r>
            <a:r>
              <a:rPr lang="zh-CN" altLang="en-US" smtClean="0"/>
              <a:t>对象表示的文件或目录重命名为</a:t>
            </a:r>
            <a:r>
              <a:rPr lang="en-US" altLang="zh-CN" smtClean="0"/>
              <a:t>dest</a:t>
            </a:r>
            <a:r>
              <a:rPr lang="zh-CN" altLang="en-US" smtClean="0"/>
              <a:t>表示的路径。等同于 移动</a:t>
            </a:r>
            <a:r>
              <a:rPr lang="en-US" altLang="zh-CN" smtClean="0"/>
              <a:t>/</a:t>
            </a:r>
            <a:r>
              <a:rPr lang="zh-CN" altLang="en-US"/>
              <a:t>剪切复制 文件或目录。需要注意的时，</a:t>
            </a:r>
            <a:r>
              <a:rPr lang="zh-CN" altLang="en-US"/>
              <a:t>重命名</a:t>
            </a:r>
            <a:r>
              <a:rPr lang="zh-CN" altLang="en-US" smtClean="0"/>
              <a:t>操作可能无法</a:t>
            </a:r>
            <a:r>
              <a:rPr lang="zh-CN" altLang="en-US"/>
              <a:t>将一个文件从一个文件系统移动到另一</a:t>
            </a:r>
            <a:r>
              <a:rPr lang="zh-CN" altLang="en-US"/>
              <a:t>个</a:t>
            </a:r>
            <a:r>
              <a:rPr lang="zh-CN" altLang="en-US" smtClean="0"/>
              <a:t>文件系统（分区）。</a:t>
            </a:r>
            <a:endParaRPr lang="en-US" altLang="zh-CN"/>
          </a:p>
          <a:p>
            <a:pPr lvl="1"/>
            <a:endParaRPr lang="zh-CN" altLang="en-US"/>
          </a:p>
          <a:p>
            <a:pPr lvl="1"/>
            <a:endParaRPr lang="en-US" altLang="zh-CN" smtClean="0"/>
          </a:p>
          <a:p>
            <a:pPr lvl="1"/>
            <a:endParaRPr lang="zh-CN" altLang="en-US" smtClean="0"/>
          </a:p>
        </p:txBody>
      </p:sp>
    </p:spTree>
    <p:extLst>
      <p:ext uri="{BB962C8B-B14F-4D97-AF65-F5344CB8AC3E}">
        <p14:creationId xmlns:p14="http://schemas.microsoft.com/office/powerpoint/2010/main" val="15581848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smtClean="0"/>
              <a:t>文件目录操作</a:t>
            </a:r>
          </a:p>
        </p:txBody>
      </p:sp>
      <p:sp>
        <p:nvSpPr>
          <p:cNvPr id="13315" name="Rectangle 3"/>
          <p:cNvSpPr>
            <a:spLocks noGrp="1" noChangeArrowheads="1"/>
          </p:cNvSpPr>
          <p:nvPr>
            <p:ph type="body" idx="1"/>
          </p:nvPr>
        </p:nvSpPr>
        <p:spPr/>
        <p:txBody>
          <a:bodyPr/>
          <a:lstStyle/>
          <a:p>
            <a:r>
              <a:rPr lang="en-US" altLang="zh-CN"/>
              <a:t>java.io.File</a:t>
            </a:r>
            <a:r>
              <a:rPr lang="zh-CN" altLang="en-US" smtClean="0"/>
              <a:t>类</a:t>
            </a:r>
            <a:endParaRPr lang="zh-CN" altLang="en-US" sz="3600" smtClean="0"/>
          </a:p>
          <a:p>
            <a:pPr lvl="1"/>
            <a:r>
              <a:rPr lang="en-US" altLang="zh-CN" smtClean="0"/>
              <a:t>String </a:t>
            </a:r>
            <a:r>
              <a:rPr lang="en-US" altLang="zh-CN"/>
              <a:t>getPath</a:t>
            </a:r>
            <a:r>
              <a:rPr lang="en-US" altLang="zh-CN" smtClean="0"/>
              <a:t>() </a:t>
            </a:r>
            <a:r>
              <a:rPr lang="zh-CN" altLang="en-US" smtClean="0"/>
              <a:t>：获取该</a:t>
            </a:r>
            <a:r>
              <a:rPr lang="en-US" altLang="zh-CN" smtClean="0"/>
              <a:t>File</a:t>
            </a:r>
            <a:r>
              <a:rPr lang="zh-CN" altLang="en-US" smtClean="0"/>
              <a:t>对象的路径名称序列，可能是相对路径，也可能是绝对路径。</a:t>
            </a:r>
            <a:endParaRPr lang="en-US" altLang="zh-CN" smtClean="0"/>
          </a:p>
          <a:p>
            <a:pPr lvl="1"/>
            <a:r>
              <a:rPr lang="en-US" altLang="zh-CN"/>
              <a:t>String </a:t>
            </a:r>
            <a:r>
              <a:rPr lang="en-US" altLang="zh-CN" smtClean="0"/>
              <a:t>getgetAbsolutePath() </a:t>
            </a:r>
            <a:r>
              <a:rPr lang="zh-CN" altLang="en-US"/>
              <a:t>：获取该</a:t>
            </a:r>
            <a:r>
              <a:rPr lang="en-US" altLang="zh-CN"/>
              <a:t>File</a:t>
            </a:r>
            <a:r>
              <a:rPr lang="zh-CN" altLang="en-US"/>
              <a:t>对象的路径</a:t>
            </a:r>
            <a:r>
              <a:rPr lang="zh-CN" altLang="en-US"/>
              <a:t>名称</a:t>
            </a:r>
            <a:r>
              <a:rPr lang="zh-CN" altLang="en-US" smtClean="0"/>
              <a:t>序列，得到的是绝对路径。</a:t>
            </a:r>
            <a:endParaRPr lang="en-US" altLang="zh-CN" smtClean="0"/>
          </a:p>
          <a:p>
            <a:pPr lvl="1"/>
            <a:r>
              <a:rPr lang="en-US" altLang="zh-CN"/>
              <a:t>String getName() </a:t>
            </a:r>
            <a:r>
              <a:rPr lang="zh-CN" altLang="en-US"/>
              <a:t>：获取该</a:t>
            </a:r>
            <a:r>
              <a:rPr lang="en-US" altLang="zh-CN"/>
              <a:t>File</a:t>
            </a:r>
            <a:r>
              <a:rPr lang="zh-CN" altLang="en-US"/>
              <a:t>对象的名称，名称是路径名称序列中的最后一个名称。</a:t>
            </a:r>
            <a:endParaRPr lang="en-US" altLang="zh-CN"/>
          </a:p>
          <a:p>
            <a:pPr lvl="1"/>
            <a:r>
              <a:rPr lang="en-US" altLang="zh-CN"/>
              <a:t>File[] listFiles() </a:t>
            </a:r>
            <a:r>
              <a:rPr lang="zh-CN" altLang="en-US"/>
              <a:t>：返回一个</a:t>
            </a:r>
            <a:r>
              <a:rPr lang="en-US" altLang="zh-CN"/>
              <a:t>File</a:t>
            </a:r>
            <a:r>
              <a:rPr lang="zh-CN" altLang="en-US"/>
              <a:t>数组，数组中的元素表示该</a:t>
            </a:r>
            <a:r>
              <a:rPr lang="en-US" altLang="zh-CN"/>
              <a:t>File</a:t>
            </a:r>
            <a:r>
              <a:rPr lang="zh-CN" altLang="en-US"/>
              <a:t>对象表示的目录中的文件和子目录。</a:t>
            </a:r>
            <a:endParaRPr lang="en-US" altLang="zh-CN"/>
          </a:p>
          <a:p>
            <a:pPr lvl="1"/>
            <a:r>
              <a:rPr lang="en-US" altLang="zh-CN" smtClean="0"/>
              <a:t>......</a:t>
            </a:r>
            <a:endParaRPr lang="en-US" altLang="zh-CN"/>
          </a:p>
          <a:p>
            <a:pPr lvl="1"/>
            <a:endParaRPr lang="zh-CN" altLang="en-US"/>
          </a:p>
          <a:p>
            <a:pPr lvl="1"/>
            <a:endParaRPr lang="en-US" altLang="zh-CN" smtClean="0"/>
          </a:p>
          <a:p>
            <a:pPr lvl="1"/>
            <a:endParaRPr lang="zh-CN" altLang="en-US" smtClean="0"/>
          </a:p>
        </p:txBody>
      </p:sp>
    </p:spTree>
    <p:extLst>
      <p:ext uri="{BB962C8B-B14F-4D97-AF65-F5344CB8AC3E}">
        <p14:creationId xmlns:p14="http://schemas.microsoft.com/office/powerpoint/2010/main" val="4291747115"/>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3">
      <a:dk1>
        <a:srgbClr val="666635"/>
      </a:dk1>
      <a:lt1>
        <a:srgbClr val="FFFFFF"/>
      </a:lt1>
      <a:dk2>
        <a:srgbClr val="25413E"/>
      </a:dk2>
      <a:lt2>
        <a:srgbClr val="B2B2B2"/>
      </a:lt2>
      <a:accent1>
        <a:srgbClr val="83AE4E"/>
      </a:accent1>
      <a:accent2>
        <a:srgbClr val="C78DD7"/>
      </a:accent2>
      <a:accent3>
        <a:srgbClr val="FFFFFF"/>
      </a:accent3>
      <a:accent4>
        <a:srgbClr val="56562C"/>
      </a:accent4>
      <a:accent5>
        <a:srgbClr val="C1D3B2"/>
      </a:accent5>
      <a:accent6>
        <a:srgbClr val="B47FC3"/>
      </a:accent6>
      <a:hlink>
        <a:srgbClr val="3197BB"/>
      </a:hlink>
      <a:folHlink>
        <a:srgbClr val="878FA5"/>
      </a:folHlink>
    </a:clrScheme>
    <a:fontScheme name="Default Desig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2B166E"/>
        </a:dk1>
        <a:lt1>
          <a:srgbClr val="FFFFFF"/>
        </a:lt1>
        <a:dk2>
          <a:srgbClr val="336699"/>
        </a:dk2>
        <a:lt2>
          <a:srgbClr val="DDDDDD"/>
        </a:lt2>
        <a:accent1>
          <a:srgbClr val="458F8F"/>
        </a:accent1>
        <a:accent2>
          <a:srgbClr val="CCCC00"/>
        </a:accent2>
        <a:accent3>
          <a:srgbClr val="FFFFFF"/>
        </a:accent3>
        <a:accent4>
          <a:srgbClr val="23115D"/>
        </a:accent4>
        <a:accent5>
          <a:srgbClr val="B0C6C6"/>
        </a:accent5>
        <a:accent6>
          <a:srgbClr val="B9B900"/>
        </a:accent6>
        <a:hlink>
          <a:srgbClr val="9999FF"/>
        </a:hlink>
        <a:folHlink>
          <a:srgbClr val="6C9BBE"/>
        </a:folHlink>
      </a:clrScheme>
      <a:clrMap bg1="lt1" tx1="dk1" bg2="lt2" tx2="dk2" accent1="accent1" accent2="accent2" accent3="accent3" accent4="accent4" accent5="accent5" accent6="accent6" hlink="hlink" folHlink="folHlink"/>
    </a:extraClrScheme>
    <a:extraClrScheme>
      <a:clrScheme name="Default Design 2">
        <a:dk1>
          <a:srgbClr val="1D528D"/>
        </a:dk1>
        <a:lt1>
          <a:srgbClr val="FFFFFF"/>
        </a:lt1>
        <a:dk2>
          <a:srgbClr val="000000"/>
        </a:dk2>
        <a:lt2>
          <a:srgbClr val="DDDDDD"/>
        </a:lt2>
        <a:accent1>
          <a:srgbClr val="B24242"/>
        </a:accent1>
        <a:accent2>
          <a:srgbClr val="CC9900"/>
        </a:accent2>
        <a:accent3>
          <a:srgbClr val="FFFFFF"/>
        </a:accent3>
        <a:accent4>
          <a:srgbClr val="174578"/>
        </a:accent4>
        <a:accent5>
          <a:srgbClr val="D5B0B0"/>
        </a:accent5>
        <a:accent6>
          <a:srgbClr val="B98A00"/>
        </a:accent6>
        <a:hlink>
          <a:srgbClr val="808000"/>
        </a:hlink>
        <a:folHlink>
          <a:srgbClr val="969696"/>
        </a:folHlink>
      </a:clrScheme>
      <a:clrMap bg1="lt1" tx1="dk1" bg2="lt2" tx2="dk2" accent1="accent1" accent2="accent2" accent3="accent3" accent4="accent4" accent5="accent5" accent6="accent6" hlink="hlink" folHlink="folHlink"/>
    </a:extraClrScheme>
    <a:extraClrScheme>
      <a:clrScheme name="Default Design 3">
        <a:dk1>
          <a:srgbClr val="666635"/>
        </a:dk1>
        <a:lt1>
          <a:srgbClr val="FFFFFF"/>
        </a:lt1>
        <a:dk2>
          <a:srgbClr val="25413E"/>
        </a:dk2>
        <a:lt2>
          <a:srgbClr val="B2B2B2"/>
        </a:lt2>
        <a:accent1>
          <a:srgbClr val="83AE4E"/>
        </a:accent1>
        <a:accent2>
          <a:srgbClr val="C78DD7"/>
        </a:accent2>
        <a:accent3>
          <a:srgbClr val="FFFFFF"/>
        </a:accent3>
        <a:accent4>
          <a:srgbClr val="56562C"/>
        </a:accent4>
        <a:accent5>
          <a:srgbClr val="C1D3B2"/>
        </a:accent5>
        <a:accent6>
          <a:srgbClr val="B47FC3"/>
        </a:accent6>
        <a:hlink>
          <a:srgbClr val="3197BB"/>
        </a:hlink>
        <a:folHlink>
          <a:srgbClr val="878FA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075TGp_Computer_green _v2</Template>
  <TotalTime>3818</TotalTime>
  <Words>914</Words>
  <Application>Microsoft Office PowerPoint</Application>
  <PresentationFormat>全屏显示(4:3)</PresentationFormat>
  <Paragraphs>83</Paragraphs>
  <Slides>12</Slides>
  <Notes>0</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1</vt:i4>
      </vt:variant>
      <vt:variant>
        <vt:lpstr>幻灯片标题</vt:lpstr>
      </vt:variant>
      <vt:variant>
        <vt:i4>12</vt:i4>
      </vt:variant>
    </vt:vector>
  </HeadingPairs>
  <TitlesOfParts>
    <vt:vector size="18" baseType="lpstr">
      <vt:lpstr>宋体</vt:lpstr>
      <vt:lpstr>Arial</vt:lpstr>
      <vt:lpstr>Verdana</vt:lpstr>
      <vt:lpstr>Wingdings</vt:lpstr>
      <vt:lpstr>Default Design</vt:lpstr>
      <vt:lpstr>Image</vt:lpstr>
      <vt:lpstr>第8章  IO框架</vt:lpstr>
      <vt:lpstr>本章学习目标</vt:lpstr>
      <vt:lpstr>本章学习目标</vt:lpstr>
      <vt:lpstr>I/O重定向</vt:lpstr>
      <vt:lpstr>I/O重定向</vt:lpstr>
      <vt:lpstr>文件目录操作</vt:lpstr>
      <vt:lpstr>文件目录操作</vt:lpstr>
      <vt:lpstr>文件目录操作</vt:lpstr>
      <vt:lpstr>文件目录操作</vt:lpstr>
      <vt:lpstr>文件目录操作</vt:lpstr>
      <vt:lpstr>文件目录操作</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pengzheng</dc:creator>
  <cp:lastModifiedBy>pengzheng</cp:lastModifiedBy>
  <cp:revision>173</cp:revision>
  <dcterms:created xsi:type="dcterms:W3CDTF">2015-08-30T13:23:12Z</dcterms:created>
  <dcterms:modified xsi:type="dcterms:W3CDTF">2015-11-19T06:33:28Z</dcterms:modified>
</cp:coreProperties>
</file>