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98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31" r:id="rId13"/>
    <p:sldId id="432" r:id="rId14"/>
    <p:sldId id="433" r:id="rId15"/>
    <p:sldId id="434" r:id="rId16"/>
    <p:sldId id="428" r:id="rId17"/>
    <p:sldId id="429" r:id="rId18"/>
    <p:sldId id="430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64" d="100"/>
          <a:sy n="64" d="100"/>
        </p:scale>
        <p:origin x="53" y="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64C32-929C-48DF-A5DD-895B3F424B3C}" type="datetimeFigureOut">
              <a:rPr lang="zh-CN" altLang="en-US" smtClean="0"/>
              <a:t>2015/11/22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55BF9-9E64-4D5D-9AD6-2007485DD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1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682A53-1E87-420E-9F18-CFC0BDE3C598}" type="slidenum">
              <a:rPr lang="en-US" altLang="zh-CN" smtClean="0">
                <a:latin typeface="Tahoma" panose="020B0604030504040204" pitchFamily="34" charset="0"/>
              </a:rPr>
              <a:pPr/>
              <a:t>5</a:t>
            </a:fld>
            <a:endParaRPr lang="en-US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6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第</a:t>
            </a:r>
            <a:r>
              <a:rPr lang="en-US" altLang="zh-CN" noProof="0" dirty="0" smtClean="0"/>
              <a:t>1</a:t>
            </a:r>
            <a:r>
              <a:rPr lang="zh-CN" altLang="en-US" noProof="0" dirty="0" smtClean="0"/>
              <a:t>章</a:t>
            </a:r>
            <a:r>
              <a:rPr lang="en-US" altLang="zh-CN" noProof="0" dirty="0" smtClean="0"/>
              <a:t/>
            </a:r>
            <a:br>
              <a:rPr lang="en-US" altLang="zh-CN" noProof="0" dirty="0" smtClean="0"/>
            </a:br>
            <a:r>
              <a:rPr lang="en-US" altLang="zh-CN" noProof="0" dirty="0" smtClean="0"/>
              <a:t>Java</a:t>
            </a:r>
            <a:r>
              <a:rPr lang="zh-CN" altLang="en-US" noProof="0" dirty="0" smtClean="0"/>
              <a:t>开发简介</a:t>
            </a:r>
            <a:endParaRPr lang="en-US" altLang="zh-CN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png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" name="Image" r:id="rId5" imgW="6273016" imgH="304547" progId="Photoshop.Image.6">
                  <p:embed/>
                </p:oleObj>
              </mc:Choice>
              <mc:Fallback>
                <p:oleObj name="Image" r:id="rId5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4" name="Image" r:id="rId7" imgW="1904762" imgH="2006349" progId="Photoshop.Image.7">
                  <p:embed/>
                </p:oleObj>
              </mc:Choice>
              <mc:Fallback>
                <p:oleObj name="Image" r:id="rId7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" name="Image" r:id="rId9" imgW="1523272" imgH="1676190" progId="Photoshop.Image.7">
                  <p:embed/>
                </p:oleObj>
              </mc:Choice>
              <mc:Fallback>
                <p:oleObj name="Image" r:id="rId9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smtClean="0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mtClean="0"/>
              <a:t>11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smtClean="0"/>
              <a:t>数据库访问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连接数据库 </a:t>
            </a:r>
            <a:r>
              <a:rPr lang="en-US" altLang="zh-CN" smtClean="0"/>
              <a:t>- </a:t>
            </a:r>
            <a:r>
              <a:rPr lang="en-US" altLang="zh-CN"/>
              <a:t>SQL Server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下载</a:t>
            </a:r>
            <a:r>
              <a:rPr lang="en-US" altLang="zh-CN" sz="2800" smtClean="0"/>
              <a:t>SQL Server</a:t>
            </a:r>
            <a:r>
              <a:rPr lang="zh-CN" altLang="en-US" sz="2800" smtClean="0"/>
              <a:t>的</a:t>
            </a:r>
            <a:r>
              <a:rPr lang="en-US" altLang="zh-CN" sz="2800" smtClean="0"/>
              <a:t>JDBC</a:t>
            </a:r>
            <a:r>
              <a:rPr lang="zh-CN" altLang="en-US" sz="2800" smtClean="0"/>
              <a:t>驱动包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JDBC Driver 4.0 for SQL Server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在项目中导入</a:t>
            </a:r>
            <a:r>
              <a:rPr lang="en-US" altLang="zh-CN" sz="2800" smtClean="0"/>
              <a:t>MySQL</a:t>
            </a:r>
            <a:r>
              <a:rPr lang="zh-CN" altLang="en-US" sz="2800" smtClean="0"/>
              <a:t>的</a:t>
            </a:r>
            <a:r>
              <a:rPr lang="en-US" altLang="zh-CN" sz="2800" smtClean="0"/>
              <a:t>JDBC</a:t>
            </a:r>
            <a:r>
              <a:rPr lang="zh-CN" altLang="en-US" sz="2800" smtClean="0"/>
              <a:t>驱动包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方式一：</a:t>
            </a:r>
            <a:r>
              <a:rPr lang="en-US" altLang="zh-CN" sz="2400" smtClean="0"/>
              <a:t>Eclipse</a:t>
            </a:r>
            <a:r>
              <a:rPr lang="zh-CN" altLang="en-US" sz="2400" smtClean="0"/>
              <a:t>项目设置 </a:t>
            </a:r>
            <a:r>
              <a:rPr lang="en-US" altLang="zh-CN" sz="2400" smtClean="0"/>
              <a:t>-&gt; Java Build Path -&gt; Libraries -&gt; Add External Jars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方式二：在</a:t>
            </a:r>
            <a:r>
              <a:rPr lang="en-US" altLang="zh-CN" sz="2400" smtClean="0"/>
              <a:t>Eclipse</a:t>
            </a:r>
            <a:r>
              <a:rPr lang="zh-CN" altLang="en-US" sz="2400" smtClean="0"/>
              <a:t>中建立</a:t>
            </a:r>
            <a:r>
              <a:rPr lang="en-US" altLang="zh-CN" sz="2400" smtClean="0"/>
              <a:t>User Libraries</a:t>
            </a:r>
            <a:r>
              <a:rPr lang="zh-CN" altLang="en-US" sz="2400" smtClean="0"/>
              <a:t>，用于包含</a:t>
            </a:r>
            <a:r>
              <a:rPr lang="en-US" altLang="zh-CN" sz="2400" smtClean="0"/>
              <a:t>SQL Server</a:t>
            </a:r>
            <a:r>
              <a:rPr lang="zh-CN" altLang="en-US" sz="2400" smtClean="0"/>
              <a:t>的</a:t>
            </a:r>
            <a:r>
              <a:rPr lang="en-US" altLang="zh-CN" sz="2400" smtClean="0"/>
              <a:t>JDBC</a:t>
            </a:r>
            <a:r>
              <a:rPr lang="zh-CN" altLang="en-US" sz="2400" smtClean="0"/>
              <a:t>驱动包。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在源代码中导入</a:t>
            </a:r>
            <a:r>
              <a:rPr lang="en-US" altLang="zh-CN" sz="2800" smtClean="0"/>
              <a:t>java.sql</a:t>
            </a:r>
            <a:r>
              <a:rPr lang="zh-CN" altLang="en-US" sz="2800" smtClean="0"/>
              <a:t>包中的接口和类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import java.sql.*;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86793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 smtClean="0"/>
              <a:t>连接数据库 </a:t>
            </a:r>
            <a:r>
              <a:rPr lang="en-US" altLang="zh-CN" smtClean="0"/>
              <a:t>- </a:t>
            </a:r>
            <a:r>
              <a:rPr lang="en-US" altLang="zh-CN"/>
              <a:t>SQL Server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载入驱动类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Class.forName(“com.microsoft. sqlserver. jdbc.SQLServerDriver”);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创建连接字符串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String url = "</a:t>
            </a:r>
            <a:r>
              <a:rPr lang="en-US" altLang="zh-CN" sz="2400" smtClean="0"/>
              <a:t> jdbc:sqlserver://localhost:1433;databaseName=test;user=sa;password=zsc123 </a:t>
            </a:r>
            <a:r>
              <a:rPr lang="en-US" altLang="en-US" sz="2400" smtClean="0"/>
              <a:t>";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获取数据库连接对象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Connection con = </a:t>
            </a:r>
            <a:r>
              <a:rPr lang="en-US" altLang="zh-CN" sz="2400" smtClean="0"/>
              <a:t>DriverManager.getConnection(url</a:t>
            </a:r>
            <a:r>
              <a:rPr lang="en-US" altLang="zh-CN" sz="240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关闭</a:t>
            </a:r>
            <a:r>
              <a:rPr lang="zh-CN" altLang="en-US" sz="2800" smtClean="0"/>
              <a:t>数据库</a:t>
            </a:r>
            <a:r>
              <a:rPr lang="zh-CN" altLang="en-US" sz="2800"/>
              <a:t>连接对象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con.close();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示例</a:t>
            </a:r>
            <a:r>
              <a:rPr lang="zh-CN" altLang="en-US" sz="2800" smtClean="0"/>
              <a:t>：</a:t>
            </a:r>
            <a:r>
              <a:rPr lang="en-US" altLang="zh-CN" sz="2800" smtClean="0"/>
              <a:t>ConnectSQLServer.java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9048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en-US" smtClean="0"/>
              <a:t>连接数据库 </a:t>
            </a:r>
            <a:r>
              <a:rPr lang="en-US" altLang="zh-CN" smtClean="0"/>
              <a:t>– ODBC</a:t>
            </a:r>
            <a:r>
              <a:rPr lang="zh-CN" altLang="en-US" smtClean="0"/>
              <a:t>桥接方式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什么是</a:t>
            </a:r>
            <a:r>
              <a:rPr lang="en-US" altLang="zh-CN" smtClean="0"/>
              <a:t>ODBC</a:t>
            </a:r>
            <a:endParaRPr lang="en-US" altLang="zh-CN" smtClean="0"/>
          </a:p>
          <a:p>
            <a:pPr lvl="1">
              <a:lnSpc>
                <a:spcPct val="90000"/>
              </a:lnSpc>
            </a:pPr>
            <a:r>
              <a:rPr lang="en-US" altLang="zh-CN"/>
              <a:t>ODBC</a:t>
            </a:r>
            <a:r>
              <a:rPr lang="zh-CN" altLang="en-US"/>
              <a:t>：开放数据库连接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Open DataBase Connectivity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关系数据库产品很多：</a:t>
            </a:r>
            <a:r>
              <a:rPr lang="en-US" altLang="zh-CN"/>
              <a:t>DB2</a:t>
            </a:r>
            <a:r>
              <a:rPr lang="zh-CN" altLang="en-US"/>
              <a:t>、 </a:t>
            </a:r>
            <a:r>
              <a:rPr lang="en-US" altLang="zh-CN"/>
              <a:t>Oracle</a:t>
            </a:r>
            <a:r>
              <a:rPr lang="zh-CN" altLang="en-US"/>
              <a:t>、 </a:t>
            </a:r>
            <a:r>
              <a:rPr lang="en-US" altLang="zh-CN"/>
              <a:t>SQL Server</a:t>
            </a:r>
            <a:r>
              <a:rPr lang="zh-CN" altLang="en-US"/>
              <a:t>、</a:t>
            </a:r>
            <a:r>
              <a:rPr lang="en-US" altLang="zh-CN"/>
              <a:t>MySQL</a:t>
            </a:r>
            <a:r>
              <a:rPr lang="zh-CN" altLang="en-US"/>
              <a:t>、</a:t>
            </a:r>
            <a:r>
              <a:rPr lang="en-US" altLang="zh-CN"/>
              <a:t>Access</a:t>
            </a:r>
            <a:r>
              <a:rPr lang="zh-CN" altLang="en-US"/>
              <a:t>等等。对它们来说，</a:t>
            </a:r>
            <a:r>
              <a:rPr lang="en-US" altLang="zh-CN"/>
              <a:t>SQL</a:t>
            </a:r>
            <a:r>
              <a:rPr lang="zh-CN" altLang="en-US"/>
              <a:t>语句是一样的，但低层的驱动都各自不同。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Microsoft</a:t>
            </a:r>
            <a:r>
              <a:rPr lang="zh-CN" altLang="en-US"/>
              <a:t>开发的</a:t>
            </a:r>
            <a:r>
              <a:rPr lang="en-US" altLang="zh-CN"/>
              <a:t>ODBC</a:t>
            </a:r>
            <a:r>
              <a:rPr lang="zh-CN" altLang="en-US"/>
              <a:t>就相当于一个转换开关，负责将应用程序发送来的标准</a:t>
            </a:r>
            <a:r>
              <a:rPr lang="en-US" altLang="zh-CN"/>
              <a:t>SQL</a:t>
            </a:r>
            <a:r>
              <a:rPr lang="zh-CN" altLang="en-US"/>
              <a:t>语句传递给各种数据库驱动程序处理，再将处理结果送回</a:t>
            </a:r>
            <a:r>
              <a:rPr lang="zh-CN" altLang="en-US"/>
              <a:t>应用程序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6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en-US" smtClean="0"/>
              <a:t>连接数据库 </a:t>
            </a:r>
            <a:r>
              <a:rPr lang="en-US" altLang="zh-CN" smtClean="0"/>
              <a:t>– ODBC</a:t>
            </a:r>
            <a:r>
              <a:rPr lang="zh-CN" altLang="en-US" smtClean="0"/>
              <a:t>桥接方式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JDBC-ODBC</a:t>
            </a:r>
            <a:r>
              <a:rPr lang="zh-CN" altLang="en-US"/>
              <a:t>桥接</a:t>
            </a:r>
            <a:r>
              <a:rPr lang="zh-CN" altLang="en-US" smtClean="0"/>
              <a:t>方式</a:t>
            </a:r>
            <a:endParaRPr lang="zh-CN" altLang="en-US"/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468313" y="5373688"/>
            <a:ext cx="1798637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SQL Server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4860925" y="5300663"/>
            <a:ext cx="1798638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Oracle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701925" y="5373688"/>
            <a:ext cx="1798638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DB2</a:t>
            </a: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4716463" y="1916113"/>
            <a:ext cx="144145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000">
                <a:solidFill>
                  <a:schemeClr val="tx1">
                    <a:lumMod val="50000"/>
                  </a:schemeClr>
                </a:solidFill>
              </a:rPr>
              <a:t>ODBC API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900113" y="4508500"/>
            <a:ext cx="1079500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2987675" y="4437063"/>
            <a:ext cx="10795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1908175" y="22050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6229350" y="21320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Line 14"/>
          <p:cNvSpPr>
            <a:spLocks noChangeShapeType="1"/>
          </p:cNvSpPr>
          <p:nvPr/>
        </p:nvSpPr>
        <p:spPr bwMode="auto">
          <a:xfrm>
            <a:off x="1476375" y="50847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2700338" y="1700213"/>
            <a:ext cx="1511300" cy="1081087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JDBC</a:t>
            </a: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 flipV="1">
            <a:off x="4211638" y="22050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612775" y="1844675"/>
            <a:ext cx="1223963" cy="720725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2555875" y="1700213"/>
            <a:ext cx="144463" cy="100806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900113" y="2781300"/>
            <a:ext cx="1873250" cy="5048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</a:rPr>
              <a:t>统一了接口</a:t>
            </a: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292725" y="4365625"/>
            <a:ext cx="1079500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 flipH="1">
            <a:off x="1619250" y="2492375"/>
            <a:ext cx="568960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7308850" y="4365625"/>
            <a:ext cx="1079500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05613" y="1773238"/>
            <a:ext cx="1511300" cy="720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ODBC</a:t>
            </a:r>
          </a:p>
        </p:txBody>
      </p:sp>
      <p:sp>
        <p:nvSpPr>
          <p:cNvPr id="45" name="AutoShape 58"/>
          <p:cNvSpPr>
            <a:spLocks noChangeArrowheads="1"/>
          </p:cNvSpPr>
          <p:nvPr/>
        </p:nvSpPr>
        <p:spPr bwMode="auto">
          <a:xfrm>
            <a:off x="6950075" y="5300663"/>
            <a:ext cx="1798638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Access</a:t>
            </a:r>
          </a:p>
        </p:txBody>
      </p:sp>
      <p:sp>
        <p:nvSpPr>
          <p:cNvPr id="46" name="Line 59"/>
          <p:cNvSpPr>
            <a:spLocks noChangeShapeType="1"/>
          </p:cNvSpPr>
          <p:nvPr/>
        </p:nvSpPr>
        <p:spPr bwMode="auto">
          <a:xfrm>
            <a:off x="3563938" y="50847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Line 60"/>
          <p:cNvSpPr>
            <a:spLocks noChangeShapeType="1"/>
          </p:cNvSpPr>
          <p:nvPr/>
        </p:nvSpPr>
        <p:spPr bwMode="auto">
          <a:xfrm>
            <a:off x="5795963" y="49418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8" name="Line 61"/>
          <p:cNvSpPr>
            <a:spLocks noChangeShapeType="1"/>
          </p:cNvSpPr>
          <p:nvPr/>
        </p:nvSpPr>
        <p:spPr bwMode="auto">
          <a:xfrm>
            <a:off x="7812088" y="49418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9" name="Line 63"/>
          <p:cNvSpPr>
            <a:spLocks noChangeShapeType="1"/>
          </p:cNvSpPr>
          <p:nvPr/>
        </p:nvSpPr>
        <p:spPr bwMode="auto">
          <a:xfrm flipH="1">
            <a:off x="3563938" y="2492375"/>
            <a:ext cx="3960812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0" name="Line 64"/>
          <p:cNvSpPr>
            <a:spLocks noChangeShapeType="1"/>
          </p:cNvSpPr>
          <p:nvPr/>
        </p:nvSpPr>
        <p:spPr bwMode="auto">
          <a:xfrm flipH="1">
            <a:off x="5867400" y="2420938"/>
            <a:ext cx="1944688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1" name="Line 65"/>
          <p:cNvSpPr>
            <a:spLocks noChangeShapeType="1"/>
          </p:cNvSpPr>
          <p:nvPr/>
        </p:nvSpPr>
        <p:spPr bwMode="auto">
          <a:xfrm flipH="1">
            <a:off x="7885113" y="24923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1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0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en-US" smtClean="0"/>
              <a:t>连接数据库 </a:t>
            </a:r>
            <a:r>
              <a:rPr lang="en-US" altLang="zh-CN" smtClean="0"/>
              <a:t>– ODBC</a:t>
            </a:r>
            <a:r>
              <a:rPr lang="zh-CN" altLang="en-US" smtClean="0"/>
              <a:t>桥接方式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ODBC</a:t>
            </a:r>
            <a:r>
              <a:rPr lang="zh-CN" altLang="en-US"/>
              <a:t>数据源</a:t>
            </a:r>
          </a:p>
          <a:p>
            <a:pPr lvl="1"/>
            <a:r>
              <a:rPr lang="zh-CN" altLang="en-US"/>
              <a:t>控制面板 </a:t>
            </a:r>
            <a:r>
              <a:rPr lang="en-US" altLang="zh-CN"/>
              <a:t>-&gt; </a:t>
            </a:r>
            <a:r>
              <a:rPr lang="zh-CN" altLang="en-US"/>
              <a:t>管理工具 </a:t>
            </a:r>
            <a:r>
              <a:rPr lang="en-US" altLang="zh-CN"/>
              <a:t>-&gt; </a:t>
            </a:r>
            <a:r>
              <a:rPr lang="zh-CN" altLang="en-US"/>
              <a:t>数据源</a:t>
            </a:r>
            <a:r>
              <a:rPr lang="en-US" altLang="zh-CN"/>
              <a:t>ODBC</a:t>
            </a:r>
          </a:p>
          <a:p>
            <a:r>
              <a:rPr lang="zh-CN" altLang="en-US"/>
              <a:t>载入驱动类</a:t>
            </a:r>
          </a:p>
          <a:p>
            <a:pPr lvl="1"/>
            <a:r>
              <a:rPr lang="en-US" altLang="zh-CN"/>
              <a:t>Class.forName(“sun.jdbc.odbc.JdbcOdbcDriver”);</a:t>
            </a:r>
          </a:p>
          <a:p>
            <a:r>
              <a:rPr lang="zh-CN" altLang="en-US"/>
              <a:t>创建连接字符串</a:t>
            </a:r>
          </a:p>
          <a:p>
            <a:pPr lvl="1"/>
            <a:r>
              <a:rPr lang="en-US" altLang="en-US"/>
              <a:t>String conStr = "jdbc:odbc:MyODBC";</a:t>
            </a:r>
            <a:endParaRPr lang="en-US" altLang="zh-CN"/>
          </a:p>
          <a:p>
            <a:r>
              <a:rPr lang="zh-CN" altLang="en-US"/>
              <a:t>创建连接对象</a:t>
            </a:r>
          </a:p>
          <a:p>
            <a:pPr lvl="1"/>
            <a:r>
              <a:rPr lang="en-US" altLang="zh-CN"/>
              <a:t>Connection con = DriverManager.getConnection(conStr);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61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连接数据库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135938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最容易出错的地方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1. </a:t>
            </a: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没装载正确的驱动类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</a:rPr>
              <a:t>catch (ClassNotFoundException e)</a:t>
            </a:r>
            <a:endParaRPr lang="en-US" altLang="zh-CN" smtClean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2. </a:t>
            </a: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连接字符串没写正确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 catch </a:t>
            </a:r>
            <a:r>
              <a:rPr lang="en-US" altLang="zh-CN" smtClean="0">
                <a:solidFill>
                  <a:schemeClr val="tx1"/>
                </a:solidFill>
              </a:rPr>
              <a:t>(SQLException e) </a:t>
            </a:r>
            <a:endParaRPr lang="en-US" altLang="zh-CN" smtClean="0">
              <a:solidFill>
                <a:schemeClr val="tx1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3. </a:t>
            </a: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数据库管理系统配置有问题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1"/>
                </a:solidFill>
              </a:rPr>
              <a:t>用户名、密码、端口号、验证方式等问题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注意</a:t>
            </a: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连接</a:t>
            </a: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SQL Server</a:t>
            </a: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数据库不能使用集成身份验证模式，可以设置混合验证模式，启用</a:t>
            </a: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sa</a:t>
            </a: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用户，设置</a:t>
            </a:r>
            <a:r>
              <a:rPr lang="en-US" altLang="zh-CN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TCP</a:t>
            </a:r>
            <a:r>
              <a:rPr lang="zh-CN" altLang="en-US" smtClean="0">
                <a:solidFill>
                  <a:schemeClr val="tx1"/>
                </a:solidFill>
                <a:latin typeface="楷体_GB2312"/>
                <a:ea typeface="楷体_GB2312"/>
                <a:cs typeface="楷体_GB2312"/>
              </a:rPr>
              <a:t>端口号，设置防火墙，并重启服务。</a:t>
            </a:r>
          </a:p>
        </p:txBody>
      </p:sp>
    </p:spTree>
    <p:extLst>
      <p:ext uri="{BB962C8B-B14F-4D97-AF65-F5344CB8AC3E}">
        <p14:creationId xmlns:p14="http://schemas.microsoft.com/office/powerpoint/2010/main" val="82142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查询</a:t>
            </a:r>
            <a:r>
              <a:rPr lang="zh-CN" altLang="en-US" smtClean="0"/>
              <a:t>数据库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获取</a:t>
            </a:r>
            <a:r>
              <a:rPr lang="zh-CN" altLang="en-US" sz="2800" smtClean="0"/>
              <a:t>表达式</a:t>
            </a:r>
            <a:r>
              <a:rPr lang="zh-CN" altLang="en-US" sz="2800" smtClean="0"/>
              <a:t>对象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Statement </a:t>
            </a:r>
            <a:r>
              <a:rPr lang="en-US" altLang="zh-CN" sz="2400" smtClean="0"/>
              <a:t>stmt = </a:t>
            </a:r>
            <a:r>
              <a:rPr lang="en-US" altLang="zh-CN" sz="2400" smtClean="0"/>
              <a:t>con.createStatement</a:t>
            </a:r>
            <a:r>
              <a:rPr lang="en-US" altLang="zh-CN" sz="2400" smtClean="0"/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获得</a:t>
            </a:r>
            <a:r>
              <a:rPr lang="zh-CN" altLang="en-US" sz="2800" smtClean="0"/>
              <a:t>查询结果集</a:t>
            </a:r>
            <a:r>
              <a:rPr lang="en-US" altLang="zh-CN" sz="2800" smtClean="0"/>
              <a:t>ResultSet</a:t>
            </a:r>
            <a:r>
              <a:rPr lang="zh-CN" altLang="en-US" sz="2800" smtClean="0"/>
              <a:t>对象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ResultSet </a:t>
            </a:r>
            <a:r>
              <a:rPr lang="en-US" altLang="zh-CN" sz="2400" smtClean="0"/>
              <a:t>rs = stmt.executeQuery(String </a:t>
            </a:r>
            <a:r>
              <a:rPr lang="en-US" altLang="zh-CN" sz="2400" smtClean="0"/>
              <a:t>sql</a:t>
            </a:r>
            <a:r>
              <a:rPr lang="en-US" altLang="zh-CN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遍历</a:t>
            </a:r>
            <a:r>
              <a:rPr lang="zh-CN" altLang="en-US" sz="2800" smtClean="0"/>
              <a:t>结果集</a:t>
            </a:r>
            <a:r>
              <a:rPr lang="en-US" altLang="zh-CN" sz="2800" smtClean="0"/>
              <a:t>ResultSet</a:t>
            </a:r>
            <a:r>
              <a:rPr lang="zh-CN" altLang="en-US" sz="2800" smtClean="0"/>
              <a:t>对象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while ( rs.next( ) ) 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int  userId = rs.getInt(</a:t>
            </a:r>
            <a:r>
              <a:rPr lang="en-US" altLang="zh-CN" sz="2400" smtClean="0"/>
              <a:t>1</a:t>
            </a:r>
            <a:r>
              <a:rPr lang="en-US" altLang="en-US" sz="2400" smtClean="0"/>
              <a:t>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String userName = rs.getString(</a:t>
            </a:r>
            <a:r>
              <a:rPr lang="en-US" altLang="zh-CN" sz="2400" smtClean="0"/>
              <a:t>2</a:t>
            </a:r>
            <a:r>
              <a:rPr lang="en-US" altLang="en-US" sz="2400" smtClean="0"/>
              <a:t>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}</a:t>
            </a: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关闭结果</a:t>
            </a:r>
            <a:r>
              <a:rPr lang="zh-CN" altLang="en-US" sz="2800"/>
              <a:t>集</a:t>
            </a:r>
            <a:r>
              <a:rPr lang="en-US" altLang="zh-CN" sz="2800"/>
              <a:t>ResultSet</a:t>
            </a:r>
            <a:r>
              <a:rPr lang="zh-CN" altLang="en-US" sz="2800" smtClean="0"/>
              <a:t>对象、表达式对象</a:t>
            </a:r>
            <a:endParaRPr lang="en-US" altLang="zh-CN" sz="2800" smtClean="0"/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rs.close();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stmt.close();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7674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查询</a:t>
            </a:r>
            <a:r>
              <a:rPr lang="zh-CN" altLang="en-US" smtClean="0"/>
              <a:t>数据库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208963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将查询的结果集封装成</a:t>
            </a:r>
            <a:r>
              <a:rPr lang="zh-CN" altLang="en-US" sz="2800"/>
              <a:t>对象</a:t>
            </a:r>
            <a:r>
              <a:rPr lang="zh-CN" altLang="en-US" sz="2800" smtClean="0"/>
              <a:t>集合</a:t>
            </a:r>
            <a:endParaRPr lang="en-US" altLang="zh-CN" sz="280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      </a:t>
            </a:r>
            <a:r>
              <a:rPr lang="en-US" altLang="zh-CN" sz="2400" smtClean="0"/>
              <a:t>List&lt;User&gt; userList = new ArrayList&lt;User&gt;();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/>
              <a:t> </a:t>
            </a:r>
            <a:r>
              <a:rPr lang="en-US" altLang="en-US" sz="2800" smtClean="0"/>
              <a:t>       </a:t>
            </a:r>
            <a:r>
              <a:rPr lang="en-US" altLang="en-US" sz="2400" smtClean="0"/>
              <a:t>while </a:t>
            </a:r>
            <a:r>
              <a:rPr lang="en-US" altLang="en-US" sz="2400" smtClean="0"/>
              <a:t>( rs.next( ) ) 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int  userId = rs.getInt(</a:t>
            </a:r>
            <a:r>
              <a:rPr lang="en-US" altLang="zh-CN" sz="2400" smtClean="0"/>
              <a:t>1</a:t>
            </a:r>
            <a:r>
              <a:rPr lang="en-US" altLang="en-US" sz="2400" smtClean="0"/>
              <a:t>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String userName = </a:t>
            </a:r>
            <a:r>
              <a:rPr lang="en-US" altLang="en-US" sz="2400" smtClean="0"/>
              <a:t>rs.getString(</a:t>
            </a:r>
            <a:r>
              <a:rPr lang="en-US" altLang="zh-CN" sz="2400" smtClean="0"/>
              <a:t>2</a:t>
            </a:r>
            <a:r>
              <a:rPr lang="en-US" altLang="en-US" sz="2400" smtClean="0"/>
              <a:t>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</a:t>
            </a:r>
            <a:r>
              <a:rPr lang="en-US" altLang="en-US" sz="2400" smtClean="0"/>
              <a:t>  User user = new User(userId, userName);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</a:t>
            </a:r>
            <a:r>
              <a:rPr lang="en-US" altLang="en-US" sz="2400" smtClean="0"/>
              <a:t>  userList.add(user);</a:t>
            </a:r>
            <a:endParaRPr lang="en-US" altLang="en-US" sz="240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smtClean="0"/>
          </a:p>
          <a:p>
            <a:pPr>
              <a:lnSpc>
                <a:spcPct val="90000"/>
              </a:lnSpc>
            </a:pPr>
            <a:r>
              <a:rPr lang="zh-CN" altLang="en-US" sz="2800" smtClean="0"/>
              <a:t>示例：</a:t>
            </a:r>
            <a:r>
              <a:rPr lang="en-US" altLang="zh-CN" sz="2800" smtClean="0"/>
              <a:t>QueryData.java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示例：</a:t>
            </a:r>
            <a:r>
              <a:rPr lang="en-US" altLang="zh-CN" sz="2800" smtClean="0"/>
              <a:t>QueryDataToObject.java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89600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查询</a:t>
            </a:r>
            <a:r>
              <a:rPr lang="zh-CN" altLang="en-US" smtClean="0"/>
              <a:t>数据库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查询数据库</a:t>
            </a:r>
            <a:r>
              <a:rPr lang="zh-CN" altLang="en-US" smtClean="0"/>
              <a:t>的步骤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611188" y="2060575"/>
            <a:ext cx="7958137" cy="3752850"/>
            <a:chOff x="385" y="1207"/>
            <a:chExt cx="5013" cy="2364"/>
          </a:xfrm>
        </p:grpSpPr>
        <p:sp>
          <p:nvSpPr>
            <p:cNvPr id="21536" name="Rectangle 5"/>
            <p:cNvSpPr>
              <a:spLocks noChangeArrowheads="1"/>
            </p:cNvSpPr>
            <p:nvPr/>
          </p:nvSpPr>
          <p:spPr bwMode="auto">
            <a:xfrm>
              <a:off x="385" y="1207"/>
              <a:ext cx="908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37" name="Text Box 6"/>
            <p:cNvSpPr txBox="1">
              <a:spLocks noChangeArrowheads="1"/>
            </p:cNvSpPr>
            <p:nvPr/>
          </p:nvSpPr>
          <p:spPr bwMode="auto">
            <a:xfrm>
              <a:off x="476" y="1236"/>
              <a:ext cx="77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Driver</a:t>
              </a:r>
            </a:p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Manager</a:t>
              </a:r>
            </a:p>
          </p:txBody>
        </p:sp>
        <p:sp>
          <p:nvSpPr>
            <p:cNvPr id="21538" name="Rectangle 7"/>
            <p:cNvSpPr>
              <a:spLocks noChangeArrowheads="1"/>
            </p:cNvSpPr>
            <p:nvPr/>
          </p:nvSpPr>
          <p:spPr bwMode="auto">
            <a:xfrm>
              <a:off x="1725" y="1207"/>
              <a:ext cx="908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39" name="Text Box 8"/>
            <p:cNvSpPr txBox="1">
              <a:spLocks noChangeArrowheads="1"/>
            </p:cNvSpPr>
            <p:nvPr/>
          </p:nvSpPr>
          <p:spPr bwMode="auto">
            <a:xfrm>
              <a:off x="1694" y="1351"/>
              <a:ext cx="9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Connection</a:t>
              </a:r>
            </a:p>
          </p:txBody>
        </p:sp>
        <p:sp>
          <p:nvSpPr>
            <p:cNvPr id="21540" name="Rectangle 9"/>
            <p:cNvSpPr>
              <a:spLocks noChangeArrowheads="1"/>
            </p:cNvSpPr>
            <p:nvPr/>
          </p:nvSpPr>
          <p:spPr bwMode="auto">
            <a:xfrm>
              <a:off x="3101" y="1207"/>
              <a:ext cx="909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41" name="Text Box 10"/>
            <p:cNvSpPr txBox="1">
              <a:spLocks noChangeArrowheads="1"/>
            </p:cNvSpPr>
            <p:nvPr/>
          </p:nvSpPr>
          <p:spPr bwMode="auto">
            <a:xfrm>
              <a:off x="3123" y="1351"/>
              <a:ext cx="8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Statement</a:t>
              </a:r>
            </a:p>
          </p:txBody>
        </p:sp>
        <p:sp>
          <p:nvSpPr>
            <p:cNvPr id="21542" name="Rectangle 11"/>
            <p:cNvSpPr>
              <a:spLocks noChangeArrowheads="1"/>
            </p:cNvSpPr>
            <p:nvPr/>
          </p:nvSpPr>
          <p:spPr bwMode="auto">
            <a:xfrm>
              <a:off x="4490" y="1207"/>
              <a:ext cx="908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43" name="Text Box 12"/>
            <p:cNvSpPr txBox="1">
              <a:spLocks noChangeArrowheads="1"/>
            </p:cNvSpPr>
            <p:nvPr/>
          </p:nvSpPr>
          <p:spPr bwMode="auto">
            <a:xfrm>
              <a:off x="4517" y="1351"/>
              <a:ext cx="8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ResultSet</a:t>
              </a:r>
            </a:p>
          </p:txBody>
        </p:sp>
        <p:sp>
          <p:nvSpPr>
            <p:cNvPr id="21544" name="Rectangle 13"/>
            <p:cNvSpPr>
              <a:spLocks noChangeArrowheads="1"/>
            </p:cNvSpPr>
            <p:nvPr/>
          </p:nvSpPr>
          <p:spPr bwMode="auto">
            <a:xfrm>
              <a:off x="3142" y="2179"/>
              <a:ext cx="2233" cy="34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45" name="Text Box 14"/>
            <p:cNvSpPr txBox="1">
              <a:spLocks noChangeArrowheads="1"/>
            </p:cNvSpPr>
            <p:nvPr/>
          </p:nvSpPr>
          <p:spPr bwMode="auto">
            <a:xfrm>
              <a:off x="3919" y="2214"/>
              <a:ext cx="5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DBMS</a:t>
              </a:r>
            </a:p>
          </p:txBody>
        </p:sp>
        <p:sp>
          <p:nvSpPr>
            <p:cNvPr id="21546" name="AutoShape 15"/>
            <p:cNvSpPr>
              <a:spLocks noChangeArrowheads="1"/>
            </p:cNvSpPr>
            <p:nvPr/>
          </p:nvSpPr>
          <p:spPr bwMode="auto">
            <a:xfrm>
              <a:off x="3154" y="2876"/>
              <a:ext cx="2197" cy="695"/>
            </a:xfrm>
            <a:prstGeom prst="can">
              <a:avLst>
                <a:gd name="adj" fmla="val 2500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47" name="Text Box 16"/>
            <p:cNvSpPr txBox="1">
              <a:spLocks noChangeArrowheads="1"/>
            </p:cNvSpPr>
            <p:nvPr/>
          </p:nvSpPr>
          <p:spPr bwMode="auto">
            <a:xfrm>
              <a:off x="3870" y="3160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数据库</a:t>
              </a:r>
            </a:p>
          </p:txBody>
        </p:sp>
        <p:sp>
          <p:nvSpPr>
            <p:cNvPr id="21548" name="Line 17"/>
            <p:cNvSpPr>
              <a:spLocks noChangeShapeType="1"/>
            </p:cNvSpPr>
            <p:nvPr/>
          </p:nvSpPr>
          <p:spPr bwMode="auto">
            <a:xfrm>
              <a:off x="1299" y="1494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49" name="Line 18"/>
            <p:cNvSpPr>
              <a:spLocks noChangeShapeType="1"/>
            </p:cNvSpPr>
            <p:nvPr/>
          </p:nvSpPr>
          <p:spPr bwMode="auto">
            <a:xfrm>
              <a:off x="2663" y="1494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50" name="Line 19"/>
            <p:cNvSpPr>
              <a:spLocks noChangeShapeType="1"/>
            </p:cNvSpPr>
            <p:nvPr/>
          </p:nvSpPr>
          <p:spPr bwMode="auto">
            <a:xfrm>
              <a:off x="3556" y="1779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51" name="Line 20"/>
            <p:cNvSpPr>
              <a:spLocks noChangeShapeType="1"/>
            </p:cNvSpPr>
            <p:nvPr/>
          </p:nvSpPr>
          <p:spPr bwMode="auto">
            <a:xfrm>
              <a:off x="3556" y="2523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52" name="Line 21"/>
            <p:cNvSpPr>
              <a:spLocks noChangeShapeType="1"/>
            </p:cNvSpPr>
            <p:nvPr/>
          </p:nvSpPr>
          <p:spPr bwMode="auto">
            <a:xfrm>
              <a:off x="4930" y="1779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53" name="Line 22"/>
            <p:cNvSpPr>
              <a:spLocks noChangeShapeType="1"/>
            </p:cNvSpPr>
            <p:nvPr/>
          </p:nvSpPr>
          <p:spPr bwMode="auto">
            <a:xfrm>
              <a:off x="4930" y="2523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54" name="Text Box 23"/>
            <p:cNvSpPr txBox="1">
              <a:spLocks noChangeArrowheads="1"/>
            </p:cNvSpPr>
            <p:nvPr/>
          </p:nvSpPr>
          <p:spPr bwMode="auto">
            <a:xfrm>
              <a:off x="1252" y="1303"/>
              <a:ext cx="4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  </a:t>
              </a:r>
              <a:r>
                <a:rPr lang="zh-CN" altLang="en-US" sz="14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创建</a:t>
              </a:r>
            </a:p>
          </p:txBody>
        </p:sp>
        <p:sp>
          <p:nvSpPr>
            <p:cNvPr id="21555" name="Text Box 24"/>
            <p:cNvSpPr txBox="1">
              <a:spLocks noChangeArrowheads="1"/>
            </p:cNvSpPr>
            <p:nvPr/>
          </p:nvSpPr>
          <p:spPr bwMode="auto">
            <a:xfrm>
              <a:off x="2603" y="1303"/>
              <a:ext cx="4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  </a:t>
              </a:r>
              <a:r>
                <a:rPr lang="zh-CN" altLang="en-US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创建</a:t>
              </a:r>
            </a:p>
          </p:txBody>
        </p:sp>
        <p:sp>
          <p:nvSpPr>
            <p:cNvPr id="21556" name="Text Box 25"/>
            <p:cNvSpPr txBox="1">
              <a:spLocks noChangeArrowheads="1"/>
            </p:cNvSpPr>
            <p:nvPr/>
          </p:nvSpPr>
          <p:spPr bwMode="auto">
            <a:xfrm>
              <a:off x="2517" y="1875"/>
              <a:ext cx="92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       </a:t>
              </a:r>
              <a:r>
                <a:rPr lang="zh-CN" altLang="en-US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执行</a:t>
              </a:r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SQL</a:t>
              </a:r>
            </a:p>
          </p:txBody>
        </p:sp>
        <p:sp>
          <p:nvSpPr>
            <p:cNvPr id="21557" name="Text Box 26"/>
            <p:cNvSpPr txBox="1">
              <a:spLocks noChangeArrowheads="1"/>
            </p:cNvSpPr>
            <p:nvPr/>
          </p:nvSpPr>
          <p:spPr bwMode="auto">
            <a:xfrm>
              <a:off x="2507" y="2317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600" b="1">
                <a:solidFill>
                  <a:schemeClr val="tx1">
                    <a:lumMod val="50000"/>
                  </a:schemeClr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1558" name="Text Box 27"/>
            <p:cNvSpPr txBox="1">
              <a:spLocks noChangeArrowheads="1"/>
            </p:cNvSpPr>
            <p:nvPr/>
          </p:nvSpPr>
          <p:spPr bwMode="auto">
            <a:xfrm>
              <a:off x="4226" y="1858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返回结果</a:t>
              </a:r>
            </a:p>
          </p:txBody>
        </p:sp>
      </p:grpSp>
      <p:cxnSp>
        <p:nvCxnSpPr>
          <p:cNvPr id="21509" name="AutoShape 28"/>
          <p:cNvCxnSpPr>
            <a:cxnSpLocks noChangeShapeType="1"/>
            <a:stCxn id="21536" idx="2"/>
            <a:endCxn id="21544" idx="1"/>
          </p:cNvCxnSpPr>
          <p:nvPr/>
        </p:nvCxnSpPr>
        <p:spPr bwMode="auto">
          <a:xfrm rot="16200000" flipH="1">
            <a:off x="2708275" y="1595438"/>
            <a:ext cx="903288" cy="36560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0" name="Rectangle 29"/>
          <p:cNvSpPr>
            <a:spLocks noChangeArrowheads="1"/>
          </p:cNvSpPr>
          <p:nvPr/>
        </p:nvSpPr>
        <p:spPr bwMode="auto">
          <a:xfrm>
            <a:off x="179388" y="4076700"/>
            <a:ext cx="4679950" cy="4318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通过</a:t>
            </a:r>
            <a:r>
              <a:rPr lang="en-US" altLang="zh-CN" sz="2400" b="1">
                <a:solidFill>
                  <a:srgbClr val="FF0000"/>
                </a:solidFill>
              </a:rPr>
              <a:t>DBMS</a:t>
            </a:r>
            <a:r>
              <a:rPr lang="zh-CN" altLang="en-US" sz="2400" b="1">
                <a:solidFill>
                  <a:srgbClr val="FF0000"/>
                </a:solidFill>
              </a:rPr>
              <a:t>厂商提供的</a:t>
            </a:r>
            <a:r>
              <a:rPr lang="en-US" altLang="zh-CN" sz="2400" b="1">
                <a:solidFill>
                  <a:srgbClr val="FF0000"/>
                </a:solidFill>
              </a:rPr>
              <a:t>JDBC</a:t>
            </a:r>
            <a:r>
              <a:rPr lang="zh-CN" altLang="en-US" sz="2400" b="1">
                <a:solidFill>
                  <a:srgbClr val="FF0000"/>
                </a:solidFill>
              </a:rPr>
              <a:t>驱动</a:t>
            </a:r>
          </a:p>
        </p:txBody>
      </p:sp>
      <p:sp>
        <p:nvSpPr>
          <p:cNvPr id="21511" name="Line 30"/>
          <p:cNvSpPr>
            <a:spLocks noChangeShapeType="1"/>
          </p:cNvSpPr>
          <p:nvPr/>
        </p:nvSpPr>
        <p:spPr bwMode="auto">
          <a:xfrm>
            <a:off x="3419475" y="29956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1512" name="Group 31"/>
          <p:cNvGrpSpPr>
            <a:grpSpLocks/>
          </p:cNvGrpSpPr>
          <p:nvPr/>
        </p:nvGrpSpPr>
        <p:grpSpPr bwMode="auto">
          <a:xfrm>
            <a:off x="611188" y="2060575"/>
            <a:ext cx="7958137" cy="3752850"/>
            <a:chOff x="385" y="1207"/>
            <a:chExt cx="5013" cy="2364"/>
          </a:xfrm>
        </p:grpSpPr>
        <p:sp>
          <p:nvSpPr>
            <p:cNvPr id="21513" name="Rectangle 32"/>
            <p:cNvSpPr>
              <a:spLocks noChangeArrowheads="1"/>
            </p:cNvSpPr>
            <p:nvPr/>
          </p:nvSpPr>
          <p:spPr bwMode="auto">
            <a:xfrm>
              <a:off x="385" y="1207"/>
              <a:ext cx="908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14" name="Text Box 33"/>
            <p:cNvSpPr txBox="1">
              <a:spLocks noChangeArrowheads="1"/>
            </p:cNvSpPr>
            <p:nvPr/>
          </p:nvSpPr>
          <p:spPr bwMode="auto">
            <a:xfrm>
              <a:off x="476" y="1236"/>
              <a:ext cx="77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Driver</a:t>
              </a:r>
            </a:p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Manager</a:t>
              </a:r>
            </a:p>
          </p:txBody>
        </p:sp>
        <p:sp>
          <p:nvSpPr>
            <p:cNvPr id="21515" name="Rectangle 34"/>
            <p:cNvSpPr>
              <a:spLocks noChangeArrowheads="1"/>
            </p:cNvSpPr>
            <p:nvPr/>
          </p:nvSpPr>
          <p:spPr bwMode="auto">
            <a:xfrm>
              <a:off x="1725" y="1207"/>
              <a:ext cx="908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16" name="Text Box 35"/>
            <p:cNvSpPr txBox="1">
              <a:spLocks noChangeArrowheads="1"/>
            </p:cNvSpPr>
            <p:nvPr/>
          </p:nvSpPr>
          <p:spPr bwMode="auto">
            <a:xfrm>
              <a:off x="1694" y="1351"/>
              <a:ext cx="9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Connection</a:t>
              </a:r>
            </a:p>
          </p:txBody>
        </p:sp>
        <p:sp>
          <p:nvSpPr>
            <p:cNvPr id="21517" name="Rectangle 36"/>
            <p:cNvSpPr>
              <a:spLocks noChangeArrowheads="1"/>
            </p:cNvSpPr>
            <p:nvPr/>
          </p:nvSpPr>
          <p:spPr bwMode="auto">
            <a:xfrm>
              <a:off x="3101" y="1207"/>
              <a:ext cx="909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18" name="Text Box 37"/>
            <p:cNvSpPr txBox="1">
              <a:spLocks noChangeArrowheads="1"/>
            </p:cNvSpPr>
            <p:nvPr/>
          </p:nvSpPr>
          <p:spPr bwMode="auto">
            <a:xfrm>
              <a:off x="3123" y="1351"/>
              <a:ext cx="8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Statement</a:t>
              </a:r>
            </a:p>
          </p:txBody>
        </p:sp>
        <p:sp>
          <p:nvSpPr>
            <p:cNvPr id="21519" name="Rectangle 38"/>
            <p:cNvSpPr>
              <a:spLocks noChangeArrowheads="1"/>
            </p:cNvSpPr>
            <p:nvPr/>
          </p:nvSpPr>
          <p:spPr bwMode="auto">
            <a:xfrm>
              <a:off x="4490" y="1207"/>
              <a:ext cx="908" cy="5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20" name="Text Box 39"/>
            <p:cNvSpPr txBox="1">
              <a:spLocks noChangeArrowheads="1"/>
            </p:cNvSpPr>
            <p:nvPr/>
          </p:nvSpPr>
          <p:spPr bwMode="auto">
            <a:xfrm>
              <a:off x="4517" y="1351"/>
              <a:ext cx="8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ResultSet</a:t>
              </a:r>
            </a:p>
          </p:txBody>
        </p:sp>
        <p:sp>
          <p:nvSpPr>
            <p:cNvPr id="21521" name="Rectangle 40"/>
            <p:cNvSpPr>
              <a:spLocks noChangeArrowheads="1"/>
            </p:cNvSpPr>
            <p:nvPr/>
          </p:nvSpPr>
          <p:spPr bwMode="auto">
            <a:xfrm>
              <a:off x="3142" y="2179"/>
              <a:ext cx="2233" cy="341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22" name="Text Box 41"/>
            <p:cNvSpPr txBox="1">
              <a:spLocks noChangeArrowheads="1"/>
            </p:cNvSpPr>
            <p:nvPr/>
          </p:nvSpPr>
          <p:spPr bwMode="auto">
            <a:xfrm>
              <a:off x="3919" y="2214"/>
              <a:ext cx="5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DBMS</a:t>
              </a:r>
            </a:p>
          </p:txBody>
        </p:sp>
        <p:sp>
          <p:nvSpPr>
            <p:cNvPr id="21523" name="AutoShape 42"/>
            <p:cNvSpPr>
              <a:spLocks noChangeArrowheads="1"/>
            </p:cNvSpPr>
            <p:nvPr/>
          </p:nvSpPr>
          <p:spPr bwMode="auto">
            <a:xfrm>
              <a:off x="3154" y="2876"/>
              <a:ext cx="2197" cy="695"/>
            </a:xfrm>
            <a:prstGeom prst="can">
              <a:avLst>
                <a:gd name="adj" fmla="val 25000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24" name="Text Box 43"/>
            <p:cNvSpPr txBox="1">
              <a:spLocks noChangeArrowheads="1"/>
            </p:cNvSpPr>
            <p:nvPr/>
          </p:nvSpPr>
          <p:spPr bwMode="auto">
            <a:xfrm>
              <a:off x="3870" y="3160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Arial Narrow" panose="020B0606020202030204" pitchFamily="34" charset="0"/>
                </a:rPr>
                <a:t>数据库</a:t>
              </a:r>
            </a:p>
          </p:txBody>
        </p:sp>
        <p:sp>
          <p:nvSpPr>
            <p:cNvPr id="21525" name="Line 44"/>
            <p:cNvSpPr>
              <a:spLocks noChangeShapeType="1"/>
            </p:cNvSpPr>
            <p:nvPr/>
          </p:nvSpPr>
          <p:spPr bwMode="auto">
            <a:xfrm>
              <a:off x="1299" y="1494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26" name="Line 45"/>
            <p:cNvSpPr>
              <a:spLocks noChangeShapeType="1"/>
            </p:cNvSpPr>
            <p:nvPr/>
          </p:nvSpPr>
          <p:spPr bwMode="auto">
            <a:xfrm>
              <a:off x="2663" y="1494"/>
              <a:ext cx="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27" name="Line 46"/>
            <p:cNvSpPr>
              <a:spLocks noChangeShapeType="1"/>
            </p:cNvSpPr>
            <p:nvPr/>
          </p:nvSpPr>
          <p:spPr bwMode="auto">
            <a:xfrm>
              <a:off x="3556" y="1779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28" name="Line 47"/>
            <p:cNvSpPr>
              <a:spLocks noChangeShapeType="1"/>
            </p:cNvSpPr>
            <p:nvPr/>
          </p:nvSpPr>
          <p:spPr bwMode="auto">
            <a:xfrm>
              <a:off x="3556" y="2523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29" name="Line 48"/>
            <p:cNvSpPr>
              <a:spLocks noChangeShapeType="1"/>
            </p:cNvSpPr>
            <p:nvPr/>
          </p:nvSpPr>
          <p:spPr bwMode="auto">
            <a:xfrm>
              <a:off x="4930" y="1779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30" name="Line 49"/>
            <p:cNvSpPr>
              <a:spLocks noChangeShapeType="1"/>
            </p:cNvSpPr>
            <p:nvPr/>
          </p:nvSpPr>
          <p:spPr bwMode="auto">
            <a:xfrm>
              <a:off x="4930" y="2523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531" name="Text Box 50"/>
            <p:cNvSpPr txBox="1">
              <a:spLocks noChangeArrowheads="1"/>
            </p:cNvSpPr>
            <p:nvPr/>
          </p:nvSpPr>
          <p:spPr bwMode="auto">
            <a:xfrm>
              <a:off x="1252" y="1303"/>
              <a:ext cx="4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  </a:t>
              </a:r>
              <a:r>
                <a:rPr lang="zh-CN" altLang="en-US" sz="14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创建</a:t>
              </a:r>
            </a:p>
          </p:txBody>
        </p:sp>
        <p:sp>
          <p:nvSpPr>
            <p:cNvPr id="21532" name="Text Box 51"/>
            <p:cNvSpPr txBox="1">
              <a:spLocks noChangeArrowheads="1"/>
            </p:cNvSpPr>
            <p:nvPr/>
          </p:nvSpPr>
          <p:spPr bwMode="auto">
            <a:xfrm>
              <a:off x="2603" y="1303"/>
              <a:ext cx="4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  </a:t>
              </a:r>
              <a:r>
                <a:rPr lang="zh-CN" altLang="en-US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创建</a:t>
              </a:r>
            </a:p>
          </p:txBody>
        </p:sp>
        <p:sp>
          <p:nvSpPr>
            <p:cNvPr id="21533" name="Text Box 52"/>
            <p:cNvSpPr txBox="1">
              <a:spLocks noChangeArrowheads="1"/>
            </p:cNvSpPr>
            <p:nvPr/>
          </p:nvSpPr>
          <p:spPr bwMode="auto">
            <a:xfrm>
              <a:off x="2517" y="1875"/>
              <a:ext cx="92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       </a:t>
              </a:r>
              <a:r>
                <a:rPr lang="zh-CN" altLang="en-US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执行</a:t>
              </a:r>
              <a:r>
                <a:rPr lang="en-US" altLang="zh-CN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SQL</a:t>
              </a:r>
            </a:p>
          </p:txBody>
        </p:sp>
        <p:sp>
          <p:nvSpPr>
            <p:cNvPr id="21534" name="Text Box 53"/>
            <p:cNvSpPr txBox="1">
              <a:spLocks noChangeArrowheads="1"/>
            </p:cNvSpPr>
            <p:nvPr/>
          </p:nvSpPr>
          <p:spPr bwMode="auto">
            <a:xfrm>
              <a:off x="2507" y="2317"/>
              <a:ext cx="1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1600" b="1">
                <a:solidFill>
                  <a:schemeClr val="tx1">
                    <a:lumMod val="50000"/>
                  </a:schemeClr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21535" name="Text Box 54"/>
            <p:cNvSpPr txBox="1">
              <a:spLocks noChangeArrowheads="1"/>
            </p:cNvSpPr>
            <p:nvPr/>
          </p:nvSpPr>
          <p:spPr bwMode="auto">
            <a:xfrm>
              <a:off x="4226" y="1858"/>
              <a:ext cx="65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074" tIns="45537" rIns="91074" bIns="45537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b="1">
                  <a:solidFill>
                    <a:schemeClr val="tx1">
                      <a:lumMod val="50000"/>
                    </a:schemeClr>
                  </a:solidFill>
                  <a:latin typeface="Times" panose="02020603050405020304" pitchFamily="18" charset="0"/>
                </a:rPr>
                <a:t>返回结果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74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smtClean="0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643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JDBC</a:t>
            </a:r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概述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连接数据库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查询数据库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4452" y="4797152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ea typeface="宋体" panose="02010600030101010101" pitchFamily="2" charset="-122"/>
              </a:rPr>
              <a:t>更新</a:t>
            </a:r>
            <a:r>
              <a:rPr lang="zh-CN" altLang="en-US" sz="2400" b="1" smtClean="0">
                <a:ea typeface="宋体" panose="02010600030101010101" pitchFamily="2" charset="-122"/>
              </a:rPr>
              <a:t>数据库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</a:t>
            </a:r>
            <a:r>
              <a:rPr lang="zh-CN" altLang="en-US" smtClean="0"/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010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通过</a:t>
            </a:r>
            <a:r>
              <a:rPr lang="en-US" altLang="zh-CN" smtClean="0"/>
              <a:t>JDBC</a:t>
            </a:r>
            <a:r>
              <a:rPr lang="zh-CN" altLang="en-US" smtClean="0"/>
              <a:t>访问</a:t>
            </a:r>
            <a:r>
              <a:rPr lang="en-US" altLang="zh-CN" smtClean="0"/>
              <a:t>DBMS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Java DataBase Connectivity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Java</a:t>
            </a:r>
            <a:r>
              <a:rPr lang="zh-CN" altLang="en-US" smtClean="0"/>
              <a:t>数据库连接技术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为了访问数据库，</a:t>
            </a:r>
            <a:r>
              <a:rPr lang="en-US" altLang="zh-CN" smtClean="0"/>
              <a:t>Java</a:t>
            </a:r>
            <a:r>
              <a:rPr lang="zh-CN" altLang="en-US" smtClean="0"/>
              <a:t>语言采用了专门的</a:t>
            </a:r>
            <a:r>
              <a:rPr lang="en-US" altLang="zh-CN" smtClean="0"/>
              <a:t>Java</a:t>
            </a:r>
            <a:r>
              <a:rPr lang="zh-CN" altLang="en-US" smtClean="0"/>
              <a:t>数据库编程接口：</a:t>
            </a:r>
            <a:r>
              <a:rPr lang="en-US" altLang="zh-CN" smtClean="0"/>
              <a:t>JDBC API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Sun</a:t>
            </a:r>
            <a:r>
              <a:rPr lang="zh-CN" altLang="en-US" smtClean="0"/>
              <a:t>只制定了</a:t>
            </a:r>
            <a:r>
              <a:rPr lang="en-US" altLang="zh-CN" smtClean="0"/>
              <a:t>JDBC API</a:t>
            </a:r>
            <a:r>
              <a:rPr lang="zh-CN" altLang="en-US" smtClean="0"/>
              <a:t>规范，而没有针对各种数据库管理系统</a:t>
            </a:r>
            <a:r>
              <a:rPr lang="en-US" altLang="zh-CN" smtClean="0"/>
              <a:t>DBMS</a:t>
            </a:r>
            <a:r>
              <a:rPr lang="zh-CN" altLang="en-US" smtClean="0"/>
              <a:t>提供对应的</a:t>
            </a:r>
            <a:r>
              <a:rPr lang="en-US" altLang="zh-CN" smtClean="0"/>
              <a:t>JDBC API</a:t>
            </a:r>
            <a:r>
              <a:rPr lang="zh-CN" altLang="en-US" smtClean="0"/>
              <a:t>实现。</a:t>
            </a:r>
            <a:r>
              <a:rPr lang="en-US" altLang="zh-CN" smtClean="0"/>
              <a:t>DBMS</a:t>
            </a:r>
            <a:r>
              <a:rPr lang="zh-CN" altLang="en-US" smtClean="0"/>
              <a:t>厂商会提供自己</a:t>
            </a:r>
            <a:r>
              <a:rPr lang="en-US" altLang="zh-CN" smtClean="0"/>
              <a:t>DBMS</a:t>
            </a:r>
            <a:r>
              <a:rPr lang="zh-CN" altLang="en-US" smtClean="0"/>
              <a:t>的</a:t>
            </a:r>
            <a:r>
              <a:rPr lang="en-US" altLang="zh-CN" smtClean="0"/>
              <a:t>JDBC API</a:t>
            </a:r>
            <a:r>
              <a:rPr lang="zh-CN" altLang="en-US" smtClean="0"/>
              <a:t>实现。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JDBC API</a:t>
            </a:r>
            <a:r>
              <a:rPr lang="zh-CN" altLang="en-US" smtClean="0"/>
              <a:t>为开发者使用数据库提供了统一的接口，使得</a:t>
            </a:r>
            <a:r>
              <a:rPr lang="en-US" altLang="zh-CN" smtClean="0"/>
              <a:t>Java </a:t>
            </a:r>
            <a:r>
              <a:rPr lang="zh-CN" altLang="en-US" smtClean="0"/>
              <a:t>程序无须关心具体数据库的差异性。</a:t>
            </a:r>
          </a:p>
        </p:txBody>
      </p:sp>
    </p:spTree>
    <p:extLst>
      <p:ext uri="{BB962C8B-B14F-4D97-AF65-F5344CB8AC3E}">
        <p14:creationId xmlns:p14="http://schemas.microsoft.com/office/powerpoint/2010/main" val="170295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</a:t>
            </a:r>
            <a:r>
              <a:rPr lang="zh-CN" altLang="en-US" smtClean="0"/>
              <a:t>概述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01000" cy="5400675"/>
          </a:xfrm>
        </p:spPr>
        <p:txBody>
          <a:bodyPr/>
          <a:lstStyle/>
          <a:p>
            <a:pPr eaLnBrk="1" hangingPunct="1"/>
            <a:r>
              <a:rPr lang="zh-CN" altLang="en-US" smtClean="0"/>
              <a:t>通过</a:t>
            </a:r>
            <a:r>
              <a:rPr lang="en-US" altLang="zh-CN" smtClean="0"/>
              <a:t>JDBC</a:t>
            </a:r>
            <a:r>
              <a:rPr lang="zh-CN" altLang="en-US" smtClean="0"/>
              <a:t>访问</a:t>
            </a:r>
            <a:r>
              <a:rPr lang="en-US" altLang="zh-CN" smtClean="0"/>
              <a:t>DBMS</a:t>
            </a:r>
          </a:p>
          <a:p>
            <a:pPr lvl="1" eaLnBrk="1" hangingPunct="1"/>
            <a:r>
              <a:rPr lang="en-US" altLang="zh-CN" smtClean="0"/>
              <a:t>Java</a:t>
            </a:r>
            <a:r>
              <a:rPr lang="zh-CN" altLang="en-US" smtClean="0"/>
              <a:t>程序通过</a:t>
            </a:r>
            <a:r>
              <a:rPr lang="en-US" altLang="zh-CN" smtClean="0"/>
              <a:t>DBMS</a:t>
            </a:r>
            <a:r>
              <a:rPr lang="zh-CN" altLang="en-US" smtClean="0"/>
              <a:t>厂商提供的</a:t>
            </a:r>
            <a:r>
              <a:rPr lang="en-US" altLang="zh-CN" smtClean="0"/>
              <a:t>JDBC API</a:t>
            </a:r>
            <a:r>
              <a:rPr lang="zh-CN" altLang="en-US" smtClean="0"/>
              <a:t>实现来访问</a:t>
            </a:r>
            <a:r>
              <a:rPr lang="en-US" altLang="zh-CN" smtClean="0"/>
              <a:t>DBMS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  <p:sp>
        <p:nvSpPr>
          <p:cNvPr id="10244" name="Rectangle 21"/>
          <p:cNvSpPr>
            <a:spLocks noChangeArrowheads="1"/>
          </p:cNvSpPr>
          <p:nvPr/>
        </p:nvSpPr>
        <p:spPr bwMode="auto">
          <a:xfrm>
            <a:off x="0" y="357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245" name="Oval 22"/>
          <p:cNvSpPr>
            <a:spLocks noChangeArrowheads="1"/>
          </p:cNvSpPr>
          <p:nvPr/>
        </p:nvSpPr>
        <p:spPr bwMode="auto">
          <a:xfrm>
            <a:off x="684213" y="3357066"/>
            <a:ext cx="1152525" cy="28797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/>
              <a:t>Java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/>
              <a:t>程序</a:t>
            </a:r>
          </a:p>
        </p:txBody>
      </p:sp>
      <p:sp>
        <p:nvSpPr>
          <p:cNvPr id="10246" name="AutoShape 23"/>
          <p:cNvSpPr>
            <a:spLocks noChangeArrowheads="1"/>
          </p:cNvSpPr>
          <p:nvPr/>
        </p:nvSpPr>
        <p:spPr bwMode="auto">
          <a:xfrm>
            <a:off x="6011863" y="2564904"/>
            <a:ext cx="2519362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SQL Server</a:t>
            </a:r>
          </a:p>
        </p:txBody>
      </p:sp>
      <p:sp>
        <p:nvSpPr>
          <p:cNvPr id="10247" name="AutoShape 24"/>
          <p:cNvSpPr>
            <a:spLocks noChangeArrowheads="1"/>
          </p:cNvSpPr>
          <p:nvPr/>
        </p:nvSpPr>
        <p:spPr bwMode="auto">
          <a:xfrm>
            <a:off x="6011863" y="3572966"/>
            <a:ext cx="2519362" cy="7921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MySQL</a:t>
            </a:r>
          </a:p>
        </p:txBody>
      </p:sp>
      <p:sp>
        <p:nvSpPr>
          <p:cNvPr id="10248" name="AutoShape 25"/>
          <p:cNvSpPr>
            <a:spLocks noChangeArrowheads="1"/>
          </p:cNvSpPr>
          <p:nvPr/>
        </p:nvSpPr>
        <p:spPr bwMode="auto">
          <a:xfrm>
            <a:off x="6011863" y="5517654"/>
            <a:ext cx="2519362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Oracle</a:t>
            </a:r>
          </a:p>
        </p:txBody>
      </p:sp>
      <p:sp>
        <p:nvSpPr>
          <p:cNvPr id="10249" name="AutoShape 26"/>
          <p:cNvSpPr>
            <a:spLocks noChangeArrowheads="1"/>
          </p:cNvSpPr>
          <p:nvPr/>
        </p:nvSpPr>
        <p:spPr bwMode="auto">
          <a:xfrm>
            <a:off x="6011863" y="4509591"/>
            <a:ext cx="2519362" cy="7921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DB2</a:t>
            </a:r>
          </a:p>
        </p:txBody>
      </p:sp>
      <p:sp>
        <p:nvSpPr>
          <p:cNvPr id="10250" name="Rectangle 27"/>
          <p:cNvSpPr>
            <a:spLocks noChangeArrowheads="1"/>
          </p:cNvSpPr>
          <p:nvPr/>
        </p:nvSpPr>
        <p:spPr bwMode="auto">
          <a:xfrm>
            <a:off x="2484438" y="2782391"/>
            <a:ext cx="2592387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/>
              <a:t>MSSQL API for Java</a:t>
            </a:r>
          </a:p>
        </p:txBody>
      </p:sp>
      <p:sp>
        <p:nvSpPr>
          <p:cNvPr id="10251" name="Rectangle 28"/>
          <p:cNvSpPr>
            <a:spLocks noChangeArrowheads="1"/>
          </p:cNvSpPr>
          <p:nvPr/>
        </p:nvSpPr>
        <p:spPr bwMode="auto">
          <a:xfrm>
            <a:off x="2484438" y="3717429"/>
            <a:ext cx="2447925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MySQL API for Java</a:t>
            </a:r>
          </a:p>
        </p:txBody>
      </p:sp>
      <p:sp>
        <p:nvSpPr>
          <p:cNvPr id="10252" name="Rectangle 29"/>
          <p:cNvSpPr>
            <a:spLocks noChangeArrowheads="1"/>
          </p:cNvSpPr>
          <p:nvPr/>
        </p:nvSpPr>
        <p:spPr bwMode="auto">
          <a:xfrm>
            <a:off x="2484438" y="4652466"/>
            <a:ext cx="2447925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DB2 API for Java</a:t>
            </a:r>
          </a:p>
        </p:txBody>
      </p:sp>
      <p:sp>
        <p:nvSpPr>
          <p:cNvPr id="10253" name="Rectangle 30"/>
          <p:cNvSpPr>
            <a:spLocks noChangeArrowheads="1"/>
          </p:cNvSpPr>
          <p:nvPr/>
        </p:nvSpPr>
        <p:spPr bwMode="auto">
          <a:xfrm>
            <a:off x="2484438" y="5660529"/>
            <a:ext cx="2447925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Oracle API for Java</a:t>
            </a:r>
          </a:p>
        </p:txBody>
      </p:sp>
      <p:sp>
        <p:nvSpPr>
          <p:cNvPr id="10254" name="Line 31"/>
          <p:cNvSpPr>
            <a:spLocks noChangeShapeType="1"/>
          </p:cNvSpPr>
          <p:nvPr/>
        </p:nvSpPr>
        <p:spPr bwMode="auto">
          <a:xfrm flipV="1">
            <a:off x="1835150" y="3141166"/>
            <a:ext cx="5762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255" name="Line 32"/>
          <p:cNvSpPr>
            <a:spLocks noChangeShapeType="1"/>
          </p:cNvSpPr>
          <p:nvPr/>
        </p:nvSpPr>
        <p:spPr bwMode="auto">
          <a:xfrm flipV="1">
            <a:off x="1835150" y="4077791"/>
            <a:ext cx="57626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256" name="Line 33"/>
          <p:cNvSpPr>
            <a:spLocks noChangeShapeType="1"/>
          </p:cNvSpPr>
          <p:nvPr/>
        </p:nvSpPr>
        <p:spPr bwMode="auto">
          <a:xfrm>
            <a:off x="1908175" y="4941391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257" name="Line 34"/>
          <p:cNvSpPr>
            <a:spLocks noChangeShapeType="1"/>
          </p:cNvSpPr>
          <p:nvPr/>
        </p:nvSpPr>
        <p:spPr bwMode="auto">
          <a:xfrm>
            <a:off x="1908175" y="5301754"/>
            <a:ext cx="4318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258" name="Line 35"/>
          <p:cNvSpPr>
            <a:spLocks noChangeShapeType="1"/>
          </p:cNvSpPr>
          <p:nvPr/>
        </p:nvSpPr>
        <p:spPr bwMode="auto">
          <a:xfrm>
            <a:off x="5148263" y="2998291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259" name="Line 36"/>
          <p:cNvSpPr>
            <a:spLocks noChangeShapeType="1"/>
          </p:cNvSpPr>
          <p:nvPr/>
        </p:nvSpPr>
        <p:spPr bwMode="auto">
          <a:xfrm>
            <a:off x="4932363" y="3933329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260" name="Line 37"/>
          <p:cNvSpPr>
            <a:spLocks noChangeShapeType="1"/>
          </p:cNvSpPr>
          <p:nvPr/>
        </p:nvSpPr>
        <p:spPr bwMode="auto">
          <a:xfrm>
            <a:off x="4932363" y="4941391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  <p:sp>
        <p:nvSpPr>
          <p:cNvPr id="10261" name="Line 38"/>
          <p:cNvSpPr>
            <a:spLocks noChangeShapeType="1"/>
          </p:cNvSpPr>
          <p:nvPr/>
        </p:nvSpPr>
        <p:spPr bwMode="auto">
          <a:xfrm>
            <a:off x="4932363" y="5878016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0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</a:t>
            </a:r>
            <a:r>
              <a:rPr lang="zh-CN" altLang="en-US" smtClean="0"/>
              <a:t>概述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01000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访问</a:t>
            </a:r>
            <a:r>
              <a:rPr lang="en-US" altLang="zh-CN" dirty="0" smtClean="0"/>
              <a:t>DBMS</a:t>
            </a:r>
          </a:p>
          <a:p>
            <a:pPr lvl="1" eaLnBrk="1" hangingPunct="1">
              <a:defRPr/>
            </a:pPr>
            <a:r>
              <a:rPr lang="en-US" altLang="zh-CN" dirty="0" smtClean="0"/>
              <a:t>Sun</a:t>
            </a:r>
            <a:r>
              <a:rPr lang="zh-CN" altLang="en-US" dirty="0" smtClean="0"/>
              <a:t>定义了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访问接口的规范。</a:t>
            </a:r>
            <a:r>
              <a:rPr lang="zh-CN" altLang="en-US" dirty="0" smtClean="0">
                <a:solidFill>
                  <a:srgbClr val="FF0000"/>
                </a:solidFill>
              </a:rPr>
              <a:t>访问各种</a:t>
            </a:r>
            <a:r>
              <a:rPr lang="en-US" altLang="zh-CN" dirty="0" smtClean="0">
                <a:solidFill>
                  <a:srgbClr val="FF0000"/>
                </a:solidFill>
              </a:rPr>
              <a:t>DBMS</a:t>
            </a:r>
            <a:r>
              <a:rPr lang="zh-CN" altLang="en-US" dirty="0" smtClean="0">
                <a:solidFill>
                  <a:srgbClr val="FF0000"/>
                </a:solidFill>
              </a:rPr>
              <a:t>都采用统一的访问接口。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11268" name="Rectangle 22"/>
          <p:cNvSpPr>
            <a:spLocks noChangeArrowheads="1"/>
          </p:cNvSpPr>
          <p:nvPr/>
        </p:nvSpPr>
        <p:spPr bwMode="auto">
          <a:xfrm>
            <a:off x="36512" y="26512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1269" name="AutoShape 23"/>
          <p:cNvSpPr>
            <a:spLocks noChangeArrowheads="1"/>
          </p:cNvSpPr>
          <p:nvPr/>
        </p:nvSpPr>
        <p:spPr bwMode="auto">
          <a:xfrm>
            <a:off x="6913562" y="2708423"/>
            <a:ext cx="1798638" cy="7921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SQL Server</a:t>
            </a:r>
          </a:p>
        </p:txBody>
      </p:sp>
      <p:sp>
        <p:nvSpPr>
          <p:cNvPr id="11270" name="AutoShape 24"/>
          <p:cNvSpPr>
            <a:spLocks noChangeArrowheads="1"/>
          </p:cNvSpPr>
          <p:nvPr/>
        </p:nvSpPr>
        <p:spPr bwMode="auto">
          <a:xfrm>
            <a:off x="6913562" y="3716486"/>
            <a:ext cx="1798638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My SQL</a:t>
            </a:r>
          </a:p>
        </p:txBody>
      </p:sp>
      <p:sp>
        <p:nvSpPr>
          <p:cNvPr id="11271" name="AutoShape 25"/>
          <p:cNvSpPr>
            <a:spLocks noChangeArrowheads="1"/>
          </p:cNvSpPr>
          <p:nvPr/>
        </p:nvSpPr>
        <p:spPr bwMode="auto">
          <a:xfrm>
            <a:off x="6840537" y="5661173"/>
            <a:ext cx="1798638" cy="7921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Oracle</a:t>
            </a:r>
          </a:p>
        </p:txBody>
      </p:sp>
      <p:sp>
        <p:nvSpPr>
          <p:cNvPr id="11272" name="AutoShape 26"/>
          <p:cNvSpPr>
            <a:spLocks noChangeArrowheads="1"/>
          </p:cNvSpPr>
          <p:nvPr/>
        </p:nvSpPr>
        <p:spPr bwMode="auto">
          <a:xfrm>
            <a:off x="6913562" y="4653111"/>
            <a:ext cx="1798638" cy="7921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DB2</a:t>
            </a:r>
          </a:p>
        </p:txBody>
      </p:sp>
      <p:sp>
        <p:nvSpPr>
          <p:cNvPr id="11273" name="Rectangle 27"/>
          <p:cNvSpPr>
            <a:spLocks noChangeArrowheads="1"/>
          </p:cNvSpPr>
          <p:nvPr/>
        </p:nvSpPr>
        <p:spPr bwMode="auto">
          <a:xfrm>
            <a:off x="5184775" y="2924323"/>
            <a:ext cx="1081087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实现</a:t>
            </a:r>
          </a:p>
        </p:txBody>
      </p:sp>
      <p:sp>
        <p:nvSpPr>
          <p:cNvPr id="11274" name="Rectangle 28"/>
          <p:cNvSpPr>
            <a:spLocks noChangeArrowheads="1"/>
          </p:cNvSpPr>
          <p:nvPr/>
        </p:nvSpPr>
        <p:spPr bwMode="auto">
          <a:xfrm>
            <a:off x="5184775" y="3787923"/>
            <a:ext cx="1079500" cy="5762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实现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75" name="Rectangle 29"/>
          <p:cNvSpPr>
            <a:spLocks noChangeArrowheads="1"/>
          </p:cNvSpPr>
          <p:nvPr/>
        </p:nvSpPr>
        <p:spPr bwMode="auto">
          <a:xfrm>
            <a:off x="5184775" y="4795986"/>
            <a:ext cx="10795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实现</a:t>
            </a: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76" name="Rectangle 30"/>
          <p:cNvSpPr>
            <a:spLocks noChangeArrowheads="1"/>
          </p:cNvSpPr>
          <p:nvPr/>
        </p:nvSpPr>
        <p:spPr bwMode="auto">
          <a:xfrm>
            <a:off x="5184775" y="5732611"/>
            <a:ext cx="10795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实现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0047" name="Line 31"/>
          <p:cNvSpPr>
            <a:spLocks noChangeShapeType="1"/>
          </p:cNvSpPr>
          <p:nvPr/>
        </p:nvSpPr>
        <p:spPr bwMode="auto">
          <a:xfrm>
            <a:off x="1800225" y="458167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78" name="Line 32"/>
          <p:cNvSpPr>
            <a:spLocks noChangeShapeType="1"/>
          </p:cNvSpPr>
          <p:nvPr/>
        </p:nvSpPr>
        <p:spPr bwMode="auto">
          <a:xfrm>
            <a:off x="6337300" y="314022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79" name="Line 33"/>
          <p:cNvSpPr>
            <a:spLocks noChangeShapeType="1"/>
          </p:cNvSpPr>
          <p:nvPr/>
        </p:nvSpPr>
        <p:spPr bwMode="auto">
          <a:xfrm>
            <a:off x="6337300" y="407684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80" name="Line 34"/>
          <p:cNvSpPr>
            <a:spLocks noChangeShapeType="1"/>
          </p:cNvSpPr>
          <p:nvPr/>
        </p:nvSpPr>
        <p:spPr bwMode="auto">
          <a:xfrm>
            <a:off x="6337300" y="5084911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81" name="Line 35"/>
          <p:cNvSpPr>
            <a:spLocks noChangeShapeType="1"/>
          </p:cNvSpPr>
          <p:nvPr/>
        </p:nvSpPr>
        <p:spPr bwMode="auto">
          <a:xfrm>
            <a:off x="6337300" y="6021536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0052" name="Oval 36"/>
          <p:cNvSpPr>
            <a:spLocks noChangeArrowheads="1"/>
          </p:cNvSpPr>
          <p:nvPr/>
        </p:nvSpPr>
        <p:spPr bwMode="auto">
          <a:xfrm>
            <a:off x="2592387" y="4076848"/>
            <a:ext cx="1511300" cy="1081088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JDBC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>
                    <a:lumMod val="50000"/>
                  </a:schemeClr>
                </a:solidFill>
              </a:rPr>
              <a:t>API </a:t>
            </a:r>
            <a:r>
              <a:rPr lang="zh-CN" altLang="en-US" sz="2400">
                <a:solidFill>
                  <a:schemeClr val="tx1">
                    <a:lumMod val="50000"/>
                  </a:schemeClr>
                </a:solidFill>
              </a:rPr>
              <a:t>规范</a:t>
            </a:r>
          </a:p>
        </p:txBody>
      </p:sp>
      <p:sp>
        <p:nvSpPr>
          <p:cNvPr id="11283" name="Line 37"/>
          <p:cNvSpPr>
            <a:spLocks noChangeShapeType="1"/>
          </p:cNvSpPr>
          <p:nvPr/>
        </p:nvSpPr>
        <p:spPr bwMode="auto">
          <a:xfrm>
            <a:off x="4176712" y="4724548"/>
            <a:ext cx="9366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84" name="Line 38"/>
          <p:cNvSpPr>
            <a:spLocks noChangeShapeType="1"/>
          </p:cNvSpPr>
          <p:nvPr/>
        </p:nvSpPr>
        <p:spPr bwMode="auto">
          <a:xfrm>
            <a:off x="4105275" y="4869011"/>
            <a:ext cx="10080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85" name="Line 39"/>
          <p:cNvSpPr>
            <a:spLocks noChangeShapeType="1"/>
          </p:cNvSpPr>
          <p:nvPr/>
        </p:nvSpPr>
        <p:spPr bwMode="auto">
          <a:xfrm flipV="1">
            <a:off x="4176712" y="3356123"/>
            <a:ext cx="8636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86" name="Line 40"/>
          <p:cNvSpPr>
            <a:spLocks noChangeShapeType="1"/>
          </p:cNvSpPr>
          <p:nvPr/>
        </p:nvSpPr>
        <p:spPr bwMode="auto">
          <a:xfrm flipV="1">
            <a:off x="4176712" y="429274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87" name="Oval 41"/>
          <p:cNvSpPr>
            <a:spLocks noChangeArrowheads="1"/>
          </p:cNvSpPr>
          <p:nvPr/>
        </p:nvSpPr>
        <p:spPr bwMode="auto">
          <a:xfrm>
            <a:off x="504825" y="4221311"/>
            <a:ext cx="1223962" cy="720725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Java</a:t>
            </a:r>
          </a:p>
        </p:txBody>
      </p:sp>
      <p:sp>
        <p:nvSpPr>
          <p:cNvPr id="470058" name="Rectangle 42"/>
          <p:cNvSpPr>
            <a:spLocks noChangeArrowheads="1"/>
          </p:cNvSpPr>
          <p:nvPr/>
        </p:nvSpPr>
        <p:spPr bwMode="auto">
          <a:xfrm>
            <a:off x="2447925" y="4076848"/>
            <a:ext cx="144462" cy="1008063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0059" name="Rectangle 43"/>
          <p:cNvSpPr>
            <a:spLocks noChangeArrowheads="1"/>
          </p:cNvSpPr>
          <p:nvPr/>
        </p:nvSpPr>
        <p:spPr bwMode="auto">
          <a:xfrm>
            <a:off x="792162" y="5157936"/>
            <a:ext cx="1873250" cy="50482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统一了接口</a:t>
            </a:r>
          </a:p>
        </p:txBody>
      </p:sp>
      <p:sp>
        <p:nvSpPr>
          <p:cNvPr id="11290" name="Rectangle 44"/>
          <p:cNvSpPr>
            <a:spLocks noChangeArrowheads="1"/>
          </p:cNvSpPr>
          <p:nvPr/>
        </p:nvSpPr>
        <p:spPr bwMode="auto">
          <a:xfrm>
            <a:off x="5184775" y="5732611"/>
            <a:ext cx="1079500" cy="57626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91" name="Line 45"/>
          <p:cNvSpPr>
            <a:spLocks noChangeShapeType="1"/>
          </p:cNvSpPr>
          <p:nvPr/>
        </p:nvSpPr>
        <p:spPr bwMode="auto">
          <a:xfrm>
            <a:off x="6337300" y="6021536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2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47" grpId="0" animBg="1"/>
      <p:bldP spid="470052" grpId="0" animBg="1"/>
      <p:bldP spid="470058" grpId="0" animBg="1"/>
      <p:bldP spid="4700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</a:t>
            </a:r>
            <a:r>
              <a:rPr lang="zh-CN" altLang="en-US" smtClean="0"/>
              <a:t>概述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</a:t>
            </a:r>
            <a:r>
              <a:rPr lang="zh-CN" altLang="en-US" smtClean="0"/>
              <a:t>的实现包括三部分：</a:t>
            </a:r>
          </a:p>
          <a:p>
            <a:pPr lvl="1" eaLnBrk="1" hangingPunct="1"/>
            <a:r>
              <a:rPr lang="en-US" altLang="zh-CN" smtClean="0"/>
              <a:t>JDBC</a:t>
            </a:r>
            <a:r>
              <a:rPr lang="zh-CN" altLang="en-US" smtClean="0"/>
              <a:t>驱动管理器：</a:t>
            </a:r>
            <a:r>
              <a:rPr lang="en-US" altLang="zh-CN" smtClean="0"/>
              <a:t>java.sql.DriverManager</a:t>
            </a:r>
            <a:r>
              <a:rPr lang="zh-CN" altLang="en-US" smtClean="0"/>
              <a:t>类，负责注册特定</a:t>
            </a:r>
            <a:r>
              <a:rPr lang="en-US" altLang="zh-CN" smtClean="0"/>
              <a:t>JDBC</a:t>
            </a:r>
            <a:r>
              <a:rPr lang="zh-CN" altLang="en-US" smtClean="0"/>
              <a:t>驱动器，以及根据特定驱动器建立与数据库的连接。</a:t>
            </a:r>
          </a:p>
          <a:p>
            <a:pPr lvl="1" eaLnBrk="1" hangingPunct="1"/>
            <a:r>
              <a:rPr lang="en-US" altLang="zh-CN" smtClean="0"/>
              <a:t>JDBC</a:t>
            </a:r>
            <a:r>
              <a:rPr lang="zh-CN" altLang="en-US" smtClean="0"/>
              <a:t>驱动器：由数据库供应商或其他第三方工具提供商创建，也称为</a:t>
            </a:r>
            <a:r>
              <a:rPr lang="en-US" altLang="zh-CN" smtClean="0"/>
              <a:t>JDBC</a:t>
            </a:r>
            <a:r>
              <a:rPr lang="zh-CN" altLang="en-US" smtClean="0"/>
              <a:t>驱动程序。</a:t>
            </a:r>
            <a:r>
              <a:rPr lang="en-US" altLang="zh-CN" smtClean="0"/>
              <a:t>JDBC</a:t>
            </a:r>
            <a:r>
              <a:rPr lang="zh-CN" altLang="en-US" smtClean="0"/>
              <a:t>驱动器可以注册到</a:t>
            </a:r>
            <a:r>
              <a:rPr lang="en-US" altLang="zh-CN" smtClean="0"/>
              <a:t>JDBC</a:t>
            </a:r>
            <a:r>
              <a:rPr lang="zh-CN" altLang="en-US" smtClean="0"/>
              <a:t>驱动管理器中。不同的数据库提供不同的</a:t>
            </a:r>
            <a:r>
              <a:rPr lang="en-US" altLang="zh-CN" smtClean="0"/>
              <a:t>JDBC</a:t>
            </a:r>
            <a:r>
              <a:rPr lang="zh-CN" altLang="en-US" smtClean="0"/>
              <a:t>驱动器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zh-CN" altLang="en-US" smtClean="0"/>
              <a:t>所有的</a:t>
            </a:r>
            <a:r>
              <a:rPr lang="en-US" altLang="zh-CN" smtClean="0"/>
              <a:t>JDBC</a:t>
            </a:r>
            <a:r>
              <a:rPr lang="zh-CN" altLang="en-US" smtClean="0"/>
              <a:t>驱动器都是接口</a:t>
            </a:r>
            <a:r>
              <a:rPr lang="en-US" altLang="zh-CN" smtClean="0"/>
              <a:t>java.sql.Driver</a:t>
            </a:r>
            <a:r>
              <a:rPr lang="zh-CN" altLang="en-US" smtClean="0"/>
              <a:t>的实现类。</a:t>
            </a:r>
            <a:endParaRPr lang="zh-CN" altLang="en-US"/>
          </a:p>
          <a:p>
            <a:pPr marL="457200" lvl="1" indent="0" eaLnBrk="1" hangingPunct="1"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850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JDBC</a:t>
            </a:r>
            <a:r>
              <a:rPr lang="zh-CN" altLang="en-US" smtClean="0"/>
              <a:t>概述</a:t>
            </a:r>
          </a:p>
        </p:txBody>
      </p:sp>
      <p:graphicFrame>
        <p:nvGraphicFramePr>
          <p:cNvPr id="14339" name="Object 1"/>
          <p:cNvGraphicFramePr>
            <a:graphicFrameLocks noChangeAspect="1"/>
          </p:cNvGraphicFramePr>
          <p:nvPr/>
        </p:nvGraphicFramePr>
        <p:xfrm>
          <a:off x="1979613" y="981075"/>
          <a:ext cx="5511800" cy="580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3" imgW="3574858" imgH="3754822" progId="Visio.Drawing.11">
                  <p:embed/>
                </p:oleObj>
              </mc:Choice>
              <mc:Fallback>
                <p:oleObj name="Visio" r:id="rId3" imgW="3574858" imgH="37548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81075"/>
                        <a:ext cx="5511800" cy="580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en-US" smtClean="0"/>
              <a:t>连接数据库 </a:t>
            </a:r>
            <a:r>
              <a:rPr lang="en-US" altLang="zh-CN" smtClean="0"/>
              <a:t>- MySQL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下载</a:t>
            </a:r>
            <a:r>
              <a:rPr lang="en-US" altLang="zh-CN" sz="2800" smtClean="0"/>
              <a:t>MySQL</a:t>
            </a:r>
            <a:r>
              <a:rPr lang="zh-CN" altLang="en-US" sz="2800" smtClean="0"/>
              <a:t>的</a:t>
            </a:r>
            <a:r>
              <a:rPr lang="en-US" altLang="zh-CN" sz="2800" smtClean="0"/>
              <a:t>JDBC</a:t>
            </a:r>
            <a:r>
              <a:rPr lang="zh-CN" altLang="en-US" sz="2800" smtClean="0"/>
              <a:t>驱动包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MySQL Connector J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在项目中导入</a:t>
            </a:r>
            <a:r>
              <a:rPr lang="en-US" altLang="zh-CN" sz="2800" smtClean="0"/>
              <a:t>MySQL</a:t>
            </a:r>
            <a:r>
              <a:rPr lang="zh-CN" altLang="en-US" sz="2800" smtClean="0"/>
              <a:t>的</a:t>
            </a:r>
            <a:r>
              <a:rPr lang="en-US" altLang="zh-CN" sz="2800" smtClean="0"/>
              <a:t>JDBC</a:t>
            </a:r>
            <a:r>
              <a:rPr lang="zh-CN" altLang="en-US" sz="2800" smtClean="0"/>
              <a:t>驱动包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方式一：</a:t>
            </a:r>
            <a:r>
              <a:rPr lang="en-US" altLang="zh-CN" sz="2400" smtClean="0"/>
              <a:t>Eclipse</a:t>
            </a:r>
            <a:r>
              <a:rPr lang="zh-CN" altLang="en-US" sz="2400" smtClean="0"/>
              <a:t>项目设置 </a:t>
            </a:r>
            <a:r>
              <a:rPr lang="en-US" altLang="zh-CN" sz="2400" smtClean="0"/>
              <a:t>-&gt; Java Build Path -&gt; Libraries -&gt; Add External Jars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方式二：在</a:t>
            </a:r>
            <a:r>
              <a:rPr lang="en-US" altLang="zh-CN" sz="2400" smtClean="0"/>
              <a:t>Eclipse</a:t>
            </a:r>
            <a:r>
              <a:rPr lang="zh-CN" altLang="en-US" sz="2400" smtClean="0"/>
              <a:t>中建立</a:t>
            </a:r>
            <a:r>
              <a:rPr lang="en-US" altLang="zh-CN" sz="2400" smtClean="0"/>
              <a:t>User Libraries</a:t>
            </a:r>
            <a:r>
              <a:rPr lang="zh-CN" altLang="en-US" sz="2400" smtClean="0"/>
              <a:t>，用于包含</a:t>
            </a:r>
            <a:r>
              <a:rPr lang="en-US" altLang="zh-CN" sz="2400" smtClean="0"/>
              <a:t>MySQL</a:t>
            </a:r>
            <a:r>
              <a:rPr lang="zh-CN" altLang="en-US" sz="2400" smtClean="0"/>
              <a:t>的</a:t>
            </a:r>
            <a:r>
              <a:rPr lang="en-US" altLang="zh-CN" sz="2400" smtClean="0"/>
              <a:t>JDBC</a:t>
            </a:r>
            <a:r>
              <a:rPr lang="zh-CN" altLang="en-US" sz="2400" smtClean="0"/>
              <a:t>驱动包。</a:t>
            </a:r>
            <a:r>
              <a:rPr lang="en-US" altLang="zh-CN" sz="2400" smtClean="0"/>
              <a:t>Window -&gt; Preferences -&gt; Java -&gt; Build Path -&gt; User Libraries -&gt; New -&gt; Add External Jars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在源代码中导入</a:t>
            </a:r>
            <a:r>
              <a:rPr lang="en-US" altLang="zh-CN" sz="2800" smtClean="0"/>
              <a:t>java.sql</a:t>
            </a:r>
            <a:r>
              <a:rPr lang="zh-CN" altLang="en-US" sz="2800" smtClean="0"/>
              <a:t>包中的接口和类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import java.sql.*;</a:t>
            </a: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9197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zh-CN" altLang="en-US" smtClean="0"/>
              <a:t>连接数据库 </a:t>
            </a:r>
            <a:r>
              <a:rPr lang="en-US" altLang="zh-CN" smtClean="0"/>
              <a:t>- MySQL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载入驱动类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Class.forName(“com.mysql.jdbc.Driver”);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创建连接字符串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String url = "</a:t>
            </a:r>
            <a:r>
              <a:rPr lang="en-US" altLang="zh-CN" sz="2400" smtClean="0"/>
              <a:t>jdbc:mysql://localhost/test?user=root&amp;password=zsc123</a:t>
            </a:r>
            <a:r>
              <a:rPr lang="en-US" altLang="en-US" sz="2400" smtClean="0"/>
              <a:t>";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获取数据库连接对象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Connection con = </a:t>
            </a:r>
            <a:r>
              <a:rPr lang="en-US" altLang="zh-CN" sz="2400" smtClean="0"/>
              <a:t>DriverManager.getConnection(url</a:t>
            </a:r>
            <a:r>
              <a:rPr lang="en-US" altLang="zh-CN" sz="2400" smtClean="0"/>
              <a:t>);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关闭数据库</a:t>
            </a:r>
            <a:r>
              <a:rPr lang="zh-CN" altLang="en-US" sz="2800"/>
              <a:t>连接对象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con.close();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/>
              <a:t>示例</a:t>
            </a:r>
            <a:r>
              <a:rPr lang="zh-CN" altLang="en-US" sz="2800" smtClean="0"/>
              <a:t>：</a:t>
            </a:r>
            <a:r>
              <a:rPr lang="en-US" altLang="zh-CN" sz="2800" smtClean="0"/>
              <a:t>ConnectMySQL.java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648532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2952</TotalTime>
  <Words>845</Words>
  <Application>Microsoft Office PowerPoint</Application>
  <PresentationFormat>全屏显示(4:3)</PresentationFormat>
  <Paragraphs>183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楷体_GB2312</vt:lpstr>
      <vt:lpstr>宋体</vt:lpstr>
      <vt:lpstr>Arial</vt:lpstr>
      <vt:lpstr>Arial Narrow</vt:lpstr>
      <vt:lpstr>Calibri</vt:lpstr>
      <vt:lpstr>Tahoma</vt:lpstr>
      <vt:lpstr>Times</vt:lpstr>
      <vt:lpstr>Verdana</vt:lpstr>
      <vt:lpstr>Wingdings</vt:lpstr>
      <vt:lpstr>Default Design</vt:lpstr>
      <vt:lpstr>Image</vt:lpstr>
      <vt:lpstr>Microsoft Office Visio 绘图</vt:lpstr>
      <vt:lpstr>第11章  数据库访问</vt:lpstr>
      <vt:lpstr>本章学习目标</vt:lpstr>
      <vt:lpstr>JDBC概述</vt:lpstr>
      <vt:lpstr>JDBC概述</vt:lpstr>
      <vt:lpstr>JDBC概述</vt:lpstr>
      <vt:lpstr>JDBC概述</vt:lpstr>
      <vt:lpstr>JDBC概述</vt:lpstr>
      <vt:lpstr>连接数据库 - MySQL</vt:lpstr>
      <vt:lpstr>连接数据库 - MySQL</vt:lpstr>
      <vt:lpstr>连接数据库 - SQL Server</vt:lpstr>
      <vt:lpstr>连接数据库 - SQL Server</vt:lpstr>
      <vt:lpstr>连接数据库 – ODBC桥接方式</vt:lpstr>
      <vt:lpstr>连接数据库 – ODBC桥接方式</vt:lpstr>
      <vt:lpstr>连接数据库 – ODBC桥接方式</vt:lpstr>
      <vt:lpstr>连接数据库</vt:lpstr>
      <vt:lpstr>查询数据库</vt:lpstr>
      <vt:lpstr>查询数据库</vt:lpstr>
      <vt:lpstr>查询数据库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pengzheng</cp:lastModifiedBy>
  <cp:revision>140</cp:revision>
  <dcterms:created xsi:type="dcterms:W3CDTF">2015-08-30T13:23:12Z</dcterms:created>
  <dcterms:modified xsi:type="dcterms:W3CDTF">2015-11-22T14:12:31Z</dcterms:modified>
</cp:coreProperties>
</file>