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8" r:id="rId3"/>
    <p:sldId id="434" r:id="rId4"/>
    <p:sldId id="428" r:id="rId5"/>
    <p:sldId id="429" r:id="rId6"/>
    <p:sldId id="432" r:id="rId7"/>
    <p:sldId id="433" r:id="rId8"/>
    <p:sldId id="436" r:id="rId9"/>
    <p:sldId id="437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>
      <p:cViewPr varScale="1">
        <p:scale>
          <a:sx n="89" d="100"/>
          <a:sy n="89" d="100"/>
        </p:scale>
        <p:origin x="130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64C32-929C-48DF-A5DD-895B3F424B3C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5BF9-9E64-4D5D-9AD6-2007485DD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mtClean="0"/>
              <a:t>11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smtClean="0"/>
              <a:t>数据库访问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64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anose="02010600030101010101" pitchFamily="2" charset="-122"/>
              </a:rPr>
              <a:t>JDBC</a:t>
            </a:r>
            <a:r>
              <a:rPr lang="zh-CN" altLang="en-US" sz="2400" b="1" smtClean="0">
                <a:ea typeface="宋体" panose="02010600030101010101" pitchFamily="2" charset="-122"/>
              </a:rPr>
              <a:t>概述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连接数据库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查询数据库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4452" y="4797152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更新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数据库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预编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译语句对象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批量更新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0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更新</a:t>
            </a:r>
            <a:r>
              <a:rPr lang="zh-CN" altLang="en-US" smtClean="0"/>
              <a:t>数据库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获取表达式对象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Statement stmt = con.createStatement()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定义</a:t>
            </a:r>
            <a:r>
              <a:rPr lang="en-US" altLang="zh-CN" sz="2800" smtClean="0"/>
              <a:t>sql</a:t>
            </a:r>
            <a:r>
              <a:rPr lang="zh-CN" altLang="en-US" sz="2800" smtClean="0"/>
              <a:t>语句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insert into; update set; delete from;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ResultSet rs = stmt.executeQuery(String sql)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执行更新语句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stmt.executeUpdate(sql)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当执行</a:t>
            </a:r>
            <a:r>
              <a:rPr lang="en-US" altLang="zh-CN" sz="2400"/>
              <a:t>INSERT</a:t>
            </a:r>
            <a:r>
              <a:rPr lang="zh-CN" altLang="en-US" sz="2400"/>
              <a:t>等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语句时</a:t>
            </a:r>
            <a:r>
              <a:rPr lang="zh-CN" altLang="en-US" sz="2400"/>
              <a:t>，此方法的返回值是执行了这个</a:t>
            </a:r>
            <a:r>
              <a:rPr lang="en-US" altLang="zh-CN" sz="2400"/>
              <a:t>SQL</a:t>
            </a:r>
            <a:r>
              <a:rPr lang="zh-CN" altLang="en-US" sz="2400"/>
              <a:t>声明后所影响的记录的总行数。若返回值为</a:t>
            </a:r>
            <a:r>
              <a:rPr lang="en-US" altLang="zh-CN" sz="2400"/>
              <a:t>0</a:t>
            </a:r>
            <a:r>
              <a:rPr lang="zh-CN" altLang="en-US" sz="2400"/>
              <a:t>，则表示执行未对数据库造成影响。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关闭表达式对象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stmt.close();</a:t>
            </a:r>
          </a:p>
          <a:p>
            <a:pPr lvl="0">
              <a:lnSpc>
                <a:spcPct val="90000"/>
              </a:lnSpc>
              <a:buClr>
                <a:srgbClr val="3197BB"/>
              </a:buClr>
            </a:pPr>
            <a:r>
              <a:rPr lang="zh-CN" altLang="en-US" sz="2800">
                <a:solidFill>
                  <a:srgbClr val="56562C"/>
                </a:solidFill>
              </a:rPr>
              <a:t>示例：</a:t>
            </a:r>
            <a:r>
              <a:rPr lang="en-US" altLang="zh-CN" sz="2800">
                <a:solidFill>
                  <a:srgbClr val="56562C"/>
                </a:solidFill>
              </a:rPr>
              <a:t>UpdateData.java</a:t>
            </a:r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6767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更新数据库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将对象集合插入到数据库中</a:t>
            </a:r>
            <a:endParaRPr lang="en-US" altLang="zh-CN" sz="280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stmt = con.createStatement();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smtClean="0"/>
              <a:t>for(User </a:t>
            </a:r>
            <a:r>
              <a:rPr lang="en-US" altLang="zh-CN" sz="2800"/>
              <a:t>user : userList)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String </a:t>
            </a:r>
            <a:r>
              <a:rPr lang="en-US" altLang="zh-CN" sz="2800"/>
              <a:t>sql = "insert into user(userName, password) values('" + user.getUserName() + "','" + user.getPassword() + "')";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stmt.executeUpdate(sql</a:t>
            </a:r>
            <a:r>
              <a:rPr lang="en-US" altLang="zh-CN" sz="280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smtClean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示例：</a:t>
            </a:r>
            <a:r>
              <a:rPr lang="en-US" altLang="zh-CN" sz="2800" smtClean="0"/>
              <a:t>InsertCollection.java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8960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预编</a:t>
            </a:r>
            <a:r>
              <a:rPr lang="zh-CN" altLang="en-US" smtClean="0"/>
              <a:t>译语句对象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en-US" altLang="zh-CN" sz="2800" smtClean="0"/>
              <a:t>sql</a:t>
            </a:r>
            <a:r>
              <a:rPr lang="zh-CN" altLang="en-US" sz="2800" smtClean="0"/>
              <a:t>注入攻击</a:t>
            </a:r>
            <a:endParaRPr lang="en-US" altLang="zh-CN" sz="2800"/>
          </a:p>
          <a:p>
            <a:pPr lvl="1"/>
            <a:r>
              <a:rPr lang="zh-CN" altLang="en-US" sz="2400" smtClean="0"/>
              <a:t>当程序中的数据库查询语句中需要使用用户输入的参数时，如：</a:t>
            </a:r>
            <a:r>
              <a:rPr lang="en-US" altLang="zh-CN" sz="2400"/>
              <a:t>String sql = </a:t>
            </a:r>
            <a:r>
              <a:rPr lang="en-US" altLang="zh-CN" sz="2400" smtClean="0"/>
              <a:t>"select </a:t>
            </a:r>
            <a:r>
              <a:rPr lang="en-US" altLang="zh-CN" sz="2400"/>
              <a:t>* from user where userName</a:t>
            </a:r>
            <a:r>
              <a:rPr lang="en-US" altLang="zh-CN" sz="2400" smtClean="0"/>
              <a:t>='" </a:t>
            </a:r>
            <a:r>
              <a:rPr lang="en-US" altLang="zh-CN" sz="2400"/>
              <a:t>+ name + </a:t>
            </a:r>
            <a:r>
              <a:rPr lang="en-US" altLang="zh-CN" sz="2400" smtClean="0"/>
              <a:t>"'"</a:t>
            </a:r>
            <a:r>
              <a:rPr lang="zh-CN" altLang="en-US" sz="2400" smtClean="0"/>
              <a:t>；</a:t>
            </a:r>
            <a:r>
              <a:rPr lang="en-US" altLang="zh-CN" sz="2400" smtClean="0"/>
              <a:t>name</a:t>
            </a:r>
            <a:r>
              <a:rPr lang="zh-CN" altLang="en-US" sz="2400"/>
              <a:t>是用户输入的参数</a:t>
            </a:r>
            <a:r>
              <a:rPr lang="zh-CN" altLang="en-US" sz="2400" smtClean="0"/>
              <a:t>。如果没有</a:t>
            </a:r>
            <a:r>
              <a:rPr lang="zh-CN" altLang="en-US" sz="2400"/>
              <a:t>对用户输入数据的合法性进行判断</a:t>
            </a:r>
            <a:r>
              <a:rPr lang="zh-CN" altLang="en-US" sz="2400" smtClean="0"/>
              <a:t>，那么应用程序就会存在</a:t>
            </a:r>
            <a:r>
              <a:rPr lang="zh-CN" altLang="en-US" sz="2400"/>
              <a:t>安全隐患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800" smtClean="0"/>
              <a:t>sql</a:t>
            </a:r>
            <a:r>
              <a:rPr lang="zh-CN" altLang="en-US" sz="2800"/>
              <a:t>编译</a:t>
            </a:r>
            <a:r>
              <a:rPr lang="zh-CN" altLang="en-US" sz="2800" smtClean="0"/>
              <a:t>效率</a:t>
            </a:r>
            <a:endParaRPr lang="en-US" altLang="zh-CN" sz="2800"/>
          </a:p>
          <a:p>
            <a:pPr lvl="1"/>
            <a:r>
              <a:rPr lang="en-US" altLang="zh-CN" sz="2400" smtClean="0"/>
              <a:t>DBMS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语句时，数据库引擎首先会对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语句进行语法分析，然后编译为执行指令。如果每次操作的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语句中参数都不同，则每次操作的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语句都需要被编译。如：</a:t>
            </a:r>
            <a:r>
              <a:rPr lang="en-US" altLang="zh-CN" sz="2400" smtClean="0"/>
              <a:t>select * from user where id=1;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select * from user where id=2</a:t>
            </a:r>
            <a:r>
              <a:rPr lang="zh-CN" altLang="en-US" sz="2400" smtClean="0"/>
              <a:t>，需要被编译两次。如果使用预编译语句的话，只需要编译一次，如：</a:t>
            </a:r>
            <a:r>
              <a:rPr lang="en-US" altLang="zh-CN" sz="2400" smtClean="0"/>
              <a:t>select * from user where id=?</a:t>
            </a:r>
            <a:r>
              <a:rPr lang="zh-CN" altLang="en-US" sz="2400" smtClean="0"/>
              <a:t>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92590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预编</a:t>
            </a:r>
            <a:r>
              <a:rPr lang="zh-CN" altLang="en-US" smtClean="0"/>
              <a:t>译语句对象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en-US" altLang="zh-CN" sz="2800" smtClean="0"/>
              <a:t>java.sql.PreparedStatement</a:t>
            </a:r>
            <a:endParaRPr lang="en-US" altLang="zh-CN" sz="2800"/>
          </a:p>
          <a:p>
            <a:pPr lvl="1"/>
            <a:r>
              <a:rPr lang="en-US" altLang="zh-CN" sz="2400" smtClean="0"/>
              <a:t>Statement</a:t>
            </a:r>
            <a:r>
              <a:rPr lang="zh-CN" altLang="en-US" sz="2400" smtClean="0"/>
              <a:t>的子类，表示</a:t>
            </a:r>
            <a:r>
              <a:rPr lang="zh-CN" altLang="en-US" sz="2400"/>
              <a:t>“预编译”的语句对象</a:t>
            </a:r>
            <a:r>
              <a:rPr lang="zh-CN" altLang="en-US" sz="2400" smtClean="0"/>
              <a:t>，比</a:t>
            </a:r>
            <a:r>
              <a:rPr lang="en-US" altLang="zh-CN" sz="2400"/>
              <a:t>Statement</a:t>
            </a:r>
            <a:r>
              <a:rPr lang="zh-CN" altLang="en-US" sz="2400" smtClean="0"/>
              <a:t>对象</a:t>
            </a:r>
            <a:r>
              <a:rPr lang="zh-CN" altLang="en-US" sz="2400">
                <a:solidFill>
                  <a:srgbClr val="FF0000"/>
                </a:solidFill>
              </a:rPr>
              <a:t>更安全、</a:t>
            </a:r>
            <a:r>
              <a:rPr lang="zh-CN" altLang="en-US" sz="2400" smtClean="0">
                <a:solidFill>
                  <a:srgbClr val="FF0000"/>
                </a:solidFill>
              </a:rPr>
              <a:t>更</a:t>
            </a:r>
            <a:r>
              <a:rPr lang="zh-CN" altLang="en-US" sz="2400">
                <a:solidFill>
                  <a:srgbClr val="FF0000"/>
                </a:solidFill>
              </a:rPr>
              <a:t>高效</a:t>
            </a:r>
            <a:r>
              <a:rPr lang="zh-CN" altLang="en-US" sz="2400" smtClean="0">
                <a:solidFill>
                  <a:srgbClr val="FF0000"/>
                </a:solidFill>
              </a:rPr>
              <a:t>、更灵活</a:t>
            </a:r>
            <a:r>
              <a:rPr lang="zh-CN" altLang="en-US" sz="2400"/>
              <a:t>，</a:t>
            </a:r>
            <a:r>
              <a:rPr lang="zh-CN" altLang="en-US" sz="2400" smtClean="0"/>
              <a:t>对于</a:t>
            </a:r>
            <a:r>
              <a:rPr lang="zh-CN" altLang="en-US" sz="2400"/>
              <a:t>批量处理可以大大提高效率。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2109" y="2852936"/>
            <a:ext cx="8064500" cy="345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sql = </a:t>
            </a:r>
            <a:r>
              <a:rPr lang="en-US" altLang="zh-CN" sz="2000" b="1">
                <a:solidFill>
                  <a:srgbClr val="2A00FF"/>
                </a:solidFill>
                <a:latin typeface="Courier New" panose="02070309020205020404" pitchFamily="49" charset="0"/>
              </a:rPr>
              <a:t>"insert into user (userName,password) values (?,?)"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ps = con.prepareStatement(sql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注意，要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传递</a:t>
            </a:r>
            <a:r>
              <a:rPr lang="en-US" altLang="zh-CN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sql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语句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userName =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张三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String password =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"1234";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ps.setString(1, userName);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ps.setString(2, password);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ps.executeUpdate();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注意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，不要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传递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sql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语句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批量更新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 smtClean="0"/>
              <a:t>批处理概述</a:t>
            </a:r>
            <a:endParaRPr lang="en-US" altLang="zh-CN" sz="2800"/>
          </a:p>
          <a:p>
            <a:pPr lvl="1"/>
            <a:r>
              <a:rPr lang="zh-CN" altLang="en-US" sz="2400" smtClean="0"/>
              <a:t>当</a:t>
            </a:r>
            <a:r>
              <a:rPr lang="zh-CN" altLang="en-US" sz="2400"/>
              <a:t>需要向数据库发送一批</a:t>
            </a:r>
            <a:r>
              <a:rPr lang="en-US" altLang="zh-CN" sz="2400"/>
              <a:t>SQL</a:t>
            </a:r>
            <a:r>
              <a:rPr lang="zh-CN" altLang="en-US" sz="2400"/>
              <a:t>语句执行时，应避免向数据库一条条的发送执行，而应采用</a:t>
            </a:r>
            <a:r>
              <a:rPr lang="en-US" altLang="zh-CN" sz="2400"/>
              <a:t>JDBC</a:t>
            </a:r>
            <a:r>
              <a:rPr lang="zh-CN" altLang="en-US" sz="2400"/>
              <a:t>的批处理机制，以提升执行效率</a:t>
            </a:r>
            <a:r>
              <a:rPr lang="zh-CN" altLang="en-US" sz="2400" smtClean="0"/>
              <a:t>。所谓</a:t>
            </a:r>
            <a:r>
              <a:rPr lang="zh-CN" altLang="en-US" sz="2400"/>
              <a:t>批处理就是将多个执行语句进行捆绑然后去执行。</a:t>
            </a:r>
            <a:endParaRPr lang="en-US" altLang="zh-CN" sz="2400" smtClean="0"/>
          </a:p>
          <a:p>
            <a:r>
              <a:rPr lang="en-US" altLang="zh-CN" sz="2800" smtClean="0"/>
              <a:t>JDBC</a:t>
            </a:r>
            <a:r>
              <a:rPr lang="zh-CN" altLang="en-US" sz="2800" smtClean="0"/>
              <a:t>批量更新</a:t>
            </a:r>
            <a:endParaRPr lang="en-US" altLang="zh-CN" sz="2800"/>
          </a:p>
          <a:p>
            <a:pPr lvl="1"/>
            <a:r>
              <a:rPr lang="zh-CN" altLang="en-US" sz="2400"/>
              <a:t>在</a:t>
            </a:r>
            <a:r>
              <a:rPr lang="en-US" altLang="zh-CN" sz="2400"/>
              <a:t>Statement</a:t>
            </a:r>
            <a:r>
              <a:rPr lang="zh-CN" altLang="en-US" sz="2400"/>
              <a:t>接口中提供了批量更新操作的</a:t>
            </a:r>
            <a:r>
              <a:rPr lang="zh-CN" altLang="en-US" sz="2400" smtClean="0"/>
              <a:t>方法</a:t>
            </a:r>
            <a:r>
              <a:rPr lang="zh-CN" altLang="en-US" sz="2400"/>
              <a:t>。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void </a:t>
            </a:r>
            <a:r>
              <a:rPr lang="en-US" altLang="zh-CN" sz="2400"/>
              <a:t>addBatch(String sql) throws </a:t>
            </a:r>
            <a:r>
              <a:rPr lang="en-US" altLang="zh-CN" sz="2400" smtClean="0"/>
              <a:t>SQLException</a:t>
            </a:r>
            <a:r>
              <a:rPr lang="zh-CN" altLang="en-US" sz="2400" smtClean="0"/>
              <a:t>：将</a:t>
            </a:r>
            <a:r>
              <a:rPr lang="zh-CN" altLang="en-US" sz="2400"/>
              <a:t>给定的 </a:t>
            </a:r>
            <a:r>
              <a:rPr lang="en-US" altLang="zh-CN" sz="2400"/>
              <a:t>SQL </a:t>
            </a:r>
            <a:r>
              <a:rPr lang="zh-CN" altLang="en-US" sz="2400"/>
              <a:t>命令添加到此 </a:t>
            </a:r>
            <a:r>
              <a:rPr lang="en-US" altLang="zh-CN" sz="2400"/>
              <a:t>Statement </a:t>
            </a:r>
            <a:r>
              <a:rPr lang="zh-CN" altLang="en-US" sz="2400"/>
              <a:t>对象的当前命令列表中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int</a:t>
            </a:r>
            <a:r>
              <a:rPr lang="en-US" altLang="zh-CN" sz="2400"/>
              <a:t>[] executeBatch()throws </a:t>
            </a:r>
            <a:r>
              <a:rPr lang="en-US" altLang="zh-CN" sz="2400" smtClean="0"/>
              <a:t>SQLException</a:t>
            </a:r>
            <a:r>
              <a:rPr lang="zh-CN" altLang="en-US" sz="2400" smtClean="0"/>
              <a:t>：功能</a:t>
            </a:r>
            <a:r>
              <a:rPr lang="zh-CN" altLang="en-US" sz="2400"/>
              <a:t>：将一批命令提交给数据库来执行。</a:t>
            </a:r>
          </a:p>
        </p:txBody>
      </p:sp>
    </p:spTree>
    <p:extLst>
      <p:ext uri="{BB962C8B-B14F-4D97-AF65-F5344CB8AC3E}">
        <p14:creationId xmlns:p14="http://schemas.microsoft.com/office/powerpoint/2010/main" val="9474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批量更新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en-US" altLang="zh-CN" sz="2800"/>
              <a:t>JDBC</a:t>
            </a:r>
            <a:r>
              <a:rPr lang="zh-CN" altLang="en-US" sz="2800"/>
              <a:t>批量更新</a:t>
            </a:r>
            <a:endParaRPr lang="en-US" altLang="zh-CN" sz="2800"/>
          </a:p>
          <a:p>
            <a:pPr lvl="1"/>
            <a:r>
              <a:rPr lang="zh-CN" altLang="en-US" sz="2400" smtClean="0"/>
              <a:t>如果是</a:t>
            </a:r>
            <a:r>
              <a:rPr lang="en-US" altLang="zh-CN" sz="2400" smtClean="0"/>
              <a:t>SQL</a:t>
            </a:r>
            <a:r>
              <a:rPr lang="zh-CN" altLang="en-US" sz="2400"/>
              <a:t>语句相同，但参数不同</a:t>
            </a:r>
            <a:r>
              <a:rPr lang="zh-CN" altLang="en-US" sz="2400" smtClean="0"/>
              <a:t>的</a:t>
            </a:r>
            <a:r>
              <a:rPr lang="zh-CN" altLang="en-US" sz="2400"/>
              <a:t>一</a:t>
            </a:r>
            <a:r>
              <a:rPr lang="zh-CN" altLang="en-US" sz="2400" smtClean="0"/>
              <a:t>批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语句，最好使用</a:t>
            </a:r>
            <a:r>
              <a:rPr lang="zh-CN" altLang="en-US" sz="2400"/>
              <a:t>预编</a:t>
            </a:r>
            <a:r>
              <a:rPr lang="zh-CN" altLang="en-US" sz="2400" smtClean="0"/>
              <a:t>译语句对象</a:t>
            </a:r>
            <a:r>
              <a:rPr lang="en-US" altLang="zh-CN" sz="2400" smtClean="0"/>
              <a:t>PreparedStatement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通常数据库服务器和应用服务器不是同一台机器，需要通过网络传输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语句，使用批处理可以减少网络数据包的传输数量。</a:t>
            </a:r>
            <a:endParaRPr lang="en-US" altLang="zh-CN" sz="2400" smtClean="0"/>
          </a:p>
          <a:p>
            <a:pPr lvl="1"/>
            <a:r>
              <a:rPr lang="zh-CN" altLang="en-US" sz="2400" smtClean="0">
                <a:solidFill>
                  <a:srgbClr val="FF0000"/>
                </a:solidFill>
              </a:rPr>
              <a:t>在连接字符串中设置启动批处理操作：</a:t>
            </a:r>
            <a:r>
              <a:rPr lang="en-US" altLang="zh-CN" sz="2400">
                <a:solidFill>
                  <a:srgbClr val="FF0000"/>
                </a:solidFill>
              </a:rPr>
              <a:t>rewriteBatchedStatements=true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3953" y="4485430"/>
            <a:ext cx="8064500" cy="193899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for(int i=0;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i&lt;100;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i++)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	ps.setString(1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, names[i]);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	ps.setString(2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, passwords[i]);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ps.addBatch(); // </a:t>
            </a:r>
            <a:r>
              <a:rPr lang="zh-CN" alt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添加批处理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sql</a:t>
            </a:r>
            <a:r>
              <a:rPr lang="zh-CN" alt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语句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ps.executeBatch(); // </a:t>
            </a:r>
            <a:r>
              <a:rPr lang="zh-CN" alt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执行批处理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683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3340</TotalTime>
  <Words>600</Words>
  <Application>Microsoft Office PowerPoint</Application>
  <PresentationFormat>全屏显示(4:3)</PresentationFormat>
  <Paragraphs>78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Courier New</vt:lpstr>
      <vt:lpstr>Verdana</vt:lpstr>
      <vt:lpstr>Wingdings</vt:lpstr>
      <vt:lpstr>Default Design</vt:lpstr>
      <vt:lpstr>Image</vt:lpstr>
      <vt:lpstr>第11章  数据库访问</vt:lpstr>
      <vt:lpstr>本章学习目标</vt:lpstr>
      <vt:lpstr>本章学习目标</vt:lpstr>
      <vt:lpstr>更新数据库</vt:lpstr>
      <vt:lpstr>更新数据库</vt:lpstr>
      <vt:lpstr>预编译语句对象</vt:lpstr>
      <vt:lpstr>预编译语句对象</vt:lpstr>
      <vt:lpstr>批量更新</vt:lpstr>
      <vt:lpstr>批量更新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167</cp:revision>
  <dcterms:created xsi:type="dcterms:W3CDTF">2015-08-30T13:23:12Z</dcterms:created>
  <dcterms:modified xsi:type="dcterms:W3CDTF">2015-11-26T06:14:59Z</dcterms:modified>
</cp:coreProperties>
</file>