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98" r:id="rId3"/>
    <p:sldId id="434" r:id="rId4"/>
    <p:sldId id="445" r:id="rId5"/>
    <p:sldId id="446" r:id="rId6"/>
    <p:sldId id="428" r:id="rId7"/>
    <p:sldId id="441" r:id="rId8"/>
    <p:sldId id="442" r:id="rId9"/>
    <p:sldId id="443" r:id="rId10"/>
    <p:sldId id="447" r:id="rId11"/>
    <p:sldId id="448" r:id="rId12"/>
    <p:sldId id="449" r:id="rId13"/>
    <p:sldId id="450" r:id="rId14"/>
    <p:sldId id="431" r:id="rId15"/>
    <p:sldId id="451" r:id="rId16"/>
    <p:sldId id="27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64" d="100"/>
          <a:sy n="64" d="100"/>
        </p:scale>
        <p:origin x="53" y="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64C32-929C-48DF-A5DD-895B3F424B3C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5BF9-9E64-4D5D-9AD6-2007485DD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mtClean="0"/>
              <a:t>11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smtClean="0"/>
              <a:t>数据库访问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关联表操作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将对象集合插入到数据库中</a:t>
            </a:r>
            <a:endParaRPr lang="en-US" altLang="zh-CN" sz="280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stmt = con.createStatement();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smtClean="0"/>
              <a:t>for(User </a:t>
            </a:r>
            <a:r>
              <a:rPr lang="en-US" altLang="zh-CN" sz="2800"/>
              <a:t>user : userList)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String </a:t>
            </a:r>
            <a:r>
              <a:rPr lang="en-US" altLang="zh-CN" sz="2800"/>
              <a:t>sql = "insert into user(userName, password) values('" + user.getUserName() + "','" + user.getPassword() + "')";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stmt.executeUpdate(sql</a:t>
            </a:r>
            <a:r>
              <a:rPr lang="en-US" altLang="zh-CN" sz="280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smtClean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示例：</a:t>
            </a:r>
            <a:r>
              <a:rPr lang="en-US" altLang="zh-CN" sz="2800" smtClean="0"/>
              <a:t>InsertCollection.java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66147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关联表操作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113337"/>
          </a:xfrm>
        </p:spPr>
        <p:txBody>
          <a:bodyPr/>
          <a:lstStyle/>
          <a:p>
            <a:r>
              <a:rPr lang="zh-CN" altLang="en-US" smtClean="0"/>
              <a:t>删除</a:t>
            </a:r>
            <a:r>
              <a:rPr lang="en-US" altLang="zh-CN" smtClean="0"/>
              <a:t>: </a:t>
            </a:r>
            <a:endParaRPr lang="en-US" altLang="zh-CN"/>
          </a:p>
          <a:p>
            <a:pPr lvl="1"/>
            <a:r>
              <a:rPr lang="en-US" altLang="zh-CN" sz="2400" smtClean="0">
                <a:solidFill>
                  <a:schemeClr val="tx1"/>
                </a:solidFill>
              </a:rPr>
              <a:t>DELETE </a:t>
            </a:r>
            <a:r>
              <a:rPr lang="en-US" altLang="zh-CN" sz="2400">
                <a:solidFill>
                  <a:schemeClr val="tx1"/>
                </a:solidFill>
              </a:rPr>
              <a:t>FROM tablename WHERE ...</a:t>
            </a:r>
          </a:p>
          <a:p>
            <a:pPr lvl="1"/>
            <a:r>
              <a:rPr lang="zh-CN" altLang="en-US" sz="2400" smtClean="0">
                <a:solidFill>
                  <a:schemeClr val="tx1"/>
                </a:solidFill>
              </a:rPr>
              <a:t>外</a:t>
            </a:r>
            <a:r>
              <a:rPr lang="zh-CN" altLang="en-US" sz="2400">
                <a:solidFill>
                  <a:schemeClr val="tx1"/>
                </a:solidFill>
              </a:rPr>
              <a:t>键的删除约束是</a:t>
            </a:r>
            <a:r>
              <a:rPr lang="en-US" altLang="zh-CN" sz="2400">
                <a:solidFill>
                  <a:schemeClr val="tx1"/>
                </a:solidFill>
              </a:rPr>
              <a:t>Cascade</a:t>
            </a:r>
            <a:r>
              <a:rPr lang="zh-CN" altLang="en-US" sz="2400">
                <a:solidFill>
                  <a:schemeClr val="tx1"/>
                </a:solidFill>
              </a:rPr>
              <a:t>类型的时候：从父表中删除对应的行，会同时自动删除子表中匹配的行。</a:t>
            </a: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外键的删除约束是</a:t>
            </a:r>
            <a:r>
              <a:rPr lang="en-US" altLang="zh-CN" sz="2400">
                <a:solidFill>
                  <a:schemeClr val="tx1"/>
                </a:solidFill>
              </a:rPr>
              <a:t>Restrict</a:t>
            </a:r>
            <a:r>
              <a:rPr lang="zh-CN" altLang="en-US" sz="2400">
                <a:solidFill>
                  <a:schemeClr val="tx1"/>
                </a:solidFill>
              </a:rPr>
              <a:t>类型的时候：当子表中有匹配的行时，无法删除父表中对应的行。</a:t>
            </a:r>
          </a:p>
          <a:p>
            <a:pPr lvl="1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如：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是主表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外键对应字段是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user_id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；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user_details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是子表，外键字段是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user_id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。如果这个外键的删除约束是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Cascade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类型的，当删除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表的某条记录时，如果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user_details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表有对应的记录，则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user_details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方正楷体简体" pitchFamily="2" charset="-122"/>
              </a:rPr>
              <a:t>表中的这条记录也会被删除。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关联表操作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113337"/>
          </a:xfrm>
        </p:spPr>
        <p:txBody>
          <a:bodyPr/>
          <a:lstStyle/>
          <a:p>
            <a:r>
              <a:rPr lang="zh-CN" altLang="en-US"/>
              <a:t>更新</a:t>
            </a:r>
            <a:r>
              <a:rPr lang="en-US" altLang="zh-CN" smtClean="0"/>
              <a:t>: 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UPDATE tablename SET column1=value1, column2=value2, ... WHERE ... ;</a:t>
            </a: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外键的更新约束是</a:t>
            </a:r>
            <a:r>
              <a:rPr lang="en-US" altLang="zh-CN" sz="2400">
                <a:solidFill>
                  <a:schemeClr val="tx1"/>
                </a:solidFill>
              </a:rPr>
              <a:t>Cascade</a:t>
            </a:r>
            <a:r>
              <a:rPr lang="zh-CN" altLang="en-US" sz="2400">
                <a:solidFill>
                  <a:schemeClr val="tx1"/>
                </a:solidFill>
              </a:rPr>
              <a:t>类型的时候：从父表中更新对应的行，会同时自动更新子表中匹配的行。</a:t>
            </a: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外键的更新约束是</a:t>
            </a:r>
            <a:r>
              <a:rPr lang="en-US" altLang="zh-CN" sz="2400">
                <a:solidFill>
                  <a:schemeClr val="tx1"/>
                </a:solidFill>
              </a:rPr>
              <a:t>Restrict</a:t>
            </a:r>
            <a:r>
              <a:rPr lang="zh-CN" altLang="en-US" sz="2400">
                <a:solidFill>
                  <a:schemeClr val="tx1"/>
                </a:solidFill>
              </a:rPr>
              <a:t>类型的时候：当子表中有匹配的行时，无法更新父表中对应的行。</a:t>
            </a: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从子表中更新外键字段值时，这个值必须在主表的外键对应字段中已经存在。否则会更新失败。</a:t>
            </a:r>
          </a:p>
        </p:txBody>
      </p:sp>
    </p:spTree>
    <p:extLst>
      <p:ext uri="{BB962C8B-B14F-4D97-AF65-F5344CB8AC3E}">
        <p14:creationId xmlns:p14="http://schemas.microsoft.com/office/powerpoint/2010/main" val="4819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关联表操作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113337"/>
          </a:xfrm>
        </p:spPr>
        <p:txBody>
          <a:bodyPr/>
          <a:lstStyle/>
          <a:p>
            <a:r>
              <a:rPr lang="zh-CN" altLang="en-US" smtClean="0"/>
              <a:t>插入</a:t>
            </a:r>
            <a:endParaRPr lang="en-US" altLang="zh-CN"/>
          </a:p>
          <a:p>
            <a:pPr lvl="1"/>
            <a:r>
              <a:rPr lang="en-US" altLang="zh-CN" sz="2400"/>
              <a:t>INSERT INTO tablename [(column1, column2……)] VALUES (value1,value2);</a:t>
            </a:r>
          </a:p>
          <a:p>
            <a:pPr lvl="1"/>
            <a:r>
              <a:rPr lang="zh-CN" altLang="en-US" sz="2400" smtClean="0">
                <a:latin typeface="Times New Roman" panose="02020603050405020304" pitchFamily="18" charset="0"/>
                <a:ea typeface="方正楷体简体" pitchFamily="2" charset="-122"/>
              </a:rPr>
              <a:t>注意</a:t>
            </a:r>
            <a:r>
              <a:rPr lang="zh-CN" altLang="en-US" sz="2400">
                <a:latin typeface="Times New Roman" panose="02020603050405020304" pitchFamily="18" charset="0"/>
                <a:ea typeface="方正楷体简体" pitchFamily="2" charset="-122"/>
              </a:rPr>
              <a:t>：在实际开发中，插入的数据必须满足约束。</a:t>
            </a: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方正楷体简体" pitchFamily="2" charset="-122"/>
              </a:rPr>
              <a:t>自增型或其它数据库自动填入的字段不能显式插入值。</a:t>
            </a: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方正楷体简体" pitchFamily="2" charset="-122"/>
              </a:rPr>
              <a:t>唯一键字段不能插入重复值。</a:t>
            </a: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方正楷体简体" pitchFamily="2" charset="-122"/>
              </a:rPr>
              <a:t>外键约束：在子表中插入外键字段值时，这个值必须在主表的外键对应字段中已经存在。</a:t>
            </a:r>
          </a:p>
        </p:txBody>
      </p:sp>
    </p:spTree>
    <p:extLst>
      <p:ext uri="{BB962C8B-B14F-4D97-AF65-F5344CB8AC3E}">
        <p14:creationId xmlns:p14="http://schemas.microsoft.com/office/powerpoint/2010/main" val="4932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关联表操作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zh-CN" altLang="en-US" sz="2800"/>
              <a:t>获取自动生成的主键值</a:t>
            </a:r>
            <a:endParaRPr lang="en-US" altLang="zh-CN" sz="2800"/>
          </a:p>
          <a:p>
            <a:pPr lvl="1"/>
            <a:r>
              <a:rPr lang="zh-CN" altLang="en-US" sz="2400"/>
              <a:t>当数据库表中的主键值的自增型时，在插入一条记录时不应该设置主键值。</a:t>
            </a:r>
            <a:endParaRPr lang="en-US" altLang="zh-CN" sz="2400"/>
          </a:p>
          <a:p>
            <a:pPr lvl="1"/>
            <a:r>
              <a:rPr lang="zh-CN" altLang="en-US" sz="2400"/>
              <a:t>如需要得到插入的这条记录的主键值，可以在通过</a:t>
            </a:r>
            <a:r>
              <a:rPr lang="en-US" altLang="zh-CN" sz="2400"/>
              <a:t>Statement</a:t>
            </a:r>
            <a:r>
              <a:rPr lang="zh-CN" altLang="en-US" sz="2400"/>
              <a:t>对象提交</a:t>
            </a:r>
            <a:r>
              <a:rPr lang="en-US" altLang="zh-CN" sz="2400"/>
              <a:t>sql</a:t>
            </a:r>
            <a:r>
              <a:rPr lang="zh-CN" altLang="en-US" sz="2400"/>
              <a:t>语句时指定需返回主键值：</a:t>
            </a:r>
            <a:endParaRPr lang="en-US" altLang="zh-CN" sz="2400"/>
          </a:p>
          <a:p>
            <a:pPr lvl="2"/>
            <a:r>
              <a:rPr lang="en-US" altLang="zh-CN" sz="2400"/>
              <a:t>stmt.executeUpdate(sql, Statement.</a:t>
            </a:r>
            <a:r>
              <a:rPr lang="en-US" altLang="zh-CN" sz="2400" i="1"/>
              <a:t>RETURN_GENERATED_KEYS);</a:t>
            </a:r>
          </a:p>
          <a:p>
            <a:pPr lvl="1"/>
            <a:r>
              <a:rPr lang="zh-CN" altLang="en-US" sz="2400"/>
              <a:t>返回的主键值可通过以下方式获得：</a:t>
            </a:r>
            <a:endParaRPr lang="en-US" altLang="zh-CN" sz="2400"/>
          </a:p>
          <a:p>
            <a:pPr lvl="2"/>
            <a:r>
              <a:rPr lang="en-US" altLang="zh-CN" sz="2400"/>
              <a:t>ResultSet keySet = stmt.getGeneratedKeys();</a:t>
            </a:r>
            <a:endParaRPr lang="zh-CN" altLang="en-US" sz="2400"/>
          </a:p>
          <a:p>
            <a:pPr marL="0" indent="0">
              <a:lnSpc>
                <a:spcPct val="90000"/>
              </a:lnSpc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示例：</a:t>
            </a:r>
            <a:r>
              <a:rPr lang="en-US" altLang="zh-CN" sz="2800" smtClean="0"/>
              <a:t>GetGeneratedKey.java</a:t>
            </a:r>
          </a:p>
        </p:txBody>
      </p:sp>
    </p:spTree>
    <p:extLst>
      <p:ext uri="{BB962C8B-B14F-4D97-AF65-F5344CB8AC3E}">
        <p14:creationId xmlns:p14="http://schemas.microsoft.com/office/powerpoint/2010/main" val="262620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关联表操作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113337"/>
          </a:xfrm>
        </p:spPr>
        <p:txBody>
          <a:bodyPr/>
          <a:lstStyle/>
          <a:p>
            <a:r>
              <a:rPr lang="zh-CN" altLang="en-US" smtClean="0"/>
              <a:t>查询 </a:t>
            </a:r>
            <a:r>
              <a:rPr lang="en-US" altLang="zh-CN"/>
              <a:t>- </a:t>
            </a:r>
            <a:r>
              <a:rPr lang="zh-CN" altLang="en-US"/>
              <a:t>多表连接查询</a:t>
            </a:r>
            <a:r>
              <a:rPr lang="en-US" altLang="zh-CN"/>
              <a:t>: </a:t>
            </a:r>
          </a:p>
          <a:p>
            <a:pPr lvl="1"/>
            <a:r>
              <a:rPr lang="en-US" altLang="zh-CN" sz="2400"/>
              <a:t>SELECT * </a:t>
            </a:r>
            <a:r>
              <a:rPr lang="en-US" altLang="zh-CN" sz="2400"/>
              <a:t>FROM </a:t>
            </a:r>
            <a:r>
              <a:rPr lang="en-US" altLang="zh-CN" sz="2400" smtClean="0"/>
              <a:t>S, C; </a:t>
            </a:r>
            <a:r>
              <a:rPr lang="en-US" altLang="zh-CN" sz="2400"/>
              <a:t>-- </a:t>
            </a:r>
            <a:r>
              <a:rPr lang="zh-CN" altLang="en-US" sz="2400"/>
              <a:t>交叉连接，慢。</a:t>
            </a:r>
          </a:p>
          <a:p>
            <a:pPr lvl="1"/>
            <a:r>
              <a:rPr lang="en-US" altLang="zh-CN" sz="2400"/>
              <a:t>SELECT </a:t>
            </a:r>
            <a:r>
              <a:rPr lang="en-US" altLang="zh-CN" sz="2400" smtClean="0"/>
              <a:t>* FROM S </a:t>
            </a:r>
            <a:r>
              <a:rPr lang="en-US" altLang="zh-CN" sz="2400"/>
              <a:t>INNER </a:t>
            </a:r>
            <a:r>
              <a:rPr lang="en-US" altLang="zh-CN" sz="2400"/>
              <a:t>JOIN </a:t>
            </a:r>
            <a:r>
              <a:rPr lang="en-US" altLang="zh-CN" sz="2400" smtClean="0"/>
              <a:t>C </a:t>
            </a:r>
            <a:r>
              <a:rPr lang="en-US" altLang="zh-CN" sz="2400"/>
              <a:t>ON </a:t>
            </a:r>
            <a:r>
              <a:rPr lang="en-US" altLang="zh-CN" sz="2400" smtClean="0"/>
              <a:t>S.id </a:t>
            </a:r>
            <a:r>
              <a:rPr lang="en-US" altLang="zh-CN" sz="2400"/>
              <a:t>= </a:t>
            </a:r>
            <a:r>
              <a:rPr lang="en-US" altLang="zh-CN" sz="2400" smtClean="0"/>
              <a:t>C.id</a:t>
            </a:r>
            <a:r>
              <a:rPr lang="en-US" altLang="zh-CN" sz="2400"/>
              <a:t>; -- </a:t>
            </a:r>
            <a:r>
              <a:rPr lang="zh-CN" altLang="en-US" sz="2400"/>
              <a:t>显示内连接。</a:t>
            </a:r>
          </a:p>
          <a:p>
            <a:pPr lvl="1"/>
            <a:r>
              <a:rPr lang="en-US" altLang="zh-CN" sz="2400"/>
              <a:t>SELECT </a:t>
            </a:r>
            <a:r>
              <a:rPr lang="en-US" altLang="zh-CN" sz="2400" smtClean="0"/>
              <a:t>* FROM S, C </a:t>
            </a:r>
            <a:r>
              <a:rPr lang="en-US" altLang="zh-CN" sz="2400"/>
              <a:t>WHERE </a:t>
            </a:r>
            <a:r>
              <a:rPr lang="en-US" altLang="zh-CN" sz="2400" smtClean="0"/>
              <a:t>S.id </a:t>
            </a:r>
            <a:r>
              <a:rPr lang="en-US" altLang="zh-CN" sz="2400"/>
              <a:t>= </a:t>
            </a:r>
            <a:r>
              <a:rPr lang="en-US" altLang="zh-CN" sz="2400" smtClean="0"/>
              <a:t>C.id</a:t>
            </a:r>
            <a:r>
              <a:rPr lang="en-US" altLang="zh-CN" sz="2400"/>
              <a:t>;  -- </a:t>
            </a:r>
            <a:r>
              <a:rPr lang="zh-CN" altLang="en-US" sz="2400"/>
              <a:t>隐式内</a:t>
            </a:r>
            <a:r>
              <a:rPr lang="zh-CN" altLang="en-US" sz="2400"/>
              <a:t>连接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445" y="4522787"/>
            <a:ext cx="475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内连接：</a:t>
            </a:r>
            <a:r>
              <a:rPr lang="en-US" altLang="zh-CN"/>
              <a:t>select * from S </a:t>
            </a:r>
            <a:r>
              <a:rPr lang="en-US" altLang="zh-CN">
                <a:solidFill>
                  <a:schemeClr val="accent2"/>
                </a:solidFill>
              </a:rPr>
              <a:t>inner join</a:t>
            </a:r>
            <a:r>
              <a:rPr lang="en-US" altLang="zh-CN"/>
              <a:t> C on S.ID=C.ID</a:t>
            </a:r>
          </a:p>
        </p:txBody>
      </p:sp>
      <p:pic>
        <p:nvPicPr>
          <p:cNvPr id="5" name="Picture 7" descr="0923335623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70487"/>
            <a:ext cx="3095625" cy="12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0923332b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45" y="4667250"/>
            <a:ext cx="1296988" cy="13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09233353W-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83" y="4667250"/>
            <a:ext cx="1220787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228383" y="4235450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表</a:t>
            </a:r>
            <a:r>
              <a:rPr lang="en-US" altLang="zh-CN"/>
              <a:t>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739683" y="4233862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表</a:t>
            </a:r>
            <a:r>
              <a:rPr lang="en-US" altLang="zh-CN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408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64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ea typeface="宋体" panose="02010600030101010101" pitchFamily="2" charset="-122"/>
              </a:rPr>
              <a:t>JDBC</a:t>
            </a:r>
            <a:r>
              <a:rPr lang="zh-CN" altLang="en-US" sz="2400" b="1" smtClean="0">
                <a:ea typeface="宋体" panose="02010600030101010101" pitchFamily="2" charset="-122"/>
              </a:rPr>
              <a:t>概述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连接数据库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查询数据库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4452" y="4797152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ea typeface="宋体" panose="02010600030101010101" pitchFamily="2" charset="-122"/>
              </a:rPr>
              <a:t>更新</a:t>
            </a:r>
            <a:r>
              <a:rPr lang="zh-CN" altLang="en-US" sz="2400" b="1" smtClean="0">
                <a:ea typeface="宋体" panose="02010600030101010101" pitchFamily="2" charset="-122"/>
              </a:rPr>
              <a:t>数据库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ea typeface="宋体" panose="02010600030101010101" pitchFamily="2" charset="-122"/>
              </a:rPr>
              <a:t>预编</a:t>
            </a:r>
            <a:r>
              <a:rPr lang="zh-CN" altLang="en-US" sz="2400" b="1" smtClean="0">
                <a:ea typeface="宋体" panose="02010600030101010101" pitchFamily="2" charset="-122"/>
              </a:rPr>
              <a:t>译语句对象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smtClean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endParaRPr lang="en-US" altLang="zh-CN" sz="2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anose="02010600030101010101" pitchFamily="2" charset="-122"/>
              </a:rPr>
              <a:t>批量更新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3048000" y="4851440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关联表操作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91612" y="3904026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事务管理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0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事务管理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zh-CN" altLang="en-US" sz="2800"/>
              <a:t>事务</a:t>
            </a:r>
            <a:r>
              <a:rPr lang="zh-CN" altLang="en-US" sz="2800" smtClean="0"/>
              <a:t>概述</a:t>
            </a:r>
            <a:endParaRPr lang="en-US" altLang="zh-CN" sz="2800"/>
          </a:p>
          <a:p>
            <a:pPr lvl="1"/>
            <a:r>
              <a:rPr lang="zh-CN" altLang="en-US" sz="2400"/>
              <a:t>事务</a:t>
            </a:r>
            <a:r>
              <a:rPr lang="en-US" altLang="zh-CN" sz="2400"/>
              <a:t>(TRANSACTION)</a:t>
            </a:r>
            <a:r>
              <a:rPr lang="zh-CN" altLang="en-US" sz="2400"/>
              <a:t>是作为单个逻辑工作单元执行的一系列操作。这些操作作为一个整体一起向系统提交，要么都执行、要么都不</a:t>
            </a:r>
            <a:r>
              <a:rPr lang="zh-CN" altLang="en-US" sz="2400" smtClean="0"/>
              <a:t>执行。</a:t>
            </a:r>
            <a:r>
              <a:rPr lang="zh-CN" altLang="en-US" sz="2400"/>
              <a:t>事务是一个不可分割的工作逻辑单元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800" smtClean="0"/>
              <a:t>JDBC</a:t>
            </a:r>
            <a:r>
              <a:rPr lang="zh-CN" altLang="en-US" sz="2800" smtClean="0"/>
              <a:t>事务管理</a:t>
            </a:r>
            <a:endParaRPr lang="en-US" altLang="zh-CN" sz="2800"/>
          </a:p>
          <a:p>
            <a:pPr lvl="1"/>
            <a:r>
              <a:rPr lang="en-US" altLang="zh-CN" sz="2400"/>
              <a:t>JDBC</a:t>
            </a:r>
            <a:r>
              <a:rPr lang="zh-CN" altLang="en-US" sz="2400"/>
              <a:t>默认的事务模式是自动提交模式：即每执行一个</a:t>
            </a:r>
            <a:r>
              <a:rPr lang="en-US" altLang="zh-CN" sz="2400"/>
              <a:t>SQL</a:t>
            </a:r>
            <a:r>
              <a:rPr lang="zh-CN" altLang="en-US" sz="2400"/>
              <a:t>语句都当作一个独立的事务，自动提交。</a:t>
            </a:r>
          </a:p>
          <a:p>
            <a:pPr lvl="1"/>
            <a:r>
              <a:rPr lang="zh-CN" altLang="en-US" sz="2400" smtClean="0"/>
              <a:t>可以禁止</a:t>
            </a:r>
            <a:r>
              <a:rPr lang="zh-CN" altLang="en-US" sz="2400"/>
              <a:t>自动</a:t>
            </a:r>
            <a:r>
              <a:rPr lang="zh-CN" altLang="en-US" sz="2400" smtClean="0"/>
              <a:t>提交，把</a:t>
            </a:r>
            <a:r>
              <a:rPr lang="zh-CN" altLang="en-US" sz="2400"/>
              <a:t>事务模式设置为手动提交</a:t>
            </a:r>
            <a:r>
              <a:rPr lang="zh-CN" altLang="en-US" sz="2400" smtClean="0"/>
              <a:t>模式。由程序显式地指定</a:t>
            </a:r>
            <a:r>
              <a:rPr lang="zh-CN" altLang="en-US" sz="2400"/>
              <a:t>事务的边界、事务的保存点、事务的回滚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要进行</a:t>
            </a:r>
            <a:r>
              <a:rPr lang="en-US" altLang="zh-CN" sz="2400" smtClean="0"/>
              <a:t>JDBC</a:t>
            </a:r>
            <a:r>
              <a:rPr lang="zh-CN" altLang="en-US" sz="2400" smtClean="0"/>
              <a:t>事务管理，首先要调用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对象的</a:t>
            </a:r>
            <a:r>
              <a:rPr lang="en-US" altLang="zh-CN" sz="2400"/>
              <a:t>setAutoCommit(false</a:t>
            </a:r>
            <a:r>
              <a:rPr lang="en-US" altLang="zh-CN" sz="2400" smtClean="0"/>
              <a:t>)</a:t>
            </a:r>
            <a:r>
              <a:rPr lang="zh-CN" altLang="en-US" sz="2400" smtClean="0"/>
              <a:t>方法来禁止事务自动提交。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529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事务管理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en-US" altLang="zh-CN" sz="2800" smtClean="0"/>
              <a:t>JDBC</a:t>
            </a:r>
            <a:r>
              <a:rPr lang="zh-CN" altLang="en-US" sz="2800" smtClean="0"/>
              <a:t>事务管理</a:t>
            </a:r>
            <a:endParaRPr lang="en-US" altLang="zh-CN" sz="2800"/>
          </a:p>
          <a:p>
            <a:pPr lvl="1"/>
            <a:r>
              <a:rPr lang="zh-CN" altLang="en-US" sz="2400"/>
              <a:t>可以</a:t>
            </a:r>
            <a:r>
              <a:rPr lang="zh-CN" altLang="en-US" sz="2400" smtClean="0"/>
              <a:t>通过调用</a:t>
            </a:r>
            <a:r>
              <a:rPr lang="en-US" altLang="zh-CN" sz="2400" smtClean="0"/>
              <a:t>Connection</a:t>
            </a:r>
            <a:r>
              <a:rPr lang="zh-CN" altLang="en-US" sz="2400" smtClean="0"/>
              <a:t>对象的</a:t>
            </a:r>
            <a:r>
              <a:rPr lang="en-US" altLang="zh-CN" sz="2400" smtClean="0"/>
              <a:t>commit()</a:t>
            </a:r>
            <a:r>
              <a:rPr lang="zh-CN" altLang="en-US" sz="2400" smtClean="0"/>
              <a:t>方法来显式提交一个事务。</a:t>
            </a:r>
            <a:endParaRPr lang="en-US" altLang="zh-CN" sz="2400" smtClean="0"/>
          </a:p>
          <a:p>
            <a:pPr lvl="1"/>
            <a:r>
              <a:rPr lang="zh-CN" altLang="en-US" sz="2400"/>
              <a:t>可以通过调用</a:t>
            </a:r>
            <a:r>
              <a:rPr lang="en-US" altLang="zh-CN" sz="2400"/>
              <a:t>Connection</a:t>
            </a:r>
            <a:r>
              <a:rPr lang="zh-CN" altLang="en-US" sz="2400"/>
              <a:t>对象</a:t>
            </a:r>
            <a:r>
              <a:rPr lang="zh-CN" altLang="en-US" sz="2400" smtClean="0"/>
              <a:t>的</a:t>
            </a:r>
            <a:r>
              <a:rPr lang="en-US" altLang="zh-CN" sz="2400" smtClean="0"/>
              <a:t>rollback()</a:t>
            </a:r>
            <a:r>
              <a:rPr lang="zh-CN" altLang="en-US" sz="2400"/>
              <a:t>方法来显</a:t>
            </a:r>
            <a:r>
              <a:rPr lang="zh-CN" altLang="en-US" sz="2400" smtClean="0"/>
              <a:t>式回滚一</a:t>
            </a:r>
            <a:r>
              <a:rPr lang="zh-CN" altLang="en-US" sz="2400"/>
              <a:t>个事务。</a:t>
            </a:r>
            <a:endParaRPr lang="en-US" altLang="zh-CN" sz="2400"/>
          </a:p>
          <a:p>
            <a:pPr lvl="1"/>
            <a:endParaRPr lang="zh-CN" altLang="en-US" sz="24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9931" y="3284984"/>
            <a:ext cx="7848600" cy="255454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try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con.setAutoCommit(false);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//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取消自动提交事务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ps.executeUpdate();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kern="0" smtClean="0">
                <a:solidFill>
                  <a:srgbClr val="000000"/>
                </a:solidFill>
                <a:latin typeface="Courier New" panose="02070309020205020404" pitchFamily="49" charset="0"/>
              </a:rPr>
              <a:t>......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...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执行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多条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SQL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语句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con.commit();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//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手动提交事务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} catch (SQLException e)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con.rollback();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//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出现异常，进行事务回滚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67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关联</a:t>
            </a:r>
            <a:r>
              <a:rPr lang="zh-CN" altLang="en-US" smtClean="0"/>
              <a:t>表操作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关联表概述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在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应用程序中，对象之间必然会存在关系。那么对应的数据库中的表之间也会存在联系。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实体</a:t>
            </a:r>
            <a:r>
              <a:rPr lang="zh-CN" altLang="en-US" sz="2400"/>
              <a:t>（</a:t>
            </a:r>
            <a:r>
              <a:rPr lang="en-US" altLang="zh-CN" sz="2400"/>
              <a:t>Entity) </a:t>
            </a:r>
            <a:r>
              <a:rPr lang="zh-CN" altLang="en-US" sz="2400"/>
              <a:t>：问题域中具有共同性质和行为的现实世界对象构成的集合。</a:t>
            </a:r>
            <a:r>
              <a:rPr lang="en-US" altLang="zh-CN" sz="2400"/>
              <a:t>(</a:t>
            </a:r>
            <a:r>
              <a:rPr lang="zh-CN" altLang="en-US" sz="2400"/>
              <a:t>类 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属性</a:t>
            </a:r>
            <a:r>
              <a:rPr lang="en-US" altLang="zh-CN" sz="2400"/>
              <a:t>(Attributes) </a:t>
            </a:r>
            <a:r>
              <a:rPr lang="zh-CN" altLang="en-US" sz="2400"/>
              <a:t>：实体的一组特征。 </a:t>
            </a:r>
            <a:r>
              <a:rPr lang="en-US" altLang="zh-CN" sz="2400"/>
              <a:t>(</a:t>
            </a:r>
            <a:r>
              <a:rPr lang="zh-CN" altLang="en-US" sz="2400"/>
              <a:t>成员</a:t>
            </a:r>
            <a:r>
              <a:rPr lang="zh-CN" altLang="en-US" sz="2400"/>
              <a:t>变量</a:t>
            </a:r>
            <a:r>
              <a:rPr lang="en-US" altLang="zh-CN" sz="2400" smtClean="0"/>
              <a:t>)</a:t>
            </a:r>
          </a:p>
          <a:p>
            <a:pPr lvl="1"/>
            <a:r>
              <a:rPr lang="zh-CN" altLang="en-US" sz="2400"/>
              <a:t>域 </a:t>
            </a:r>
            <a:r>
              <a:rPr lang="en-US" altLang="zh-CN" sz="2400"/>
              <a:t>(Domain)</a:t>
            </a:r>
            <a:r>
              <a:rPr lang="zh-CN" altLang="en-US" sz="2400"/>
              <a:t>：</a:t>
            </a:r>
            <a:r>
              <a:rPr lang="zh-CN" altLang="en-US" sz="2400">
                <a:latin typeface="Tahoma" panose="020B0604030504040204" pitchFamily="34" charset="0"/>
              </a:rPr>
              <a:t>属性值的取值范围称为该属性的域。</a:t>
            </a:r>
          </a:p>
          <a:p>
            <a:pPr lvl="1"/>
            <a:r>
              <a:rPr lang="zh-CN" altLang="en-US" sz="2400"/>
              <a:t>键</a:t>
            </a:r>
            <a:r>
              <a:rPr lang="en-US" altLang="zh-CN" sz="2400"/>
              <a:t>(Key)</a:t>
            </a:r>
            <a:r>
              <a:rPr lang="zh-CN" altLang="en-US" sz="2400"/>
              <a:t>：能唯一标识一个实体的属性或属性</a:t>
            </a:r>
            <a:r>
              <a:rPr lang="zh-CN" altLang="en-US" sz="2400"/>
              <a:t>集</a:t>
            </a:r>
            <a:r>
              <a:rPr lang="zh-CN" altLang="en-US" sz="2400" smtClean="0"/>
              <a:t>。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400"/>
              <a:t>联系</a:t>
            </a:r>
            <a:r>
              <a:rPr lang="en-US" altLang="zh-CN" sz="2400"/>
              <a:t>(Relationship)</a:t>
            </a:r>
            <a:r>
              <a:rPr lang="zh-CN" altLang="en-US" sz="2400"/>
              <a:t>：实体可以通过联系相互关联，实体间的联系有三种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）一对一联系（</a:t>
            </a:r>
            <a:r>
              <a:rPr lang="en-US" altLang="zh-CN" sz="2400"/>
              <a:t>1:1</a:t>
            </a:r>
            <a:r>
              <a:rPr lang="zh-CN" altLang="en-US" sz="2400"/>
              <a:t>）如：班级与班主任。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）一对多联系（</a:t>
            </a:r>
            <a:r>
              <a:rPr lang="en-US" altLang="zh-CN" sz="2400"/>
              <a:t>1:n</a:t>
            </a:r>
            <a:r>
              <a:rPr lang="zh-CN" altLang="en-US" sz="2400"/>
              <a:t>）如：班级与学生。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）多对多（</a:t>
            </a:r>
            <a:r>
              <a:rPr lang="en-US" altLang="zh-CN" sz="2400"/>
              <a:t>m:n</a:t>
            </a:r>
            <a:r>
              <a:rPr lang="zh-CN" altLang="en-US" sz="2400"/>
              <a:t>）如：教师与学生。</a:t>
            </a:r>
          </a:p>
          <a:p>
            <a:pPr lvl="1">
              <a:lnSpc>
                <a:spcPct val="90000"/>
              </a:lnSpc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67674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关联</a:t>
            </a:r>
            <a:r>
              <a:rPr lang="zh-CN" altLang="en-US" smtClean="0"/>
              <a:t>表操作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zh-CN" altLang="en-US" sz="2800"/>
              <a:t>概念数据模型</a:t>
            </a:r>
            <a:r>
              <a:rPr lang="en-US" altLang="zh-CN" sz="2800"/>
              <a:t>: E-R</a:t>
            </a:r>
            <a:r>
              <a:rPr lang="zh-CN" altLang="en-US" sz="2800"/>
              <a:t>图</a:t>
            </a:r>
          </a:p>
          <a:p>
            <a:pPr lvl="1">
              <a:lnSpc>
                <a:spcPct val="90000"/>
              </a:lnSpc>
            </a:pPr>
            <a:endParaRPr lang="en-US" altLang="zh-CN" sz="2400" smtClean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52425" y="2276872"/>
            <a:ext cx="8396288" cy="3200400"/>
            <a:chOff x="432" y="1872"/>
            <a:chExt cx="5289" cy="2016"/>
          </a:xfrm>
        </p:grpSpPr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2245" y="264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610" y="2465"/>
              <a:ext cx="889" cy="830"/>
            </a:xfrm>
            <a:prstGeom prst="diamond">
              <a:avLst/>
            </a:prstGeom>
            <a:solidFill>
              <a:srgbClr val="808000"/>
            </a:solidFill>
            <a:ln w="25400" cap="sq">
              <a:solidFill>
                <a:srgbClr val="333300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44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选修</a:t>
              </a:r>
            </a:p>
          </p:txBody>
        </p:sp>
        <p:sp>
          <p:nvSpPr>
            <p:cNvPr id="7" name="Oval 7" descr="Large confetti"/>
            <p:cNvSpPr>
              <a:spLocks noChangeArrowheads="1"/>
            </p:cNvSpPr>
            <p:nvPr/>
          </p:nvSpPr>
          <p:spPr bwMode="auto">
            <a:xfrm>
              <a:off x="432" y="1872"/>
              <a:ext cx="800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姓名</a:t>
              </a:r>
            </a:p>
          </p:txBody>
        </p:sp>
        <p:sp>
          <p:nvSpPr>
            <p:cNvPr id="8" name="Oval 8" descr="Large confetti"/>
            <p:cNvSpPr>
              <a:spLocks noChangeArrowheads="1"/>
            </p:cNvSpPr>
            <p:nvPr/>
          </p:nvSpPr>
          <p:spPr bwMode="auto">
            <a:xfrm>
              <a:off x="1321" y="1872"/>
              <a:ext cx="800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学号</a:t>
              </a:r>
            </a:p>
          </p:txBody>
        </p:sp>
        <p:sp>
          <p:nvSpPr>
            <p:cNvPr id="9" name="Oval 9" descr="Large confetti"/>
            <p:cNvSpPr>
              <a:spLocks noChangeArrowheads="1"/>
            </p:cNvSpPr>
            <p:nvPr/>
          </p:nvSpPr>
          <p:spPr bwMode="auto">
            <a:xfrm>
              <a:off x="2210" y="1872"/>
              <a:ext cx="800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系别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121" y="2900"/>
              <a:ext cx="489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21" y="2228"/>
              <a:ext cx="0" cy="474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832" y="2228"/>
              <a:ext cx="667" cy="474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943" y="2228"/>
              <a:ext cx="711" cy="474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Oval 14" descr="Large confetti"/>
            <p:cNvSpPr>
              <a:spLocks noChangeArrowheads="1"/>
            </p:cNvSpPr>
            <p:nvPr/>
          </p:nvSpPr>
          <p:spPr bwMode="auto">
            <a:xfrm>
              <a:off x="3099" y="1872"/>
              <a:ext cx="800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课程名</a:t>
              </a:r>
            </a:p>
          </p:txBody>
        </p:sp>
        <p:sp>
          <p:nvSpPr>
            <p:cNvPr id="15" name="Oval 15" descr="Large confetti"/>
            <p:cNvSpPr>
              <a:spLocks noChangeArrowheads="1"/>
            </p:cNvSpPr>
            <p:nvPr/>
          </p:nvSpPr>
          <p:spPr bwMode="auto">
            <a:xfrm>
              <a:off x="3988" y="1872"/>
              <a:ext cx="800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先修课</a:t>
              </a:r>
            </a:p>
          </p:txBody>
        </p:sp>
        <p:sp>
          <p:nvSpPr>
            <p:cNvPr id="16" name="Oval 16" descr="Large confetti"/>
            <p:cNvSpPr>
              <a:spLocks noChangeArrowheads="1"/>
            </p:cNvSpPr>
            <p:nvPr/>
          </p:nvSpPr>
          <p:spPr bwMode="auto">
            <a:xfrm>
              <a:off x="4877" y="1872"/>
              <a:ext cx="844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4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主讲老师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388" y="2228"/>
              <a:ext cx="0" cy="474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499" y="2900"/>
              <a:ext cx="533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3543" y="2228"/>
              <a:ext cx="667" cy="474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565" y="2228"/>
              <a:ext cx="712" cy="474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21" descr="Large confetti"/>
            <p:cNvSpPr>
              <a:spLocks noChangeArrowheads="1"/>
            </p:cNvSpPr>
            <p:nvPr/>
          </p:nvSpPr>
          <p:spPr bwMode="auto">
            <a:xfrm>
              <a:off x="2654" y="3532"/>
              <a:ext cx="800" cy="356"/>
            </a:xfrm>
            <a:prstGeom prst="ellipse">
              <a:avLst/>
            </a:prstGeom>
            <a:solidFill>
              <a:srgbClr val="00CC99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成绩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054" y="3295"/>
              <a:ext cx="0" cy="237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b="1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648" y="264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321" y="2652"/>
              <a:ext cx="836" cy="496"/>
            </a:xfrm>
            <a:prstGeom prst="rect">
              <a:avLst/>
            </a:prstGeom>
            <a:solidFill>
              <a:srgbClr val="33CCCC"/>
            </a:solidFill>
            <a:ln w="254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kumimoji="1" lang="zh-CN" altLang="en-US" sz="44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学生</a:t>
              </a:r>
              <a:endParaRPr kumimoji="1" lang="zh-CN" altLang="en-US" sz="4400" ker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997" y="2652"/>
              <a:ext cx="836" cy="496"/>
            </a:xfrm>
            <a:prstGeom prst="rect">
              <a:avLst/>
            </a:prstGeom>
            <a:solidFill>
              <a:srgbClr val="33CCCC"/>
            </a:solidFill>
            <a:ln w="254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kumimoji="1" lang="zh-CN" altLang="en-US" sz="4400" b="1" kern="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课程</a:t>
              </a:r>
              <a:endParaRPr kumimoji="1" lang="zh-CN" altLang="en-US" sz="4400" ker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712788" y="4437460"/>
            <a:ext cx="846137" cy="439737"/>
          </a:xfrm>
          <a:prstGeom prst="wedgeRoundRectCallout">
            <a:avLst>
              <a:gd name="adj1" fmla="val 108856"/>
              <a:gd name="adj2" fmla="val -76486"/>
              <a:gd name="adj3" fmla="val 16667"/>
            </a:avLst>
          </a:prstGeom>
          <a:solidFill>
            <a:srgbClr val="CC99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实体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2817813" y="4581922"/>
            <a:ext cx="846137" cy="438150"/>
          </a:xfrm>
          <a:prstGeom prst="wedgeRoundRectCallout">
            <a:avLst>
              <a:gd name="adj1" fmla="val 105347"/>
              <a:gd name="adj2" fmla="val -132972"/>
              <a:gd name="adj3" fmla="val 16667"/>
            </a:avLst>
          </a:prstGeom>
          <a:solidFill>
            <a:srgbClr val="CC99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联系</a:t>
            </a: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6113463" y="4575572"/>
            <a:ext cx="915987" cy="438150"/>
          </a:xfrm>
          <a:prstGeom prst="wedgeRoundRectCallout">
            <a:avLst>
              <a:gd name="adj1" fmla="val -155287"/>
              <a:gd name="adj2" fmla="val 73514"/>
              <a:gd name="adj3" fmla="val 16667"/>
            </a:avLst>
          </a:prstGeom>
          <a:solidFill>
            <a:srgbClr val="CC99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属性</a:t>
            </a:r>
            <a:endParaRPr kumimoji="1" lang="zh-CN" altLang="en-US" sz="4400" kern="0" dirty="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6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关联</a:t>
            </a:r>
            <a:r>
              <a:rPr lang="zh-CN" altLang="en-US" smtClean="0"/>
              <a:t>表操作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zh-CN" altLang="en-US" sz="2800" smtClean="0"/>
              <a:t>关联表设计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每一列都是不可分割的，不允许有完全相同值的两行。</a:t>
            </a:r>
            <a:endParaRPr lang="en-US" altLang="zh-CN" sz="2400" smtClean="0"/>
          </a:p>
          <a:p>
            <a:pPr lvl="1"/>
            <a:r>
              <a:rPr lang="zh-CN" altLang="en-US" sz="2400"/>
              <a:t>所有非键值字段均依赖于所有的键</a:t>
            </a:r>
            <a:r>
              <a:rPr lang="zh-CN" altLang="en-US" sz="2400"/>
              <a:t>值</a:t>
            </a:r>
            <a:r>
              <a:rPr lang="zh-CN" altLang="en-US" sz="2400" smtClean="0"/>
              <a:t>字段。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不能有一个非</a:t>
            </a:r>
            <a:r>
              <a:rPr lang="zh-CN" altLang="en-US" sz="2400"/>
              <a:t>键</a:t>
            </a:r>
            <a:r>
              <a:rPr lang="zh-CN" altLang="en-US" sz="2400"/>
              <a:t>值</a:t>
            </a:r>
            <a:r>
              <a:rPr lang="zh-CN" altLang="en-US" sz="2400" smtClean="0"/>
              <a:t>字段依赖另</a:t>
            </a:r>
            <a:r>
              <a:rPr lang="zh-CN" altLang="en-US" sz="2400"/>
              <a:t>一个非键值字段</a:t>
            </a:r>
            <a:r>
              <a:rPr lang="zh-CN" altLang="en-US" sz="2400"/>
              <a:t>的</a:t>
            </a:r>
            <a:r>
              <a:rPr lang="zh-CN" altLang="en-US" sz="2400" smtClean="0"/>
              <a:t>情况。</a:t>
            </a:r>
            <a:endParaRPr lang="zh-CN" altLang="en-US" sz="2400"/>
          </a:p>
          <a:p>
            <a:pPr lvl="1">
              <a:lnSpc>
                <a:spcPct val="90000"/>
              </a:lnSpc>
            </a:pPr>
            <a:endParaRPr lang="en-US" altLang="zh-CN" sz="24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24944"/>
            <a:ext cx="4151736" cy="18899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5" y="4839832"/>
            <a:ext cx="7888908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关联</a:t>
            </a:r>
            <a:r>
              <a:rPr lang="zh-CN" altLang="en-US" smtClean="0"/>
              <a:t>表操作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r>
              <a:rPr lang="zh-CN" altLang="en-US" sz="2800" smtClean="0"/>
              <a:t>关系表和实体类的关系</a:t>
            </a:r>
            <a:endParaRPr lang="en-US" altLang="zh-CN" sz="2800" smtClean="0"/>
          </a:p>
          <a:p>
            <a:pPr lvl="1"/>
            <a:r>
              <a:rPr lang="zh-CN" altLang="en-US" sz="2400"/>
              <a:t>一</a:t>
            </a:r>
            <a:r>
              <a:rPr lang="zh-CN" altLang="en-US" sz="2400"/>
              <a:t>张</a:t>
            </a:r>
            <a:r>
              <a:rPr lang="zh-CN" altLang="en-US" sz="2400" smtClean="0"/>
              <a:t>表对应一个实体类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表中一条记录对应一个实体类的对象</a:t>
            </a:r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5" y="2708920"/>
            <a:ext cx="79232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3564</TotalTime>
  <Words>1033</Words>
  <Application>Microsoft Office PowerPoint</Application>
  <PresentationFormat>全屏显示(4:3)</PresentationFormat>
  <Paragraphs>127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方正楷体简体</vt:lpstr>
      <vt:lpstr>隶书</vt:lpstr>
      <vt:lpstr>宋体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Default Design</vt:lpstr>
      <vt:lpstr>Image</vt:lpstr>
      <vt:lpstr>第11章  数据库访问</vt:lpstr>
      <vt:lpstr>本章学习目标</vt:lpstr>
      <vt:lpstr>本章学习目标</vt:lpstr>
      <vt:lpstr>事务管理</vt:lpstr>
      <vt:lpstr>事务管理</vt:lpstr>
      <vt:lpstr>关联表操作</vt:lpstr>
      <vt:lpstr>关联表操作</vt:lpstr>
      <vt:lpstr>关联表操作</vt:lpstr>
      <vt:lpstr>关联表操作</vt:lpstr>
      <vt:lpstr>关联表操作</vt:lpstr>
      <vt:lpstr>关联表操作</vt:lpstr>
      <vt:lpstr>关联表操作</vt:lpstr>
      <vt:lpstr>关联表操作</vt:lpstr>
      <vt:lpstr>关联表操作</vt:lpstr>
      <vt:lpstr>关联表操作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178</cp:revision>
  <dcterms:created xsi:type="dcterms:W3CDTF">2015-08-30T13:23:12Z</dcterms:created>
  <dcterms:modified xsi:type="dcterms:W3CDTF">2015-11-26T08:24:09Z</dcterms:modified>
</cp:coreProperties>
</file>