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98" r:id="rId3"/>
    <p:sldId id="434" r:id="rId4"/>
    <p:sldId id="452" r:id="rId5"/>
    <p:sldId id="466" r:id="rId6"/>
    <p:sldId id="454" r:id="rId7"/>
    <p:sldId id="455" r:id="rId8"/>
    <p:sldId id="465" r:id="rId9"/>
    <p:sldId id="467" r:id="rId10"/>
    <p:sldId id="468" r:id="rId11"/>
    <p:sldId id="457" r:id="rId12"/>
    <p:sldId id="458" r:id="rId13"/>
    <p:sldId id="459" r:id="rId14"/>
    <p:sldId id="460" r:id="rId15"/>
    <p:sldId id="461" r:id="rId16"/>
    <p:sldId id="462" r:id="rId17"/>
    <p:sldId id="278"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p:cViewPr varScale="1">
        <p:scale>
          <a:sx n="89" d="100"/>
          <a:sy n="89" d="100"/>
        </p:scale>
        <p:origin x="1301"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64C32-929C-48DF-A5DD-895B3F424B3C}" type="datetimeFigureOut">
              <a:rPr lang="zh-CN" altLang="en-US" smtClean="0"/>
              <a:t>2015/12/3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55BF9-9E64-4D5D-9AD6-2007485DD849}" type="slidenum">
              <a:rPr lang="zh-CN" altLang="en-US" smtClean="0"/>
              <a:t>‹#›</a:t>
            </a:fld>
            <a:endParaRPr lang="zh-CN" altLang="en-US"/>
          </a:p>
        </p:txBody>
      </p:sp>
    </p:spTree>
    <p:extLst>
      <p:ext uri="{BB962C8B-B14F-4D97-AF65-F5344CB8AC3E}">
        <p14:creationId xmlns:p14="http://schemas.microsoft.com/office/powerpoint/2010/main" val="1148211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49" name="Rectangle 77"/>
          <p:cNvSpPr>
            <a:spLocks noChangeArrowheads="1"/>
          </p:cNvSpPr>
          <p:nvPr userDrawn="1"/>
        </p:nvSpPr>
        <p:spPr bwMode="gray">
          <a:xfrm>
            <a:off x="0" y="3429000"/>
            <a:ext cx="9144000"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cs typeface="Arial" panose="020B0604020202020204" pitchFamily="34" charset="0"/>
            </a:endParaRPr>
          </a:p>
        </p:txBody>
      </p:sp>
      <p:sp>
        <p:nvSpPr>
          <p:cNvPr id="3074" name="Rectangle 2"/>
          <p:cNvSpPr>
            <a:spLocks noGrp="1" noChangeArrowheads="1"/>
          </p:cNvSpPr>
          <p:nvPr>
            <p:ph type="ctrTitle" hasCustomPrompt="1"/>
          </p:nvPr>
        </p:nvSpPr>
        <p:spPr bwMode="auto">
          <a:xfrm>
            <a:off x="457200" y="990600"/>
            <a:ext cx="5562600" cy="2209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5400" b="1" i="0" baseline="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第</a:t>
            </a:r>
            <a:r>
              <a:rPr lang="en-US" altLang="zh-CN" noProof="0" dirty="0" smtClean="0"/>
              <a:t>1</a:t>
            </a:r>
            <a:r>
              <a:rPr lang="zh-CN" altLang="en-US" noProof="0" dirty="0" smtClean="0"/>
              <a:t>章</a:t>
            </a:r>
            <a:r>
              <a:rPr lang="en-US" altLang="zh-CN" noProof="0" dirty="0" smtClean="0"/>
              <a:t/>
            </a:r>
            <a:br>
              <a:rPr lang="en-US" altLang="zh-CN" noProof="0" dirty="0" smtClean="0"/>
            </a:br>
            <a:r>
              <a:rPr lang="en-US" altLang="zh-CN" noProof="0" dirty="0" smtClean="0"/>
              <a:t>Java</a:t>
            </a:r>
            <a:r>
              <a:rPr lang="zh-CN" altLang="en-US" noProof="0" dirty="0" smtClean="0"/>
              <a:t>开发简介</a:t>
            </a:r>
            <a:endParaRPr lang="en-US" altLang="zh-CN" noProof="0" dirty="0" smtClean="0"/>
          </a:p>
        </p:txBody>
      </p:sp>
      <p:sp>
        <p:nvSpPr>
          <p:cNvPr id="3075" name="Rectangle 3"/>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anose="05000000000000000000" pitchFamily="2" charset="2"/>
              <a:buNone/>
              <a:defRPr sz="1800" b="1" i="0" baseline="0">
                <a:solidFill>
                  <a:schemeClr val="bg1"/>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单击此处编辑母版副标题样式</a:t>
            </a:r>
            <a:endParaRPr lang="en-US" altLang="zh-CN" noProof="0" dirty="0" smtClean="0"/>
          </a:p>
        </p:txBody>
      </p:sp>
      <p:sp>
        <p:nvSpPr>
          <p:cNvPr id="3136" name="Text Box 64"/>
          <p:cNvSpPr txBox="1">
            <a:spLocks noChangeArrowheads="1"/>
          </p:cNvSpPr>
          <p:nvPr userDrawn="1"/>
        </p:nvSpPr>
        <p:spPr bwMode="auto">
          <a:xfrm>
            <a:off x="6588224" y="6172200"/>
            <a:ext cx="2403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Java</a:t>
            </a:r>
            <a:r>
              <a:rPr lang="zh-CN" altLang="en-US"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开发基础</a:t>
            </a:r>
            <a:endPar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latin typeface="Arial" panose="020B0604020202020204" pitchFamily="34" charset="0"/>
                <a:ea typeface="宋体" panose="02010600030101010101" pitchFamily="2" charset="-122"/>
                <a:cs typeface="Arial" panose="020B060402020202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i="0" baseline="0">
                <a:latin typeface="Arial" panose="020B0604020202020204" pitchFamily="34" charset="0"/>
                <a:ea typeface="宋体" panose="02010600030101010101" pitchFamily="2" charset="-122"/>
              </a:defRPr>
            </a:lvl1pPr>
            <a:lvl2pPr>
              <a:defRPr b="1" i="0" baseline="0">
                <a:latin typeface="Arial" panose="020B0604020202020204" pitchFamily="34" charset="0"/>
                <a:ea typeface="宋体" panose="02010600030101010101" pitchFamily="2" charset="-122"/>
              </a:defRPr>
            </a:lvl2pPr>
            <a:lvl3pPr>
              <a:defRPr b="1" i="0" baseline="0">
                <a:latin typeface="Arial" panose="020B0604020202020204" pitchFamily="34" charset="0"/>
                <a:ea typeface="宋体" panose="02010600030101010101" pitchFamily="2" charset="-122"/>
              </a:defRPr>
            </a:lvl3pPr>
            <a:lvl4pPr>
              <a:defRPr b="1" i="0" baseline="0">
                <a:latin typeface="Arial" panose="020B0604020202020204" pitchFamily="34" charset="0"/>
                <a:ea typeface="宋体" panose="02010600030101010101" pitchFamily="2" charset="-122"/>
              </a:defRPr>
            </a:lvl4pPr>
            <a:lvl5pPr>
              <a:defRPr b="1" i="0"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计算机学院 彭政</a:t>
            </a:r>
            <a:endParaRPr lang="en-US" altLang="zh-CN"/>
          </a:p>
        </p:txBody>
      </p:sp>
      <p:sp>
        <p:nvSpPr>
          <p:cNvPr id="5" name="灯片编号占位符 4"/>
          <p:cNvSpPr>
            <a:spLocks noGrp="1"/>
          </p:cNvSpPr>
          <p:nvPr>
            <p:ph type="sldNum" sz="quarter" idx="11"/>
          </p:nvPr>
        </p:nvSpPr>
        <p:spPr/>
        <p:txBody>
          <a:bodyPr/>
          <a:lstStyle>
            <a:lvl1pPr>
              <a:defRPr b="1" i="0" baseline="0">
                <a:latin typeface="Arial" panose="020B0604020202020204" pitchFamily="34" charset="0"/>
                <a:ea typeface="宋体" panose="02010600030101010101" pitchFamily="2" charset="-122"/>
              </a:defRPr>
            </a:lvl1pPr>
          </a:lstStyle>
          <a:p>
            <a:fld id="{66F64817-6BD7-46A6-8D7B-8F4AD32AE9F9}" type="slidenum">
              <a:rPr lang="en-US" altLang="zh-CN" smtClean="0"/>
              <a:pPr/>
              <a:t>‹#›</a:t>
            </a:fld>
            <a:endParaRPr lang="en-US" altLang="zh-CN"/>
          </a:p>
        </p:txBody>
      </p:sp>
      <p:sp>
        <p:nvSpPr>
          <p:cNvPr id="6" name="日期占位符 5"/>
          <p:cNvSpPr>
            <a:spLocks noGrp="1"/>
          </p:cNvSpPr>
          <p:nvPr>
            <p:ph type="dt" sz="half" idx="12"/>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电子科技大学中山学院</a:t>
            </a:r>
            <a:endParaRPr lang="en-US" altLang="zh-CN"/>
          </a:p>
        </p:txBody>
      </p:sp>
    </p:spTree>
    <p:extLst>
      <p:ext uri="{BB962C8B-B14F-4D97-AF65-F5344CB8AC3E}">
        <p14:creationId xmlns:p14="http://schemas.microsoft.com/office/powerpoint/2010/main" val="14757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10" Type="http://schemas.openxmlformats.org/officeDocument/2006/relationships/image" Target="../media/image3.png"/><Relationship Id="rId4" Type="http://schemas.openxmlformats.org/officeDocument/2006/relationships/vmlDrawing" Target="../drawings/vmlDrawing1.vml"/><Relationship Id="rId9"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1" name="Object 77"/>
          <p:cNvGraphicFramePr>
            <a:graphicFrameLocks noChangeAspect="1"/>
          </p:cNvGraphicFramePr>
          <p:nvPr userDrawn="1">
            <p:extLst>
              <p:ext uri="{D42A27DB-BD31-4B8C-83A1-F6EECF244321}">
                <p14:modId xmlns:p14="http://schemas.microsoft.com/office/powerpoint/2010/main" val="3087341333"/>
              </p:ext>
            </p:extLst>
          </p:nvPr>
        </p:nvGraphicFramePr>
        <p:xfrm>
          <a:off x="0" y="6564313"/>
          <a:ext cx="9144000" cy="304800"/>
        </p:xfrm>
        <a:graphic>
          <a:graphicData uri="http://schemas.openxmlformats.org/presentationml/2006/ole">
            <mc:AlternateContent xmlns:mc="http://schemas.openxmlformats.org/markup-compatibility/2006">
              <mc:Choice xmlns:v="urn:schemas-microsoft-com:vml" Requires="v">
                <p:oleObj spid="_x0000_s1633" name="Image" r:id="rId5" imgW="6273016" imgH="304547" progId="Photoshop.Image.6">
                  <p:embed/>
                </p:oleObj>
              </mc:Choice>
              <mc:Fallback>
                <p:oleObj name="Image" r:id="rId5" imgW="6273016" imgH="304547" progId="Photoshop.Image.6">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0" y="6564313"/>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2" name="Rectangle 78"/>
          <p:cNvSpPr>
            <a:spLocks noChangeArrowheads="1"/>
          </p:cNvSpPr>
          <p:nvPr userDrawn="1"/>
        </p:nvSpPr>
        <p:spPr bwMode="ltGray">
          <a:xfrm>
            <a:off x="0" y="0"/>
            <a:ext cx="9144000" cy="981075"/>
          </a:xfrm>
          <a:prstGeom prst="rect">
            <a:avLst/>
          </a:prstGeom>
          <a:gradFill rotWithShape="1">
            <a:gsLst>
              <a:gs pos="0">
                <a:schemeClr val="accent1">
                  <a:gamma/>
                  <a:shade val="4627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endParaRPr>
          </a:p>
        </p:txBody>
      </p:sp>
      <p:graphicFrame>
        <p:nvGraphicFramePr>
          <p:cNvPr id="1103" name="Object 79"/>
          <p:cNvGraphicFramePr>
            <a:graphicFrameLocks noChangeAspect="1"/>
          </p:cNvGraphicFramePr>
          <p:nvPr userDrawn="1">
            <p:extLst>
              <p:ext uri="{D42A27DB-BD31-4B8C-83A1-F6EECF244321}">
                <p14:modId xmlns:p14="http://schemas.microsoft.com/office/powerpoint/2010/main" val="2578225578"/>
              </p:ext>
            </p:extLst>
          </p:nvPr>
        </p:nvGraphicFramePr>
        <p:xfrm>
          <a:off x="7261225" y="-9525"/>
          <a:ext cx="977900" cy="981075"/>
        </p:xfrm>
        <a:graphic>
          <a:graphicData uri="http://schemas.openxmlformats.org/presentationml/2006/ole">
            <mc:AlternateContent xmlns:mc="http://schemas.openxmlformats.org/markup-compatibility/2006">
              <mc:Choice xmlns:v="urn:schemas-microsoft-com:vml" Requires="v">
                <p:oleObj spid="_x0000_s1634" name="Image" r:id="rId7" imgW="1904762" imgH="2006349" progId="Photoshop.Image.7">
                  <p:embed/>
                </p:oleObj>
              </mc:Choice>
              <mc:Fallback>
                <p:oleObj name="Image" r:id="rId7" imgW="1904762" imgH="2006349" progId="Photoshop.Image.7">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ltGray">
                      <a:xfrm>
                        <a:off x="7261225" y="-9525"/>
                        <a:ext cx="977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4" name="Object 80"/>
          <p:cNvGraphicFramePr>
            <a:graphicFrameLocks noChangeAspect="1"/>
          </p:cNvGraphicFramePr>
          <p:nvPr userDrawn="1">
            <p:extLst>
              <p:ext uri="{D42A27DB-BD31-4B8C-83A1-F6EECF244321}">
                <p14:modId xmlns:p14="http://schemas.microsoft.com/office/powerpoint/2010/main" val="2447456329"/>
              </p:ext>
            </p:extLst>
          </p:nvPr>
        </p:nvGraphicFramePr>
        <p:xfrm>
          <a:off x="8243888" y="-9525"/>
          <a:ext cx="900112" cy="981075"/>
        </p:xfrm>
        <a:graphic>
          <a:graphicData uri="http://schemas.openxmlformats.org/presentationml/2006/ole">
            <mc:AlternateContent xmlns:mc="http://schemas.openxmlformats.org/markup-compatibility/2006">
              <mc:Choice xmlns:v="urn:schemas-microsoft-com:vml" Requires="v">
                <p:oleObj spid="_x0000_s1635" name="Image" r:id="rId9" imgW="1523272" imgH="1676190" progId="Photoshop.Image.7">
                  <p:embed/>
                </p:oleObj>
              </mc:Choice>
              <mc:Fallback>
                <p:oleObj name="Image" r:id="rId9" imgW="1523272" imgH="1676190" progId="Photoshop.Image.7">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ltGray">
                      <a:xfrm>
                        <a:off x="8243888" y="-9525"/>
                        <a:ext cx="90011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143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white">
          <a:xfrm>
            <a:off x="6172200" y="6592565"/>
            <a:ext cx="27432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chemeClr val="bg1"/>
                </a:solidFill>
                <a:latin typeface="Arial" panose="020B0604020202020204" pitchFamily="34" charset="0"/>
                <a:ea typeface="宋体" panose="02010600030101010101" pitchFamily="2" charset="-122"/>
              </a:defRPr>
            </a:lvl1pPr>
          </a:lstStyle>
          <a:p>
            <a:r>
              <a:rPr lang="en-US" altLang="zh-CN" smtClean="0"/>
              <a:t>Company Logo</a:t>
            </a:r>
            <a:endParaRPr lang="en-US" altLang="zh-CN"/>
          </a:p>
        </p:txBody>
      </p:sp>
      <p:sp>
        <p:nvSpPr>
          <p:cNvPr id="1030" name="Rectangle 6"/>
          <p:cNvSpPr>
            <a:spLocks noGrp="1" noChangeArrowheads="1"/>
          </p:cNvSpPr>
          <p:nvPr>
            <p:ph type="sldNum" sz="quarter" idx="4"/>
          </p:nvPr>
        </p:nvSpPr>
        <p:spPr bwMode="white">
          <a:xfrm>
            <a:off x="3429000" y="6592565"/>
            <a:ext cx="21336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i="0" baseline="0">
                <a:solidFill>
                  <a:schemeClr val="bg1"/>
                </a:solidFill>
                <a:latin typeface="Arial" panose="020B0604020202020204" pitchFamily="34" charset="0"/>
                <a:ea typeface="宋体" panose="02010600030101010101" pitchFamily="2" charset="-122"/>
              </a:defRPr>
            </a:lvl1pPr>
          </a:lstStyle>
          <a:p>
            <a:fld id="{6C57FFE8-B3C3-4344-A1D1-7A0A01D1904A}" type="slidenum">
              <a:rPr lang="en-US" altLang="zh-CN" smtClean="0"/>
              <a:pPr/>
              <a:t>‹#›</a:t>
            </a:fld>
            <a:endParaRPr lang="en-US" altLang="zh-CN"/>
          </a:p>
        </p:txBody>
      </p:sp>
      <p:sp>
        <p:nvSpPr>
          <p:cNvPr id="1026" name="Rectangle 2"/>
          <p:cNvSpPr>
            <a:spLocks noGrp="1" noChangeArrowheads="1"/>
          </p:cNvSpPr>
          <p:nvPr>
            <p:ph type="title"/>
          </p:nvPr>
        </p:nvSpPr>
        <p:spPr bwMode="white">
          <a:xfrm>
            <a:off x="533400" y="228600"/>
            <a:ext cx="6629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8" name="Rectangle 4"/>
          <p:cNvSpPr>
            <a:spLocks noGrp="1" noChangeArrowheads="1"/>
          </p:cNvSpPr>
          <p:nvPr>
            <p:ph type="dt" sz="half" idx="2"/>
          </p:nvPr>
        </p:nvSpPr>
        <p:spPr bwMode="white">
          <a:xfrm>
            <a:off x="304800" y="6596459"/>
            <a:ext cx="274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0" baseline="0">
                <a:solidFill>
                  <a:schemeClr val="bg1"/>
                </a:solidFill>
                <a:latin typeface="Arial" panose="020B0604020202020204" pitchFamily="34" charset="0"/>
                <a:ea typeface="宋体" panose="02010600030101010101" pitchFamily="2" charset="-122"/>
              </a:defRPr>
            </a:lvl1pPr>
          </a:lstStyle>
          <a:p>
            <a:r>
              <a:rPr lang="en-US" altLang="zh-CN" smtClean="0"/>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i="0" kern="1200" baseline="0">
          <a:solidFill>
            <a:schemeClr val="bg1"/>
          </a:solidFill>
          <a:latin typeface="Arial" panose="020B0604020202020204" pitchFamily="34" charset="0"/>
          <a:ea typeface="宋体" panose="0201060003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i="0" kern="1200" baseline="0">
          <a:solidFill>
            <a:schemeClr val="accent4"/>
          </a:solidFill>
          <a:latin typeface="Arial" panose="020B0604020202020204" pitchFamily="34" charset="0"/>
          <a:ea typeface="宋体" panose="02010600030101010101" pitchFamily="2"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b="1" i="0" kern="1200" baseline="0">
          <a:solidFill>
            <a:schemeClr val="accent4"/>
          </a:solidFill>
          <a:latin typeface="Arial" panose="020B0604020202020204" pitchFamily="34" charset="0"/>
          <a:ea typeface="宋体" panose="02010600030101010101" pitchFamily="2" charset="-122"/>
          <a:cs typeface="+mn-cs"/>
        </a:defRPr>
      </a:lvl2pPr>
      <a:lvl3pPr marL="1143000" indent="-228600" algn="l" rtl="0" eaLnBrk="1" fontAlgn="base" hangingPunct="1">
        <a:spcBef>
          <a:spcPct val="20000"/>
        </a:spcBef>
        <a:spcAft>
          <a:spcPct val="0"/>
        </a:spcAft>
        <a:buClr>
          <a:schemeClr val="tx1"/>
        </a:buClr>
        <a:buChar char="•"/>
        <a:defRPr sz="2200" b="1" i="0" kern="1200" baseline="0">
          <a:solidFill>
            <a:schemeClr val="tx1"/>
          </a:solidFill>
          <a:latin typeface="Arial" panose="020B0604020202020204" pitchFamily="34" charset="0"/>
          <a:ea typeface="宋体" panose="02010600030101010101" pitchFamily="2" charset="-122"/>
          <a:cs typeface="+mn-cs"/>
        </a:defRPr>
      </a:lvl3pPr>
      <a:lvl4pPr marL="16002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4pPr>
      <a:lvl5pPr marL="20574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676400"/>
            <a:ext cx="5271120" cy="838200"/>
          </a:xfrm>
        </p:spPr>
        <p:txBody>
          <a:bodyPr/>
          <a:lstStyle/>
          <a:p>
            <a:r>
              <a:rPr lang="zh-CN" altLang="en-US" smtClean="0">
                <a:latin typeface="Arial" panose="020B0604020202020204" pitchFamily="34" charset="0"/>
                <a:ea typeface="宋体" panose="02010600030101010101" pitchFamily="2" charset="-122"/>
                <a:cs typeface="Arial" panose="020B0604020202020204" pitchFamily="34" charset="0"/>
              </a:rPr>
              <a:t>第</a:t>
            </a:r>
            <a:r>
              <a:rPr lang="en-US" altLang="zh-CN" smtClean="0"/>
              <a:t>11</a:t>
            </a:r>
            <a:r>
              <a:rPr lang="zh-CN" altLang="en-US" smtClean="0">
                <a:latin typeface="Arial" panose="020B0604020202020204" pitchFamily="34" charset="0"/>
                <a:ea typeface="宋体" panose="02010600030101010101" pitchFamily="2" charset="-122"/>
                <a:cs typeface="Arial" panose="020B0604020202020204" pitchFamily="34" charset="0"/>
              </a:rPr>
              <a:t>章</a:t>
            </a:r>
            <a:r>
              <a:rPr lang="en-US" altLang="zh-CN" smtClean="0">
                <a:latin typeface="Arial" panose="020B0604020202020204" pitchFamily="34" charset="0"/>
                <a:ea typeface="宋体" panose="02010600030101010101" pitchFamily="2" charset="-122"/>
                <a:cs typeface="Arial" panose="020B0604020202020204" pitchFamily="34" charset="0"/>
              </a:rPr>
              <a:t> </a:t>
            </a:r>
            <a:br>
              <a:rPr lang="en-US" altLang="zh-CN" smtClean="0">
                <a:latin typeface="Arial" panose="020B0604020202020204" pitchFamily="34" charset="0"/>
                <a:ea typeface="宋体" panose="02010600030101010101" pitchFamily="2" charset="-122"/>
                <a:cs typeface="Arial" panose="020B0604020202020204" pitchFamily="34" charset="0"/>
              </a:rPr>
            </a:br>
            <a:r>
              <a:rPr lang="zh-CN" altLang="en-US" smtClean="0"/>
              <a:t>数据库访问</a:t>
            </a:r>
            <a:endParaRPr lang="en-US" altLang="zh-CN" dirty="0">
              <a:latin typeface="Arial" panose="020B0604020202020204" pitchFamily="34" charset="0"/>
              <a:ea typeface="宋体" panose="02010600030101010101" pitchFamily="2" charset="-122"/>
              <a:cs typeface="Arial" panose="020B0604020202020204" pitchFamily="34" charset="0"/>
            </a:endParaRPr>
          </a:p>
        </p:txBody>
      </p:sp>
      <p:sp>
        <p:nvSpPr>
          <p:cNvPr id="2051" name="Rectangle 3"/>
          <p:cNvSpPr>
            <a:spLocks noGrp="1" noChangeArrowheads="1"/>
          </p:cNvSpPr>
          <p:nvPr>
            <p:ph type="subTitle" idx="1"/>
          </p:nvPr>
        </p:nvSpPr>
        <p:spPr/>
        <p:txBody>
          <a:bodyPr/>
          <a:lstStyle/>
          <a:p>
            <a:r>
              <a:rPr lang="zh-CN" altLang="en-US" smtClean="0">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JDBC</a:t>
            </a:r>
            <a:r>
              <a:rPr lang="zh-CN" altLang="en-US" smtClean="0"/>
              <a:t>高级应用</a:t>
            </a:r>
          </a:p>
        </p:txBody>
      </p:sp>
      <p:sp>
        <p:nvSpPr>
          <p:cNvPr id="37891" name="Rectangle 3"/>
          <p:cNvSpPr>
            <a:spLocks noGrp="1" noChangeArrowheads="1"/>
          </p:cNvSpPr>
          <p:nvPr>
            <p:ph type="body" idx="1"/>
          </p:nvPr>
        </p:nvSpPr>
        <p:spPr/>
        <p:txBody>
          <a:bodyPr/>
          <a:lstStyle/>
          <a:p>
            <a:pPr eaLnBrk="1" hangingPunct="1"/>
            <a:r>
              <a:rPr lang="zh-CN" altLang="en-US" smtClean="0"/>
              <a:t>可滚动和可更新的结果集</a:t>
            </a:r>
            <a:r>
              <a:rPr lang="en-US" altLang="zh-CN" smtClean="0"/>
              <a:t>ResultSet</a:t>
            </a:r>
          </a:p>
          <a:p>
            <a:pPr lvl="1" eaLnBrk="1" hangingPunct="1"/>
            <a:r>
              <a:rPr lang="zh-CN" altLang="en-US" smtClean="0"/>
              <a:t>可更新的结果集对象：可以通过修改结果集的数据，从而自动修改数据库中的数据。</a:t>
            </a:r>
          </a:p>
          <a:p>
            <a:pPr lvl="1" eaLnBrk="1" hangingPunct="1"/>
            <a:r>
              <a:rPr lang="zh-CN" altLang="en-US" smtClean="0"/>
              <a:t>使用可滚动和可更新的结果集可方便编程，但是会影响效率。</a:t>
            </a:r>
          </a:p>
        </p:txBody>
      </p:sp>
      <p:sp>
        <p:nvSpPr>
          <p:cNvPr id="37892" name="Text Box 4"/>
          <p:cNvSpPr txBox="1">
            <a:spLocks noChangeArrowheads="1"/>
          </p:cNvSpPr>
          <p:nvPr/>
        </p:nvSpPr>
        <p:spPr bwMode="auto">
          <a:xfrm>
            <a:off x="395288" y="3556000"/>
            <a:ext cx="8281987" cy="284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00"/>
                </a:solidFill>
              </a:rPr>
              <a:t>Statement stmt = con.createStatement(ResultSet.</a:t>
            </a:r>
            <a:r>
              <a:rPr lang="en-US" altLang="zh-CN" sz="2000" i="1">
                <a:solidFill>
                  <a:srgbClr val="0000C0"/>
                </a:solidFill>
              </a:rPr>
              <a:t>TYPE_SCROLL_SENSITIVE</a:t>
            </a:r>
            <a:r>
              <a:rPr lang="en-US" altLang="zh-CN" sz="2000">
                <a:solidFill>
                  <a:srgbClr val="000000"/>
                </a:solidFill>
              </a:rPr>
              <a:t>, ResultSet.</a:t>
            </a:r>
            <a:r>
              <a:rPr lang="en-US" altLang="zh-CN" sz="2000" i="1">
                <a:solidFill>
                  <a:srgbClr val="0000C0"/>
                </a:solidFill>
              </a:rPr>
              <a:t>CONCUR_UPDATABLE</a:t>
            </a:r>
            <a:r>
              <a:rPr lang="en-US" altLang="zh-CN" sz="2000">
                <a:solidFill>
                  <a:srgbClr val="000000"/>
                </a:solidFill>
              </a:rPr>
              <a:t>);</a:t>
            </a:r>
            <a:endParaRPr lang="en-US" altLang="zh-CN" sz="2000"/>
          </a:p>
          <a:p>
            <a:pPr eaLnBrk="1" hangingPunct="1">
              <a:spcBef>
                <a:spcPct val="50000"/>
              </a:spcBef>
            </a:pPr>
            <a:r>
              <a:rPr lang="en-US" altLang="zh-CN" sz="2000">
                <a:solidFill>
                  <a:srgbClr val="000000"/>
                </a:solidFill>
              </a:rPr>
              <a:t>rs = stmt.executeQuery(</a:t>
            </a:r>
            <a:r>
              <a:rPr lang="en-US" altLang="zh-CN" sz="2000">
                <a:solidFill>
                  <a:srgbClr val="2A00FF"/>
                </a:solidFill>
              </a:rPr>
              <a:t>"select * from users"</a:t>
            </a:r>
            <a:r>
              <a:rPr lang="en-US" altLang="zh-CN" sz="2000">
                <a:solidFill>
                  <a:srgbClr val="000000"/>
                </a:solidFill>
              </a:rPr>
              <a:t>);</a:t>
            </a:r>
            <a:endParaRPr lang="en-US" altLang="zh-CN" sz="2000"/>
          </a:p>
          <a:p>
            <a:pPr eaLnBrk="1" hangingPunct="1">
              <a:spcBef>
                <a:spcPct val="50000"/>
              </a:spcBef>
            </a:pPr>
            <a:r>
              <a:rPr lang="en-US" altLang="zh-CN" sz="2000"/>
              <a:t>rs.absolute(3) ; // </a:t>
            </a:r>
            <a:r>
              <a:rPr lang="zh-CN" altLang="en-US" sz="2000"/>
              <a:t>将游标指向第三条记录</a:t>
            </a:r>
          </a:p>
          <a:p>
            <a:pPr eaLnBrk="1" hangingPunct="1">
              <a:spcBef>
                <a:spcPct val="50000"/>
              </a:spcBef>
            </a:pPr>
            <a:r>
              <a:rPr lang="en-US" altLang="zh-CN" sz="2000">
                <a:solidFill>
                  <a:srgbClr val="000000"/>
                </a:solidFill>
              </a:rPr>
              <a:t>rs.updateString(2, </a:t>
            </a:r>
            <a:r>
              <a:rPr lang="en-US" altLang="zh-CN" sz="2000">
                <a:solidFill>
                  <a:srgbClr val="2A00FF"/>
                </a:solidFill>
              </a:rPr>
              <a:t>"aa"</a:t>
            </a:r>
            <a:r>
              <a:rPr lang="en-US" altLang="zh-CN" sz="2000">
                <a:solidFill>
                  <a:srgbClr val="000000"/>
                </a:solidFill>
              </a:rPr>
              <a:t>); </a:t>
            </a:r>
            <a:r>
              <a:rPr lang="en-US" altLang="zh-CN" sz="2000">
                <a:solidFill>
                  <a:srgbClr val="3F7F5F"/>
                </a:solidFill>
              </a:rPr>
              <a:t>//</a:t>
            </a:r>
            <a:r>
              <a:rPr lang="zh-CN" altLang="en-US" sz="2000">
                <a:solidFill>
                  <a:srgbClr val="3F7F5F"/>
                </a:solidFill>
              </a:rPr>
              <a:t>将游标指向的记录的第</a:t>
            </a:r>
            <a:r>
              <a:rPr lang="en-US" altLang="zh-CN" sz="2000">
                <a:solidFill>
                  <a:srgbClr val="3F7F5F"/>
                </a:solidFill>
              </a:rPr>
              <a:t>2</a:t>
            </a:r>
            <a:r>
              <a:rPr lang="zh-CN" altLang="en-US" sz="2000">
                <a:solidFill>
                  <a:srgbClr val="3F7F5F"/>
                </a:solidFill>
              </a:rPr>
              <a:t>列的值设为</a:t>
            </a:r>
            <a:r>
              <a:rPr lang="en-US" altLang="zh-CN" sz="2000" u="sng">
                <a:solidFill>
                  <a:srgbClr val="3F7F5F"/>
                </a:solidFill>
              </a:rPr>
              <a:t>aa</a:t>
            </a:r>
            <a:endParaRPr lang="en-US" altLang="zh-CN" sz="2000"/>
          </a:p>
          <a:p>
            <a:pPr eaLnBrk="1" hangingPunct="1">
              <a:spcBef>
                <a:spcPct val="50000"/>
              </a:spcBef>
            </a:pPr>
            <a:r>
              <a:rPr lang="en-US" altLang="zh-CN" sz="2000">
                <a:solidFill>
                  <a:srgbClr val="000000"/>
                </a:solidFill>
              </a:rPr>
              <a:t>rs.updateRow();</a:t>
            </a:r>
          </a:p>
        </p:txBody>
      </p:sp>
    </p:spTree>
    <p:extLst>
      <p:ext uri="{BB962C8B-B14F-4D97-AF65-F5344CB8AC3E}">
        <p14:creationId xmlns:p14="http://schemas.microsoft.com/office/powerpoint/2010/main" val="481096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JDBC</a:t>
            </a:r>
            <a:r>
              <a:rPr lang="zh-CN" altLang="en-US" smtClean="0"/>
              <a:t>高级应用</a:t>
            </a:r>
          </a:p>
        </p:txBody>
      </p:sp>
      <p:sp>
        <p:nvSpPr>
          <p:cNvPr id="30723" name="Rectangle 3"/>
          <p:cNvSpPr>
            <a:spLocks noGrp="1" noChangeArrowheads="1"/>
          </p:cNvSpPr>
          <p:nvPr>
            <p:ph type="body" idx="1"/>
          </p:nvPr>
        </p:nvSpPr>
        <p:spPr/>
        <p:txBody>
          <a:bodyPr/>
          <a:lstStyle/>
          <a:p>
            <a:pPr eaLnBrk="1" hangingPunct="1"/>
            <a:r>
              <a:rPr lang="zh-CN" altLang="en-US" smtClean="0"/>
              <a:t>行集</a:t>
            </a:r>
            <a:r>
              <a:rPr lang="en-US" altLang="zh-CN" smtClean="0"/>
              <a:t>RowSet</a:t>
            </a:r>
          </a:p>
          <a:p>
            <a:pPr lvl="1" eaLnBrk="1" hangingPunct="1"/>
            <a:r>
              <a:rPr lang="zh-CN" altLang="en-US" smtClean="0"/>
              <a:t>能不能在获得查询结果后，在处理查询结果前马上关闭或者归还数据库连接？</a:t>
            </a:r>
          </a:p>
          <a:p>
            <a:pPr lvl="1" eaLnBrk="1" hangingPunct="1"/>
            <a:r>
              <a:rPr lang="en-US" altLang="zh-CN" smtClean="0"/>
              <a:t>JDK1.4</a:t>
            </a:r>
            <a:r>
              <a:rPr lang="zh-CN" altLang="en-US" smtClean="0"/>
              <a:t>新增的</a:t>
            </a:r>
            <a:r>
              <a:rPr lang="en-US" altLang="zh-CN" smtClean="0"/>
              <a:t>javax.sql.rowset.RowSet</a:t>
            </a:r>
            <a:r>
              <a:rPr lang="zh-CN" altLang="en-US" smtClean="0"/>
              <a:t>接口，它是</a:t>
            </a:r>
            <a:r>
              <a:rPr lang="en-US" altLang="zh-CN" smtClean="0"/>
              <a:t>ResultSet</a:t>
            </a:r>
            <a:r>
              <a:rPr lang="zh-CN" altLang="en-US" smtClean="0"/>
              <a:t>接口的子接口。</a:t>
            </a:r>
          </a:p>
          <a:p>
            <a:pPr lvl="1" eaLnBrk="1" hangingPunct="1"/>
            <a:r>
              <a:rPr lang="en-US" altLang="zh-CN" smtClean="0"/>
              <a:t>RowSet </a:t>
            </a:r>
            <a:r>
              <a:rPr lang="zh-CN" altLang="en-US" smtClean="0"/>
              <a:t>默认是一个可滚动，可更新，可序列化的结果集，</a:t>
            </a:r>
            <a:r>
              <a:rPr lang="en-US" altLang="zh-CN" smtClean="0"/>
              <a:t>RowSet</a:t>
            </a:r>
            <a:r>
              <a:rPr lang="zh-CN" altLang="en-US" smtClean="0"/>
              <a:t>接口分成在线的</a:t>
            </a:r>
            <a:r>
              <a:rPr lang="en-US" altLang="zh-CN" smtClean="0"/>
              <a:t>(</a:t>
            </a:r>
            <a:r>
              <a:rPr lang="zh-CN" altLang="en-US" smtClean="0"/>
              <a:t>保持连接的</a:t>
            </a:r>
            <a:r>
              <a:rPr lang="en-US" altLang="zh-CN" smtClean="0"/>
              <a:t>) JdbcRowSet</a:t>
            </a:r>
            <a:r>
              <a:rPr lang="zh-CN" altLang="en-US" smtClean="0"/>
              <a:t>和离线的</a:t>
            </a:r>
            <a:r>
              <a:rPr lang="en-US" altLang="zh-CN" smtClean="0"/>
              <a:t>CachedRowSet</a:t>
            </a:r>
            <a:r>
              <a:rPr lang="zh-CN" altLang="en-US" smtClean="0"/>
              <a:t>两大类。</a:t>
            </a:r>
          </a:p>
        </p:txBody>
      </p:sp>
    </p:spTree>
    <p:extLst>
      <p:ext uri="{BB962C8B-B14F-4D97-AF65-F5344CB8AC3E}">
        <p14:creationId xmlns:p14="http://schemas.microsoft.com/office/powerpoint/2010/main" val="1834508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JDBC</a:t>
            </a:r>
            <a:r>
              <a:rPr lang="zh-CN" altLang="en-US" smtClean="0"/>
              <a:t>高级应用</a:t>
            </a:r>
          </a:p>
        </p:txBody>
      </p:sp>
      <p:sp>
        <p:nvSpPr>
          <p:cNvPr id="31747" name="Rectangle 3"/>
          <p:cNvSpPr>
            <a:spLocks noGrp="1" noChangeArrowheads="1"/>
          </p:cNvSpPr>
          <p:nvPr>
            <p:ph type="body" idx="1"/>
          </p:nvPr>
        </p:nvSpPr>
        <p:spPr/>
        <p:txBody>
          <a:bodyPr/>
          <a:lstStyle/>
          <a:p>
            <a:pPr eaLnBrk="1" hangingPunct="1"/>
            <a:r>
              <a:rPr lang="zh-CN" altLang="en-US" smtClean="0"/>
              <a:t>行集</a:t>
            </a:r>
            <a:r>
              <a:rPr lang="en-US" altLang="zh-CN" smtClean="0"/>
              <a:t>RowSet</a:t>
            </a:r>
          </a:p>
          <a:p>
            <a:pPr lvl="1" eaLnBrk="1" hangingPunct="1"/>
            <a:r>
              <a:rPr lang="zh-CN" altLang="en-US" smtClean="0"/>
              <a:t>使用</a:t>
            </a:r>
            <a:r>
              <a:rPr lang="en-US" altLang="zh-CN" smtClean="0"/>
              <a:t>RowSet </a:t>
            </a:r>
            <a:r>
              <a:rPr lang="zh-CN" altLang="en-US" smtClean="0"/>
              <a:t>的离线操作能够有效的利用计算机越来越充足的内存，减轻数据库服务器的负担。</a:t>
            </a:r>
          </a:p>
          <a:p>
            <a:pPr lvl="1" eaLnBrk="1" hangingPunct="1"/>
            <a:r>
              <a:rPr lang="en-US" altLang="zh-CN" smtClean="0"/>
              <a:t>CachedRowSet</a:t>
            </a:r>
            <a:r>
              <a:rPr lang="zh-CN" altLang="en-US" smtClean="0"/>
              <a:t>最常用的一种 </a:t>
            </a:r>
            <a:r>
              <a:rPr lang="en-US" altLang="zh-CN" smtClean="0"/>
              <a:t>RowSet</a:t>
            </a:r>
            <a:r>
              <a:rPr lang="zh-CN" altLang="en-US" smtClean="0"/>
              <a:t>。它提供了对数据库的离线操作，可以将数据读取到内存中进行增删改查，再同步到数据源。</a:t>
            </a:r>
          </a:p>
          <a:p>
            <a:pPr lvl="1" eaLnBrk="1" hangingPunct="1"/>
            <a:r>
              <a:rPr lang="en-US" altLang="zh-CN" smtClean="0"/>
              <a:t>Sun</a:t>
            </a:r>
            <a:r>
              <a:rPr lang="zh-CN" altLang="en-US" smtClean="0"/>
              <a:t>公司提供了实现</a:t>
            </a:r>
            <a:r>
              <a:rPr lang="en-US" altLang="zh-CN" smtClean="0"/>
              <a:t>CachedRowSet</a:t>
            </a:r>
            <a:r>
              <a:rPr lang="zh-CN" altLang="en-US" smtClean="0"/>
              <a:t>接口的类</a:t>
            </a:r>
            <a:r>
              <a:rPr lang="en-US" altLang="zh-CN" smtClean="0"/>
              <a:t>com.sun.rowset.CachedRowSetImpl</a:t>
            </a:r>
          </a:p>
        </p:txBody>
      </p:sp>
    </p:spTree>
    <p:extLst>
      <p:ext uri="{BB962C8B-B14F-4D97-AF65-F5344CB8AC3E}">
        <p14:creationId xmlns:p14="http://schemas.microsoft.com/office/powerpoint/2010/main" val="1890802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JDBC</a:t>
            </a:r>
            <a:r>
              <a:rPr lang="zh-CN" altLang="en-US" smtClean="0"/>
              <a:t>高级应用</a:t>
            </a:r>
          </a:p>
        </p:txBody>
      </p:sp>
      <p:sp>
        <p:nvSpPr>
          <p:cNvPr id="32771" name="Rectangle 3"/>
          <p:cNvSpPr>
            <a:spLocks noGrp="1" noChangeArrowheads="1"/>
          </p:cNvSpPr>
          <p:nvPr>
            <p:ph type="body" idx="1"/>
          </p:nvPr>
        </p:nvSpPr>
        <p:spPr/>
        <p:txBody>
          <a:bodyPr/>
          <a:lstStyle/>
          <a:p>
            <a:pPr eaLnBrk="1" hangingPunct="1"/>
            <a:r>
              <a:rPr lang="zh-CN" altLang="en-US" smtClean="0"/>
              <a:t>行集</a:t>
            </a:r>
            <a:r>
              <a:rPr lang="en-US" altLang="zh-CN" smtClean="0"/>
              <a:t>RowSet : CachedRowSet</a:t>
            </a:r>
            <a:r>
              <a:rPr lang="zh-CN" altLang="en-US" smtClean="0"/>
              <a:t>示例</a:t>
            </a:r>
          </a:p>
        </p:txBody>
      </p:sp>
      <p:sp>
        <p:nvSpPr>
          <p:cNvPr id="32772" name="Text Box 4"/>
          <p:cNvSpPr txBox="1">
            <a:spLocks noChangeArrowheads="1"/>
          </p:cNvSpPr>
          <p:nvPr/>
        </p:nvSpPr>
        <p:spPr bwMode="auto">
          <a:xfrm>
            <a:off x="395288" y="1916113"/>
            <a:ext cx="8280400" cy="4064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b="1">
                <a:solidFill>
                  <a:schemeClr val="tx2"/>
                </a:solidFill>
              </a:rPr>
              <a:t>CachedRowSet crs = new CachedRowSetImpl(); </a:t>
            </a:r>
          </a:p>
          <a:p>
            <a:pPr eaLnBrk="1" hangingPunct="1">
              <a:spcBef>
                <a:spcPct val="50000"/>
              </a:spcBef>
            </a:pPr>
            <a:r>
              <a:rPr lang="en-US" altLang="zh-CN" sz="2000" b="1">
                <a:solidFill>
                  <a:schemeClr val="tx2"/>
                </a:solidFill>
              </a:rPr>
              <a:t>ResultSet rs=stmt.executeQuery("select * from users");</a:t>
            </a:r>
          </a:p>
          <a:p>
            <a:pPr eaLnBrk="1" hangingPunct="1">
              <a:spcBef>
                <a:spcPct val="50000"/>
              </a:spcBef>
            </a:pPr>
            <a:r>
              <a:rPr lang="en-US" altLang="zh-CN" sz="2000" b="1">
                <a:solidFill>
                  <a:schemeClr val="tx2"/>
                </a:solidFill>
              </a:rPr>
              <a:t>crs.populate(rs);  // </a:t>
            </a:r>
            <a:r>
              <a:rPr lang="en-US" altLang="zh-CN" sz="2000" b="1">
                <a:solidFill>
                  <a:schemeClr val="tx2"/>
                </a:solidFill>
                <a:latin typeface="Arial" panose="020B0604020202020204" pitchFamily="34" charset="0"/>
              </a:rPr>
              <a:t>  </a:t>
            </a:r>
            <a:r>
              <a:rPr lang="zh-CN" altLang="en-US" sz="2000" b="1">
                <a:solidFill>
                  <a:schemeClr val="tx2"/>
                </a:solidFill>
              </a:rPr>
              <a:t>使用</a:t>
            </a:r>
            <a:r>
              <a:rPr lang="en-US" altLang="zh-CN" sz="2000" b="1">
                <a:solidFill>
                  <a:schemeClr val="tx2"/>
                </a:solidFill>
              </a:rPr>
              <a:t>rs </a:t>
            </a:r>
            <a:r>
              <a:rPr lang="zh-CN" altLang="en-US" sz="2000" b="1">
                <a:solidFill>
                  <a:schemeClr val="tx2"/>
                </a:solidFill>
              </a:rPr>
              <a:t>对象的数据填充 </a:t>
            </a:r>
            <a:r>
              <a:rPr lang="en-US" altLang="zh-CN" sz="2000" b="1">
                <a:solidFill>
                  <a:schemeClr val="tx2"/>
                </a:solidFill>
              </a:rPr>
              <a:t>crs </a:t>
            </a:r>
            <a:r>
              <a:rPr lang="zh-CN" altLang="en-US" sz="2000" b="1">
                <a:solidFill>
                  <a:schemeClr val="tx2"/>
                </a:solidFill>
              </a:rPr>
              <a:t>对象</a:t>
            </a:r>
          </a:p>
          <a:p>
            <a:pPr eaLnBrk="1" hangingPunct="1">
              <a:spcBef>
                <a:spcPct val="50000"/>
              </a:spcBef>
            </a:pPr>
            <a:r>
              <a:rPr lang="en-US" altLang="zh-CN" sz="2000" b="1">
                <a:solidFill>
                  <a:schemeClr val="tx2"/>
                </a:solidFill>
              </a:rPr>
              <a:t>rs.close();</a:t>
            </a:r>
          </a:p>
          <a:p>
            <a:pPr eaLnBrk="1" hangingPunct="1">
              <a:spcBef>
                <a:spcPct val="50000"/>
              </a:spcBef>
            </a:pPr>
            <a:r>
              <a:rPr lang="en-US" altLang="zh-CN" sz="2000" b="1">
                <a:solidFill>
                  <a:schemeClr val="tx2"/>
                </a:solidFill>
              </a:rPr>
              <a:t>stmt.close();</a:t>
            </a:r>
          </a:p>
          <a:p>
            <a:pPr eaLnBrk="1" hangingPunct="1">
              <a:spcBef>
                <a:spcPct val="50000"/>
              </a:spcBef>
            </a:pPr>
            <a:r>
              <a:rPr lang="en-US" altLang="zh-CN" sz="2000" b="1">
                <a:solidFill>
                  <a:schemeClr val="tx2"/>
                </a:solidFill>
              </a:rPr>
              <a:t>con.close();</a:t>
            </a:r>
          </a:p>
          <a:p>
            <a:pPr eaLnBrk="1" hangingPunct="1">
              <a:spcBef>
                <a:spcPct val="50000"/>
              </a:spcBef>
            </a:pPr>
            <a:r>
              <a:rPr lang="en-US" altLang="zh-CN" sz="2000" b="1">
                <a:solidFill>
                  <a:schemeClr val="tx2"/>
                </a:solidFill>
              </a:rPr>
              <a:t>while( crs.next() ){ // </a:t>
            </a:r>
            <a:r>
              <a:rPr lang="zh-CN" altLang="en-US" sz="2000" b="1">
                <a:solidFill>
                  <a:schemeClr val="tx2"/>
                </a:solidFill>
              </a:rPr>
              <a:t>遍历数据</a:t>
            </a:r>
          </a:p>
          <a:p>
            <a:pPr eaLnBrk="1" hangingPunct="1">
              <a:spcBef>
                <a:spcPct val="50000"/>
              </a:spcBef>
            </a:pPr>
            <a:r>
              <a:rPr lang="zh-CN" altLang="en-US" sz="2000" b="1">
                <a:solidFill>
                  <a:schemeClr val="tx2"/>
                </a:solidFill>
              </a:rPr>
              <a:t>	 </a:t>
            </a:r>
            <a:r>
              <a:rPr lang="en-US" altLang="zh-CN" sz="2000" b="1">
                <a:solidFill>
                  <a:schemeClr val="tx2"/>
                </a:solidFill>
              </a:rPr>
              <a:t>System.</a:t>
            </a:r>
            <a:r>
              <a:rPr lang="en-US" altLang="zh-CN" sz="2000" b="1" i="1">
                <a:solidFill>
                  <a:schemeClr val="tx2"/>
                </a:solidFill>
              </a:rPr>
              <a:t>out</a:t>
            </a:r>
            <a:r>
              <a:rPr lang="en-US" altLang="zh-CN" sz="2000" b="1">
                <a:solidFill>
                  <a:schemeClr val="tx2"/>
                </a:solidFill>
              </a:rPr>
              <a:t>.println(crs.getObject(i)); </a:t>
            </a:r>
          </a:p>
          <a:p>
            <a:pPr eaLnBrk="1" hangingPunct="1">
              <a:spcBef>
                <a:spcPct val="50000"/>
              </a:spcBef>
            </a:pPr>
            <a:r>
              <a:rPr lang="en-US" altLang="zh-CN" sz="2000" b="1">
                <a:solidFill>
                  <a:schemeClr val="tx2"/>
                </a:solidFill>
              </a:rPr>
              <a:t>}</a:t>
            </a:r>
          </a:p>
        </p:txBody>
      </p:sp>
    </p:spTree>
    <p:extLst>
      <p:ext uri="{BB962C8B-B14F-4D97-AF65-F5344CB8AC3E}">
        <p14:creationId xmlns:p14="http://schemas.microsoft.com/office/powerpoint/2010/main" val="285534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JDBC</a:t>
            </a:r>
            <a:r>
              <a:rPr lang="zh-CN" altLang="en-US" smtClean="0"/>
              <a:t>高级应用</a:t>
            </a:r>
          </a:p>
        </p:txBody>
      </p:sp>
      <p:sp>
        <p:nvSpPr>
          <p:cNvPr id="33795" name="Rectangle 3"/>
          <p:cNvSpPr>
            <a:spLocks noGrp="1" noChangeArrowheads="1"/>
          </p:cNvSpPr>
          <p:nvPr>
            <p:ph type="body" idx="1"/>
          </p:nvPr>
        </p:nvSpPr>
        <p:spPr/>
        <p:txBody>
          <a:bodyPr/>
          <a:lstStyle/>
          <a:p>
            <a:pPr eaLnBrk="1" hangingPunct="1"/>
            <a:r>
              <a:rPr lang="zh-CN" altLang="en-US" smtClean="0"/>
              <a:t>结果集元数据</a:t>
            </a:r>
            <a:r>
              <a:rPr lang="en-US" altLang="zh-CN" smtClean="0"/>
              <a:t>ResultSetMetaData</a:t>
            </a:r>
          </a:p>
          <a:p>
            <a:pPr lvl="1" eaLnBrk="1" hangingPunct="1"/>
            <a:r>
              <a:rPr lang="zh-CN" altLang="en-US" smtClean="0"/>
              <a:t>元数据：用来描述数据的数据。</a:t>
            </a:r>
          </a:p>
          <a:p>
            <a:pPr lvl="1" eaLnBrk="1" hangingPunct="1"/>
            <a:r>
              <a:rPr lang="zh-CN" altLang="en-US" smtClean="0"/>
              <a:t>利用</a:t>
            </a:r>
            <a:r>
              <a:rPr lang="en-US" altLang="zh-CN" smtClean="0"/>
              <a:t>ResultSet</a:t>
            </a:r>
            <a:r>
              <a:rPr lang="zh-CN" altLang="en-US" smtClean="0"/>
              <a:t>的</a:t>
            </a:r>
            <a:r>
              <a:rPr lang="en-US" altLang="zh-CN" smtClean="0"/>
              <a:t>getMetaData</a:t>
            </a:r>
            <a:r>
              <a:rPr lang="zh-CN" altLang="en-US" smtClean="0"/>
              <a:t>的方法可以获得</a:t>
            </a:r>
            <a:r>
              <a:rPr lang="en-US" altLang="zh-CN" smtClean="0"/>
              <a:t>ResultSetMeta</a:t>
            </a:r>
            <a:r>
              <a:rPr lang="zh-CN" altLang="en-US" smtClean="0"/>
              <a:t>对象。</a:t>
            </a:r>
          </a:p>
          <a:p>
            <a:pPr lvl="1" eaLnBrk="1" hangingPunct="1"/>
            <a:r>
              <a:rPr lang="en-US" altLang="zh-CN" smtClean="0"/>
              <a:t>ResultSetMetaData</a:t>
            </a:r>
            <a:r>
              <a:rPr lang="zh-CN" altLang="en-US" smtClean="0"/>
              <a:t>对象存储了</a:t>
            </a:r>
            <a:r>
              <a:rPr lang="en-US" altLang="zh-CN" smtClean="0"/>
              <a:t>ResultSet</a:t>
            </a:r>
            <a:r>
              <a:rPr lang="zh-CN" altLang="en-US" smtClean="0"/>
              <a:t>的</a:t>
            </a:r>
            <a:r>
              <a:rPr lang="en-US" altLang="zh-CN" smtClean="0"/>
              <a:t>MetaData(</a:t>
            </a:r>
            <a:r>
              <a:rPr lang="zh-CN" altLang="en-US" smtClean="0"/>
              <a:t>元数据</a:t>
            </a:r>
            <a:r>
              <a:rPr lang="en-US" altLang="zh-CN" smtClean="0"/>
              <a:t>/</a:t>
            </a:r>
            <a:r>
              <a:rPr lang="zh-CN" altLang="en-US" smtClean="0"/>
              <a:t>数据的数据</a:t>
            </a:r>
            <a:r>
              <a:rPr lang="en-US" altLang="zh-CN" smtClean="0"/>
              <a:t>)</a:t>
            </a:r>
            <a:r>
              <a:rPr lang="zh-CN" altLang="en-US" smtClean="0"/>
              <a:t>。</a:t>
            </a:r>
          </a:p>
          <a:p>
            <a:pPr lvl="1" eaLnBrk="1" hangingPunct="1"/>
            <a:r>
              <a:rPr lang="en-US" altLang="zh-CN" smtClean="0"/>
              <a:t>ResultSet</a:t>
            </a:r>
            <a:r>
              <a:rPr lang="zh-CN" altLang="en-US" smtClean="0"/>
              <a:t>是以表格的形式存在，所以</a:t>
            </a:r>
            <a:r>
              <a:rPr lang="en-US" altLang="zh-CN" smtClean="0"/>
              <a:t>getMetaData</a:t>
            </a:r>
            <a:r>
              <a:rPr lang="zh-CN" altLang="en-US" smtClean="0"/>
              <a:t>就包括了数据的字段名称、类型以及数目等表格所必须具备的信息。 </a:t>
            </a:r>
          </a:p>
        </p:txBody>
      </p:sp>
    </p:spTree>
    <p:extLst>
      <p:ext uri="{BB962C8B-B14F-4D97-AF65-F5344CB8AC3E}">
        <p14:creationId xmlns:p14="http://schemas.microsoft.com/office/powerpoint/2010/main" val="2711301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JDBC</a:t>
            </a:r>
            <a:r>
              <a:rPr lang="zh-CN" altLang="en-US" smtClean="0"/>
              <a:t>高级应用</a:t>
            </a:r>
          </a:p>
        </p:txBody>
      </p:sp>
      <p:sp>
        <p:nvSpPr>
          <p:cNvPr id="34819" name="Rectangle 3"/>
          <p:cNvSpPr>
            <a:spLocks noGrp="1" noChangeArrowheads="1"/>
          </p:cNvSpPr>
          <p:nvPr>
            <p:ph type="body" idx="1"/>
          </p:nvPr>
        </p:nvSpPr>
        <p:spPr/>
        <p:txBody>
          <a:bodyPr/>
          <a:lstStyle/>
          <a:p>
            <a:pPr eaLnBrk="1" hangingPunct="1"/>
            <a:r>
              <a:rPr lang="en-US" altLang="zh-CN" smtClean="0"/>
              <a:t>ResultSetMetaData</a:t>
            </a:r>
            <a:r>
              <a:rPr lang="zh-CN" altLang="en-US" smtClean="0"/>
              <a:t>常用的方法：</a:t>
            </a:r>
          </a:p>
          <a:p>
            <a:pPr lvl="1" eaLnBrk="1" hangingPunct="1"/>
            <a:r>
              <a:rPr lang="en-US" altLang="zh-CN" smtClean="0"/>
              <a:t>int getColumnCount()</a:t>
            </a:r>
            <a:r>
              <a:rPr lang="zh-CN" altLang="en-US" smtClean="0"/>
              <a:t>方法 </a:t>
            </a:r>
            <a:r>
              <a:rPr lang="en-US" altLang="zh-CN" smtClean="0"/>
              <a:t>: </a:t>
            </a:r>
            <a:r>
              <a:rPr lang="zh-CN" altLang="en-US" smtClean="0"/>
              <a:t>返回字段的数量</a:t>
            </a:r>
          </a:p>
          <a:p>
            <a:pPr lvl="1" eaLnBrk="1" hangingPunct="1"/>
            <a:r>
              <a:rPr lang="en-US" altLang="zh-CN" smtClean="0"/>
              <a:t>String getColumnName (int column)  : </a:t>
            </a:r>
            <a:r>
              <a:rPr lang="zh-CN" altLang="en-US" smtClean="0"/>
              <a:t>根据字段的索引值取得字段的名称。</a:t>
            </a:r>
          </a:p>
          <a:p>
            <a:pPr lvl="1" eaLnBrk="1" hangingPunct="1"/>
            <a:r>
              <a:rPr lang="en-US" altLang="zh-CN" smtClean="0"/>
              <a:t>String getColumnTypeName (int column)  : </a:t>
            </a:r>
            <a:r>
              <a:rPr lang="zh-CN" altLang="en-US" smtClean="0"/>
              <a:t>根据字段的索引值取得字段的类型。</a:t>
            </a:r>
          </a:p>
          <a:p>
            <a:pPr lvl="1" eaLnBrk="1" hangingPunct="1"/>
            <a:r>
              <a:rPr lang="en-US" altLang="zh-CN" smtClean="0"/>
              <a:t>String getColumnClassName(int column) :</a:t>
            </a:r>
            <a:r>
              <a:rPr lang="zh-CN" altLang="en-US" smtClean="0"/>
              <a:t>根据字段的索引值取得字段类名</a:t>
            </a:r>
          </a:p>
        </p:txBody>
      </p:sp>
    </p:spTree>
    <p:extLst>
      <p:ext uri="{BB962C8B-B14F-4D97-AF65-F5344CB8AC3E}">
        <p14:creationId xmlns:p14="http://schemas.microsoft.com/office/powerpoint/2010/main" val="2923741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JDBC</a:t>
            </a:r>
            <a:r>
              <a:rPr lang="zh-CN" altLang="en-US" smtClean="0"/>
              <a:t>高级应用</a:t>
            </a:r>
          </a:p>
        </p:txBody>
      </p:sp>
      <p:sp>
        <p:nvSpPr>
          <p:cNvPr id="35843" name="Rectangle 3"/>
          <p:cNvSpPr>
            <a:spLocks noGrp="1" noChangeArrowheads="1"/>
          </p:cNvSpPr>
          <p:nvPr>
            <p:ph type="body" idx="1"/>
          </p:nvPr>
        </p:nvSpPr>
        <p:spPr/>
        <p:txBody>
          <a:bodyPr/>
          <a:lstStyle/>
          <a:p>
            <a:pPr eaLnBrk="1" hangingPunct="1"/>
            <a:r>
              <a:rPr lang="en-US" altLang="zh-CN" smtClean="0"/>
              <a:t>ResultSetMetaData</a:t>
            </a:r>
            <a:r>
              <a:rPr lang="zh-CN" altLang="en-US" smtClean="0"/>
              <a:t>使用示例：</a:t>
            </a:r>
          </a:p>
        </p:txBody>
      </p:sp>
      <p:sp>
        <p:nvSpPr>
          <p:cNvPr id="35844" name="Text Box 4"/>
          <p:cNvSpPr txBox="1">
            <a:spLocks noChangeArrowheads="1"/>
          </p:cNvSpPr>
          <p:nvPr/>
        </p:nvSpPr>
        <p:spPr bwMode="auto">
          <a:xfrm>
            <a:off x="539750" y="2060575"/>
            <a:ext cx="8281988" cy="3606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00"/>
                </a:solidFill>
              </a:rPr>
              <a:t>rs = stmt.executeQuery(</a:t>
            </a:r>
            <a:r>
              <a:rPr lang="en-US" altLang="zh-CN" sz="2000">
                <a:solidFill>
                  <a:srgbClr val="2A00FF"/>
                </a:solidFill>
              </a:rPr>
              <a:t>"select * from user"</a:t>
            </a:r>
            <a:r>
              <a:rPr lang="en-US" altLang="zh-CN" sz="2000">
                <a:solidFill>
                  <a:srgbClr val="000000"/>
                </a:solidFill>
              </a:rPr>
              <a:t>);</a:t>
            </a:r>
            <a:endParaRPr lang="en-US" altLang="zh-CN" sz="2000"/>
          </a:p>
          <a:p>
            <a:pPr eaLnBrk="1" hangingPunct="1">
              <a:spcBef>
                <a:spcPct val="50000"/>
              </a:spcBef>
            </a:pPr>
            <a:r>
              <a:rPr lang="en-US" altLang="zh-CN" sz="2000">
                <a:solidFill>
                  <a:srgbClr val="000000"/>
                </a:solidFill>
              </a:rPr>
              <a:t>ResultSetMetaData metaData = rs.getMetaData();</a:t>
            </a:r>
            <a:endParaRPr lang="en-US" altLang="zh-CN" sz="2000"/>
          </a:p>
          <a:p>
            <a:pPr eaLnBrk="1" hangingPunct="1">
              <a:spcBef>
                <a:spcPct val="50000"/>
              </a:spcBef>
            </a:pPr>
            <a:r>
              <a:rPr lang="en-US" altLang="zh-CN" sz="2000" b="1">
                <a:solidFill>
                  <a:srgbClr val="7F0055"/>
                </a:solidFill>
              </a:rPr>
              <a:t>int</a:t>
            </a:r>
            <a:r>
              <a:rPr lang="en-US" altLang="zh-CN" sz="2000">
                <a:solidFill>
                  <a:srgbClr val="000000"/>
                </a:solidFill>
              </a:rPr>
              <a:t> columnCount = metaData.getColumnCount();</a:t>
            </a:r>
            <a:endParaRPr lang="en-US" altLang="zh-CN" sz="2000"/>
          </a:p>
          <a:p>
            <a:pPr eaLnBrk="1" hangingPunct="1">
              <a:spcBef>
                <a:spcPct val="50000"/>
              </a:spcBef>
            </a:pPr>
            <a:r>
              <a:rPr lang="en-US" altLang="zh-CN" sz="2000" b="1">
                <a:solidFill>
                  <a:srgbClr val="7F0055"/>
                </a:solidFill>
              </a:rPr>
              <a:t>for</a:t>
            </a:r>
            <a:r>
              <a:rPr lang="en-US" altLang="zh-CN" sz="2000">
                <a:solidFill>
                  <a:srgbClr val="000000"/>
                </a:solidFill>
              </a:rPr>
              <a:t>(</a:t>
            </a:r>
            <a:r>
              <a:rPr lang="en-US" altLang="zh-CN" sz="2000" b="1">
                <a:solidFill>
                  <a:srgbClr val="7F0055"/>
                </a:solidFill>
              </a:rPr>
              <a:t>int</a:t>
            </a:r>
            <a:r>
              <a:rPr lang="en-US" altLang="zh-CN" sz="2000">
                <a:solidFill>
                  <a:srgbClr val="000000"/>
                </a:solidFill>
              </a:rPr>
              <a:t> i=1; i&lt;=columnCount; i++) {</a:t>
            </a:r>
            <a:endParaRPr lang="en-US" altLang="zh-CN" sz="2000"/>
          </a:p>
          <a:p>
            <a:pPr eaLnBrk="1" hangingPunct="1">
              <a:spcBef>
                <a:spcPct val="50000"/>
              </a:spcBef>
            </a:pPr>
            <a:r>
              <a:rPr lang="en-US" altLang="zh-CN" sz="2000">
                <a:solidFill>
                  <a:srgbClr val="000000"/>
                </a:solidFill>
              </a:rPr>
              <a:t>	System.</a:t>
            </a:r>
            <a:r>
              <a:rPr lang="en-US" altLang="zh-CN" sz="2000" i="1">
                <a:solidFill>
                  <a:srgbClr val="0000C0"/>
                </a:solidFill>
              </a:rPr>
              <a:t>out</a:t>
            </a:r>
            <a:r>
              <a:rPr lang="en-US" altLang="zh-CN" sz="2000">
                <a:solidFill>
                  <a:srgbClr val="000000"/>
                </a:solidFill>
              </a:rPr>
              <a:t>.print(metaData.getColumnName(i));</a:t>
            </a:r>
            <a:endParaRPr lang="en-US" altLang="zh-CN" sz="2000"/>
          </a:p>
          <a:p>
            <a:pPr eaLnBrk="1" hangingPunct="1">
              <a:spcBef>
                <a:spcPct val="50000"/>
              </a:spcBef>
            </a:pPr>
            <a:r>
              <a:rPr lang="en-US" altLang="zh-CN" sz="2000">
                <a:solidFill>
                  <a:srgbClr val="000000"/>
                </a:solidFill>
              </a:rPr>
              <a:t>	System.</a:t>
            </a:r>
            <a:r>
              <a:rPr lang="en-US" altLang="zh-CN" sz="2000" i="1">
                <a:solidFill>
                  <a:srgbClr val="0000C0"/>
                </a:solidFill>
              </a:rPr>
              <a:t>out</a:t>
            </a:r>
            <a:r>
              <a:rPr lang="en-US" altLang="zh-CN" sz="2000">
                <a:solidFill>
                  <a:srgbClr val="000000"/>
                </a:solidFill>
              </a:rPr>
              <a:t>.print(metaData.getColumnTypeName(i));</a:t>
            </a:r>
            <a:endParaRPr lang="en-US" altLang="zh-CN" sz="2000"/>
          </a:p>
          <a:p>
            <a:pPr eaLnBrk="1" hangingPunct="1">
              <a:spcBef>
                <a:spcPct val="50000"/>
              </a:spcBef>
            </a:pPr>
            <a:r>
              <a:rPr lang="en-US" altLang="zh-CN" sz="2000">
                <a:solidFill>
                  <a:srgbClr val="000000"/>
                </a:solidFill>
              </a:rPr>
              <a:t>	System.</a:t>
            </a:r>
            <a:r>
              <a:rPr lang="en-US" altLang="zh-CN" sz="2000" i="1">
                <a:solidFill>
                  <a:srgbClr val="0000C0"/>
                </a:solidFill>
              </a:rPr>
              <a:t>out</a:t>
            </a:r>
            <a:r>
              <a:rPr lang="en-US" altLang="zh-CN" sz="2000">
                <a:solidFill>
                  <a:srgbClr val="000000"/>
                </a:solidFill>
              </a:rPr>
              <a:t>.println(metaData.getColumnClassName(i));</a:t>
            </a:r>
            <a:endParaRPr lang="en-US" altLang="zh-CN" sz="2000"/>
          </a:p>
          <a:p>
            <a:pPr eaLnBrk="1" hangingPunct="1">
              <a:spcBef>
                <a:spcPct val="50000"/>
              </a:spcBef>
            </a:pPr>
            <a:r>
              <a:rPr lang="en-US" altLang="zh-CN" sz="2000">
                <a:solidFill>
                  <a:srgbClr val="000000"/>
                </a:solidFill>
              </a:rPr>
              <a:t>}</a:t>
            </a:r>
          </a:p>
        </p:txBody>
      </p:sp>
    </p:spTree>
    <p:extLst>
      <p:ext uri="{BB962C8B-B14F-4D97-AF65-F5344CB8AC3E}">
        <p14:creationId xmlns:p14="http://schemas.microsoft.com/office/powerpoint/2010/main" val="3728782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WordArt 3"/>
          <p:cNvSpPr>
            <a:spLocks noChangeArrowheads="1" noChangeShapeType="1" noTextEdit="1"/>
          </p:cNvSpPr>
          <p:nvPr/>
        </p:nvSpPr>
        <p:spPr bwMode="gray">
          <a:xfrm>
            <a:off x="1995488" y="2133600"/>
            <a:ext cx="5472112" cy="935038"/>
          </a:xfrm>
          <a:prstGeom prst="rect">
            <a:avLst/>
          </a:prstGeom>
        </p:spPr>
        <p:txBody>
          <a:bodyPr wrap="none" fromWordArt="1">
            <a:prstTxWarp prst="textDeflate">
              <a:avLst>
                <a:gd name="adj" fmla="val 0"/>
              </a:avLst>
            </a:prstTxWarp>
          </a:bodyPr>
          <a:lstStyle/>
          <a:p>
            <a:pPr algn="ctr"/>
            <a:r>
              <a:rPr lang="en-US" altLang="zh-CN" sz="5400" b="1" kern="10" smtClean="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82950" name="Rectangle 6"/>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1643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smtClean="0">
                <a:ea typeface="宋体" panose="02010600030101010101" pitchFamily="2" charset="-122"/>
              </a:rPr>
              <a:t>JDBC</a:t>
            </a:r>
            <a:r>
              <a:rPr lang="zh-CN" altLang="en-US" sz="2400" b="1" smtClean="0">
                <a:ea typeface="宋体" panose="02010600030101010101" pitchFamily="2" charset="-122"/>
              </a:rPr>
              <a:t>概述</a:t>
            </a:r>
            <a:endParaRPr lang="en-US" altLang="zh-CN" sz="2400" b="1" dirty="0">
              <a:ea typeface="宋体" panose="02010600030101010101" pitchFamily="2" charset="-122"/>
            </a:endParaRPr>
          </a:p>
        </p:txBody>
      </p:sp>
      <p:sp>
        <p:nvSpPr>
          <p:cNvPr id="64525" name="Text Box 13"/>
          <p:cNvSpPr txBox="1">
            <a:spLocks noChangeArrowheads="1"/>
          </p:cNvSpPr>
          <p:nvPr/>
        </p:nvSpPr>
        <p:spPr bwMode="gray">
          <a:xfrm>
            <a:off x="2025650" y="2122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8" name="Text Box 16"/>
          <p:cNvSpPr txBox="1">
            <a:spLocks noChangeArrowheads="1"/>
          </p:cNvSpPr>
          <p:nvPr/>
        </p:nvSpPr>
        <p:spPr bwMode="gray">
          <a:xfrm>
            <a:off x="2025650" y="3036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9" name="Text Box 27"/>
          <p:cNvSpPr txBox="1">
            <a:spLocks noChangeArrowheads="1"/>
          </p:cNvSpPr>
          <p:nvPr/>
        </p:nvSpPr>
        <p:spPr bwMode="gray">
          <a:xfrm>
            <a:off x="2025650" y="3929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2" name="Text Box 30"/>
          <p:cNvSpPr txBox="1">
            <a:spLocks noChangeArrowheads="1"/>
          </p:cNvSpPr>
          <p:nvPr/>
        </p:nvSpPr>
        <p:spPr bwMode="gray">
          <a:xfrm>
            <a:off x="2025650"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
        <p:nvSpPr>
          <p:cNvPr id="31" name="Text Box 12"/>
          <p:cNvSpPr txBox="1">
            <a:spLocks noChangeArrowheads="1"/>
          </p:cNvSpPr>
          <p:nvPr/>
        </p:nvSpPr>
        <p:spPr bwMode="auto">
          <a:xfrm>
            <a:off x="2987824" y="3039343"/>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smtClean="0">
                <a:ea typeface="宋体" panose="02010600030101010101" pitchFamily="2" charset="-122"/>
              </a:rPr>
              <a:t>连接数据库</a:t>
            </a:r>
            <a:endParaRPr lang="en-US" altLang="zh-CN" sz="2400" b="1" dirty="0">
              <a:ea typeface="宋体" panose="02010600030101010101" pitchFamily="2" charset="-122"/>
            </a:endParaRPr>
          </a:p>
        </p:txBody>
      </p:sp>
      <p:sp>
        <p:nvSpPr>
          <p:cNvPr id="32" name="Text Box 12"/>
          <p:cNvSpPr txBox="1">
            <a:spLocks noChangeArrowheads="1"/>
          </p:cNvSpPr>
          <p:nvPr/>
        </p:nvSpPr>
        <p:spPr bwMode="auto">
          <a:xfrm>
            <a:off x="2987824" y="3903439"/>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smtClean="0">
                <a:ea typeface="宋体" panose="02010600030101010101" pitchFamily="2" charset="-122"/>
              </a:rPr>
              <a:t>查询数据库</a:t>
            </a:r>
            <a:endParaRPr lang="en-US" altLang="zh-CN" sz="2400" b="1" dirty="0">
              <a:ea typeface="宋体" panose="02010600030101010101" pitchFamily="2" charset="-122"/>
            </a:endParaRPr>
          </a:p>
        </p:txBody>
      </p:sp>
      <p:sp>
        <p:nvSpPr>
          <p:cNvPr id="33" name="Text Box 12"/>
          <p:cNvSpPr txBox="1">
            <a:spLocks noChangeArrowheads="1"/>
          </p:cNvSpPr>
          <p:nvPr/>
        </p:nvSpPr>
        <p:spPr bwMode="auto">
          <a:xfrm>
            <a:off x="2984452" y="4797152"/>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ea typeface="宋体" panose="02010600030101010101" pitchFamily="2" charset="-122"/>
              </a:rPr>
              <a:t>更新</a:t>
            </a:r>
            <a:r>
              <a:rPr lang="zh-CN" altLang="en-US" sz="2400" b="1" smtClean="0">
                <a:ea typeface="宋体" panose="02010600030101010101" pitchFamily="2" charset="-122"/>
              </a:rPr>
              <a:t>数据库</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331465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ea typeface="宋体" panose="02010600030101010101" pitchFamily="2" charset="-122"/>
              </a:rPr>
              <a:t>预编</a:t>
            </a:r>
            <a:r>
              <a:rPr lang="zh-CN" altLang="en-US" sz="2400" b="1" smtClean="0">
                <a:ea typeface="宋体" panose="02010600030101010101" pitchFamily="2" charset="-122"/>
              </a:rPr>
              <a:t>译语句对象</a:t>
            </a:r>
            <a:endParaRPr lang="en-US" altLang="zh-CN" sz="2400" b="1" dirty="0">
              <a:ea typeface="宋体" panose="02010600030101010101" pitchFamily="2" charset="-122"/>
            </a:endParaRPr>
          </a:p>
        </p:txBody>
      </p:sp>
      <p:sp>
        <p:nvSpPr>
          <p:cNvPr id="64525" name="Text Box 13"/>
          <p:cNvSpPr txBox="1">
            <a:spLocks noChangeArrowheads="1"/>
          </p:cNvSpPr>
          <p:nvPr/>
        </p:nvSpPr>
        <p:spPr bwMode="gray">
          <a:xfrm>
            <a:off x="2025650" y="2122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smtClean="0">
                <a:solidFill>
                  <a:schemeClr val="bg1"/>
                </a:solidFill>
                <a:ea typeface="宋体" panose="02010600030101010101" pitchFamily="2" charset="-122"/>
              </a:rPr>
              <a:t>5</a:t>
            </a:r>
            <a:endParaRPr lang="en-US" altLang="zh-CN" sz="2400" b="1">
              <a:solidFill>
                <a:schemeClr val="bg1"/>
              </a:solidFill>
              <a:ea typeface="宋体" panose="02010600030101010101" pitchFamily="2" charset="-122"/>
            </a:endParaRP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8" name="Text Box 16"/>
          <p:cNvSpPr txBox="1">
            <a:spLocks noChangeArrowheads="1"/>
          </p:cNvSpPr>
          <p:nvPr/>
        </p:nvSpPr>
        <p:spPr bwMode="gray">
          <a:xfrm>
            <a:off x="2025650" y="3036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smtClean="0">
                <a:solidFill>
                  <a:schemeClr val="bg1"/>
                </a:solidFill>
                <a:ea typeface="宋体" panose="02010600030101010101" pitchFamily="2" charset="-122"/>
              </a:rPr>
              <a:t>6</a:t>
            </a:r>
            <a:endParaRPr lang="en-US" altLang="zh-CN" sz="2400" b="1">
              <a:solidFill>
                <a:schemeClr val="bg1"/>
              </a:solidFill>
              <a:ea typeface="宋体" panose="02010600030101010101" pitchFamily="2" charset="-122"/>
            </a:endParaRP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9" name="Text Box 27"/>
          <p:cNvSpPr txBox="1">
            <a:spLocks noChangeArrowheads="1"/>
          </p:cNvSpPr>
          <p:nvPr/>
        </p:nvSpPr>
        <p:spPr bwMode="gray">
          <a:xfrm>
            <a:off x="2025650" y="3929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smtClean="0">
                <a:solidFill>
                  <a:schemeClr val="bg1"/>
                </a:solidFill>
                <a:ea typeface="宋体" panose="02010600030101010101" pitchFamily="2" charset="-122"/>
              </a:rPr>
              <a:t>7</a:t>
            </a:r>
            <a:endParaRPr lang="en-US" altLang="zh-CN" sz="2400" b="1">
              <a:solidFill>
                <a:schemeClr val="bg1"/>
              </a:solidFill>
              <a:ea typeface="宋体" panose="02010600030101010101" pitchFamily="2" charset="-122"/>
            </a:endParaRP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2" name="Text Box 30"/>
          <p:cNvSpPr txBox="1">
            <a:spLocks noChangeArrowheads="1"/>
          </p:cNvSpPr>
          <p:nvPr/>
        </p:nvSpPr>
        <p:spPr bwMode="gray">
          <a:xfrm>
            <a:off x="2025650"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smtClean="0">
                <a:solidFill>
                  <a:schemeClr val="bg1"/>
                </a:solidFill>
                <a:ea typeface="宋体" panose="02010600030101010101" pitchFamily="2" charset="-122"/>
              </a:rPr>
              <a:t>8</a:t>
            </a:r>
            <a:endParaRPr lang="en-US" altLang="zh-CN" sz="2400" b="1">
              <a:solidFill>
                <a:schemeClr val="bg1"/>
              </a:solidFill>
              <a:ea typeface="宋体" panose="02010600030101010101" pitchFamily="2" charset="-122"/>
            </a:endParaRP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
        <p:nvSpPr>
          <p:cNvPr id="31" name="Text Box 12"/>
          <p:cNvSpPr txBox="1">
            <a:spLocks noChangeArrowheads="1"/>
          </p:cNvSpPr>
          <p:nvPr/>
        </p:nvSpPr>
        <p:spPr bwMode="auto">
          <a:xfrm>
            <a:off x="2987824" y="3039343"/>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smtClean="0">
                <a:ea typeface="宋体" panose="02010600030101010101" pitchFamily="2" charset="-122"/>
              </a:rPr>
              <a:t>批量更新</a:t>
            </a:r>
            <a:endParaRPr lang="en-US" altLang="zh-CN" sz="2400" b="1" dirty="0">
              <a:ea typeface="宋体" panose="02010600030101010101" pitchFamily="2" charset="-122"/>
            </a:endParaRPr>
          </a:p>
        </p:txBody>
      </p:sp>
      <p:sp>
        <p:nvSpPr>
          <p:cNvPr id="32" name="Text Box 12"/>
          <p:cNvSpPr txBox="1">
            <a:spLocks noChangeArrowheads="1"/>
          </p:cNvSpPr>
          <p:nvPr/>
        </p:nvSpPr>
        <p:spPr bwMode="auto">
          <a:xfrm>
            <a:off x="3048000" y="485144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smtClean="0">
                <a:ea typeface="宋体" panose="02010600030101010101" pitchFamily="2" charset="-122"/>
              </a:rPr>
              <a:t>关联表操作</a:t>
            </a:r>
            <a:endParaRPr lang="en-US" altLang="zh-CN" sz="2400" b="1" dirty="0">
              <a:ea typeface="宋体" panose="02010600030101010101" pitchFamily="2" charset="-122"/>
            </a:endParaRPr>
          </a:p>
        </p:txBody>
      </p:sp>
      <p:sp>
        <p:nvSpPr>
          <p:cNvPr id="33" name="Text Box 12"/>
          <p:cNvSpPr txBox="1">
            <a:spLocks noChangeArrowheads="1"/>
          </p:cNvSpPr>
          <p:nvPr/>
        </p:nvSpPr>
        <p:spPr bwMode="auto">
          <a:xfrm>
            <a:off x="2991612" y="3904026"/>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smtClean="0">
                <a:ea typeface="宋体" panose="02010600030101010101" pitchFamily="2" charset="-122"/>
              </a:rPr>
              <a:t>事务管理</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287207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967335"/>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smtClean="0">
                <a:solidFill>
                  <a:srgbClr val="FF0000"/>
                </a:solidFill>
                <a:ea typeface="宋体" panose="02010600030101010101" pitchFamily="2" charset="-122"/>
              </a:rPr>
              <a:t>数据库连接池</a:t>
            </a:r>
            <a:endParaRPr lang="en-US" altLang="zh-CN" sz="2400" b="1" dirty="0">
              <a:solidFill>
                <a:srgbClr val="FF0000"/>
              </a:solidFill>
              <a:ea typeface="宋体" panose="02010600030101010101" pitchFamily="2" charset="-122"/>
            </a:endParaRPr>
          </a:p>
        </p:txBody>
      </p:sp>
      <p:sp>
        <p:nvSpPr>
          <p:cNvPr id="64525" name="Text Box 13"/>
          <p:cNvSpPr txBox="1">
            <a:spLocks noChangeArrowheads="1"/>
          </p:cNvSpPr>
          <p:nvPr/>
        </p:nvSpPr>
        <p:spPr bwMode="gray">
          <a:xfrm>
            <a:off x="2024562" y="21224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9</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8" name="Text Box 16"/>
          <p:cNvSpPr txBox="1">
            <a:spLocks noChangeArrowheads="1"/>
          </p:cNvSpPr>
          <p:nvPr/>
        </p:nvSpPr>
        <p:spPr bwMode="gray">
          <a:xfrm>
            <a:off x="1938802" y="3036888"/>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smtClean="0">
                <a:solidFill>
                  <a:schemeClr val="bg1"/>
                </a:solidFill>
                <a:ea typeface="宋体" panose="02010600030101010101" pitchFamily="2" charset="-122"/>
              </a:rPr>
              <a:t>10</a:t>
            </a:r>
            <a:endParaRPr lang="en-US" altLang="zh-CN" sz="2400" b="1">
              <a:solidFill>
                <a:schemeClr val="bg1"/>
              </a:solidFill>
              <a:ea typeface="宋体" panose="02010600030101010101" pitchFamily="2" charset="-122"/>
            </a:endParaRP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9" name="Text Box 27"/>
          <p:cNvSpPr txBox="1">
            <a:spLocks noChangeArrowheads="1"/>
          </p:cNvSpPr>
          <p:nvPr/>
        </p:nvSpPr>
        <p:spPr bwMode="gray">
          <a:xfrm>
            <a:off x="1947298" y="3929063"/>
            <a:ext cx="5107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smtClean="0">
                <a:solidFill>
                  <a:schemeClr val="bg1"/>
                </a:solidFill>
                <a:ea typeface="宋体" panose="02010600030101010101" pitchFamily="2" charset="-122"/>
              </a:rPr>
              <a:t>11</a:t>
            </a:r>
            <a:endParaRPr lang="en-US" altLang="zh-CN" sz="2400" b="1">
              <a:solidFill>
                <a:schemeClr val="bg1"/>
              </a:solidFill>
              <a:ea typeface="宋体" panose="02010600030101010101" pitchFamily="2" charset="-122"/>
            </a:endParaRP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2" name="Text Box 30"/>
          <p:cNvSpPr txBox="1">
            <a:spLocks noChangeArrowheads="1"/>
          </p:cNvSpPr>
          <p:nvPr/>
        </p:nvSpPr>
        <p:spPr bwMode="gray">
          <a:xfrm>
            <a:off x="1938802" y="484346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smtClean="0">
                <a:solidFill>
                  <a:schemeClr val="bg1"/>
                </a:solidFill>
                <a:ea typeface="宋体" panose="02010600030101010101" pitchFamily="2" charset="-122"/>
              </a:rPr>
              <a:t>12</a:t>
            </a:r>
            <a:endParaRPr lang="en-US" altLang="zh-CN" sz="2400" b="1">
              <a:solidFill>
                <a:schemeClr val="bg1"/>
              </a:solidFill>
              <a:ea typeface="宋体" panose="02010600030101010101" pitchFamily="2" charset="-122"/>
            </a:endParaRP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
        <p:nvSpPr>
          <p:cNvPr id="31" name="Text Box 12"/>
          <p:cNvSpPr txBox="1">
            <a:spLocks noChangeArrowheads="1"/>
          </p:cNvSpPr>
          <p:nvPr/>
        </p:nvSpPr>
        <p:spPr bwMode="auto">
          <a:xfrm>
            <a:off x="2987824" y="2103239"/>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smtClean="0">
                <a:solidFill>
                  <a:srgbClr val="FF0000"/>
                </a:solidFill>
                <a:ea typeface="宋体" panose="02010600030101010101" pitchFamily="2" charset="-122"/>
              </a:rPr>
              <a:t>使用配置文件</a:t>
            </a:r>
            <a:endParaRPr lang="en-US" altLang="zh-CN" sz="2400" b="1" dirty="0">
              <a:solidFill>
                <a:srgbClr val="FF0000"/>
              </a:solidFill>
              <a:ea typeface="宋体" panose="02010600030101010101" pitchFamily="2" charset="-122"/>
            </a:endParaRPr>
          </a:p>
        </p:txBody>
      </p:sp>
      <p:sp>
        <p:nvSpPr>
          <p:cNvPr id="32" name="Text Box 12"/>
          <p:cNvSpPr txBox="1">
            <a:spLocks noChangeArrowheads="1"/>
          </p:cNvSpPr>
          <p:nvPr/>
        </p:nvSpPr>
        <p:spPr bwMode="auto">
          <a:xfrm>
            <a:off x="3048000" y="4851440"/>
            <a:ext cx="2262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smtClean="0">
                <a:solidFill>
                  <a:srgbClr val="FF0000"/>
                </a:solidFill>
                <a:ea typeface="宋体" panose="02010600030101010101" pitchFamily="2" charset="-122"/>
              </a:rPr>
              <a:t>JDBC</a:t>
            </a:r>
            <a:r>
              <a:rPr lang="zh-CN" altLang="en-US" sz="2400" b="1" smtClean="0">
                <a:solidFill>
                  <a:srgbClr val="FF0000"/>
                </a:solidFill>
                <a:ea typeface="宋体" panose="02010600030101010101" pitchFamily="2" charset="-122"/>
              </a:rPr>
              <a:t>高级应用</a:t>
            </a:r>
            <a:endParaRPr lang="en-US" altLang="zh-CN" sz="2400" b="1" dirty="0">
              <a:solidFill>
                <a:srgbClr val="FF0000"/>
              </a:solidFill>
              <a:ea typeface="宋体" panose="02010600030101010101" pitchFamily="2" charset="-122"/>
            </a:endParaRPr>
          </a:p>
        </p:txBody>
      </p:sp>
      <p:sp>
        <p:nvSpPr>
          <p:cNvPr id="33" name="Text Box 12"/>
          <p:cNvSpPr txBox="1">
            <a:spLocks noChangeArrowheads="1"/>
          </p:cNvSpPr>
          <p:nvPr/>
        </p:nvSpPr>
        <p:spPr bwMode="auto">
          <a:xfrm>
            <a:off x="2991612" y="3904026"/>
            <a:ext cx="21900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smtClean="0">
                <a:solidFill>
                  <a:srgbClr val="FF0000"/>
                </a:solidFill>
                <a:ea typeface="宋体" panose="02010600030101010101" pitchFamily="2" charset="-122"/>
              </a:rPr>
              <a:t>DbUtils</a:t>
            </a:r>
            <a:r>
              <a:rPr lang="zh-CN" altLang="en-US" sz="2400" b="1" smtClean="0">
                <a:solidFill>
                  <a:srgbClr val="FF0000"/>
                </a:solidFill>
                <a:ea typeface="宋体" panose="02010600030101010101" pitchFamily="2" charset="-122"/>
              </a:rPr>
              <a:t>工具库</a:t>
            </a:r>
            <a:endParaRPr lang="en-US" altLang="zh-CN" sz="2400" b="1" dirty="0">
              <a:solidFill>
                <a:srgbClr val="FF0000"/>
              </a:solidFill>
              <a:ea typeface="宋体" panose="02010600030101010101" pitchFamily="2" charset="-122"/>
            </a:endParaRPr>
          </a:p>
        </p:txBody>
      </p:sp>
    </p:spTree>
    <p:extLst>
      <p:ext uri="{BB962C8B-B14F-4D97-AF65-F5344CB8AC3E}">
        <p14:creationId xmlns:p14="http://schemas.microsoft.com/office/powerpoint/2010/main" val="927305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使用配置文件</a:t>
            </a:r>
          </a:p>
        </p:txBody>
      </p:sp>
      <p:sp>
        <p:nvSpPr>
          <p:cNvPr id="39939" name="Rectangle 3"/>
          <p:cNvSpPr>
            <a:spLocks noGrp="1" noChangeArrowheads="1"/>
          </p:cNvSpPr>
          <p:nvPr>
            <p:ph type="body" idx="1"/>
          </p:nvPr>
        </p:nvSpPr>
        <p:spPr>
          <a:xfrm>
            <a:off x="549275" y="1125538"/>
            <a:ext cx="8001000" cy="5111750"/>
          </a:xfrm>
        </p:spPr>
        <p:txBody>
          <a:bodyPr/>
          <a:lstStyle/>
          <a:p>
            <a:pPr eaLnBrk="1" hangingPunct="1"/>
            <a:r>
              <a:rPr lang="zh-CN" altLang="en-US" smtClean="0"/>
              <a:t>通过配置文件设置连接字符串</a:t>
            </a:r>
            <a:endParaRPr lang="en-US" altLang="zh-CN" smtClean="0"/>
          </a:p>
          <a:p>
            <a:pPr lvl="1" eaLnBrk="1" hangingPunct="1"/>
            <a:r>
              <a:rPr lang="zh-CN" altLang="en-US" smtClean="0"/>
              <a:t>可以将连接字符串中的相关属性值写入配置文件中以提高程序的松耦合性。</a:t>
            </a:r>
            <a:endParaRPr lang="en-US" altLang="zh-CN" smtClean="0"/>
          </a:p>
          <a:p>
            <a:pPr lvl="1" eaLnBrk="1" hangingPunct="1"/>
            <a:endParaRPr lang="zh-CN" altLang="en-US" smtClean="0"/>
          </a:p>
        </p:txBody>
      </p:sp>
      <p:sp>
        <p:nvSpPr>
          <p:cNvPr id="39940" name="Text Box 4"/>
          <p:cNvSpPr txBox="1">
            <a:spLocks noChangeArrowheads="1"/>
          </p:cNvSpPr>
          <p:nvPr/>
        </p:nvSpPr>
        <p:spPr bwMode="auto">
          <a:xfrm>
            <a:off x="395288" y="2781300"/>
            <a:ext cx="8570912" cy="3170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00"/>
                </a:solidFill>
              </a:rPr>
              <a:t>Properties pro = new Properties();</a:t>
            </a:r>
          </a:p>
          <a:p>
            <a:pPr eaLnBrk="1" hangingPunct="1">
              <a:spcBef>
                <a:spcPct val="50000"/>
              </a:spcBef>
            </a:pPr>
            <a:r>
              <a:rPr lang="en-US" altLang="zh-CN" sz="2000">
                <a:solidFill>
                  <a:srgbClr val="000000"/>
                </a:solidFill>
              </a:rPr>
              <a:t>FileInputStream fis = new FileInputStream("dbinfo.properties");</a:t>
            </a:r>
          </a:p>
          <a:p>
            <a:pPr eaLnBrk="1" hangingPunct="1">
              <a:spcBef>
                <a:spcPct val="50000"/>
              </a:spcBef>
            </a:pPr>
            <a:r>
              <a:rPr lang="en-US" altLang="zh-CN" sz="2000">
                <a:solidFill>
                  <a:srgbClr val="000000"/>
                </a:solidFill>
              </a:rPr>
              <a:t>pro.load(fis);</a:t>
            </a:r>
          </a:p>
          <a:p>
            <a:pPr eaLnBrk="1" hangingPunct="1">
              <a:spcBef>
                <a:spcPct val="50000"/>
              </a:spcBef>
            </a:pPr>
            <a:r>
              <a:rPr lang="en-US" altLang="zh-CN" sz="2000">
                <a:solidFill>
                  <a:srgbClr val="000000"/>
                </a:solidFill>
              </a:rPr>
              <a:t>String url = pro.getProperty("url");</a:t>
            </a:r>
          </a:p>
          <a:p>
            <a:pPr eaLnBrk="1" hangingPunct="1">
              <a:spcBef>
                <a:spcPct val="50000"/>
              </a:spcBef>
            </a:pPr>
            <a:r>
              <a:rPr lang="en-US" altLang="zh-CN" sz="2000">
                <a:solidFill>
                  <a:srgbClr val="000000"/>
                </a:solidFill>
              </a:rPr>
              <a:t>String user = pro.getProperty("user");</a:t>
            </a:r>
          </a:p>
          <a:p>
            <a:pPr eaLnBrk="1" hangingPunct="1">
              <a:spcBef>
                <a:spcPct val="50000"/>
              </a:spcBef>
            </a:pPr>
            <a:r>
              <a:rPr lang="en-US" altLang="zh-CN" sz="2000">
                <a:solidFill>
                  <a:srgbClr val="000000"/>
                </a:solidFill>
              </a:rPr>
              <a:t>String password = pro.getProperty("password");</a:t>
            </a:r>
          </a:p>
          <a:p>
            <a:pPr eaLnBrk="1" hangingPunct="1">
              <a:spcBef>
                <a:spcPct val="50000"/>
              </a:spcBef>
            </a:pPr>
            <a:r>
              <a:rPr lang="en-US" altLang="zh-CN" sz="2000">
                <a:solidFill>
                  <a:srgbClr val="000000"/>
                </a:solidFill>
              </a:rPr>
              <a:t>String driver = pro.getProperty("driver");</a:t>
            </a:r>
          </a:p>
        </p:txBody>
      </p:sp>
    </p:spTree>
    <p:extLst>
      <p:ext uri="{BB962C8B-B14F-4D97-AF65-F5344CB8AC3E}">
        <p14:creationId xmlns:p14="http://schemas.microsoft.com/office/powerpoint/2010/main" val="2057380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数据库连接池</a:t>
            </a:r>
          </a:p>
        </p:txBody>
      </p:sp>
      <p:sp>
        <p:nvSpPr>
          <p:cNvPr id="26627" name="Rectangle 3"/>
          <p:cNvSpPr>
            <a:spLocks noGrp="1" noChangeArrowheads="1"/>
          </p:cNvSpPr>
          <p:nvPr>
            <p:ph type="body" idx="1"/>
          </p:nvPr>
        </p:nvSpPr>
        <p:spPr/>
        <p:txBody>
          <a:bodyPr/>
          <a:lstStyle/>
          <a:p>
            <a:pPr eaLnBrk="1" hangingPunct="1"/>
            <a:r>
              <a:rPr lang="zh-CN" altLang="en-US" smtClean="0"/>
              <a:t>数据库连接池概述</a:t>
            </a:r>
          </a:p>
          <a:p>
            <a:pPr lvl="1" eaLnBrk="1" hangingPunct="1"/>
            <a:r>
              <a:rPr lang="zh-CN" altLang="en-US" smtClean="0"/>
              <a:t>频繁地创建、关闭数据库连接是低效的。在多用户的环境下更适合使用数据库连接池管理连接。</a:t>
            </a:r>
          </a:p>
          <a:p>
            <a:pPr lvl="1" eaLnBrk="1" hangingPunct="1"/>
            <a:r>
              <a:rPr lang="zh-CN" altLang="en-US" smtClean="0"/>
              <a:t>数据库连接池的基本原理：先在连接池中建立一定数量的连接，当应用程序执行数据库操作时，从连接池中取空闲的连接，执行完数据库操作后，将连接归还给连接池。</a:t>
            </a:r>
          </a:p>
          <a:p>
            <a:pPr lvl="1" eaLnBrk="1" hangingPunct="1"/>
            <a:r>
              <a:rPr lang="zh-CN" altLang="en-US" smtClean="0"/>
              <a:t>流行的开源数据库连接池：</a:t>
            </a:r>
            <a:r>
              <a:rPr lang="en-US" altLang="zh-CN" smtClean="0"/>
              <a:t>DBCP</a:t>
            </a:r>
            <a:r>
              <a:rPr lang="zh-CN" altLang="en-US" smtClean="0"/>
              <a:t>、</a:t>
            </a:r>
            <a:r>
              <a:rPr lang="en-US" altLang="zh-CN" smtClean="0"/>
              <a:t>C3P0</a:t>
            </a:r>
            <a:r>
              <a:rPr lang="zh-CN" altLang="en-US" smtClean="0"/>
              <a:t>等</a:t>
            </a:r>
          </a:p>
        </p:txBody>
      </p:sp>
    </p:spTree>
    <p:extLst>
      <p:ext uri="{BB962C8B-B14F-4D97-AF65-F5344CB8AC3E}">
        <p14:creationId xmlns:p14="http://schemas.microsoft.com/office/powerpoint/2010/main" val="428623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数据库连接池</a:t>
            </a:r>
          </a:p>
        </p:txBody>
      </p:sp>
      <p:sp>
        <p:nvSpPr>
          <p:cNvPr id="27651" name="Rectangle 3"/>
          <p:cNvSpPr>
            <a:spLocks noGrp="1" noChangeArrowheads="1"/>
          </p:cNvSpPr>
          <p:nvPr>
            <p:ph type="body" idx="1"/>
          </p:nvPr>
        </p:nvSpPr>
        <p:spPr/>
        <p:txBody>
          <a:bodyPr/>
          <a:lstStyle/>
          <a:p>
            <a:pPr eaLnBrk="1" hangingPunct="1"/>
            <a:r>
              <a:rPr lang="zh-CN" altLang="en-US" smtClean="0"/>
              <a:t>数据库连接池</a:t>
            </a:r>
            <a:r>
              <a:rPr lang="en-US" altLang="zh-CN" smtClean="0"/>
              <a:t>: C3P0</a:t>
            </a:r>
            <a:r>
              <a:rPr lang="zh-CN" altLang="en-US" smtClean="0"/>
              <a:t>使用示例</a:t>
            </a:r>
          </a:p>
          <a:p>
            <a:pPr lvl="1" eaLnBrk="1" hangingPunct="1"/>
            <a:r>
              <a:rPr lang="zh-CN" altLang="en-US" smtClean="0"/>
              <a:t>将</a:t>
            </a:r>
            <a:r>
              <a:rPr lang="en-US" altLang="zh-CN" smtClean="0"/>
              <a:t>jar</a:t>
            </a:r>
            <a:r>
              <a:rPr lang="zh-CN" altLang="en-US" smtClean="0"/>
              <a:t>包加入项目类路径中</a:t>
            </a:r>
          </a:p>
          <a:p>
            <a:pPr lvl="2" eaLnBrk="1" hangingPunct="1"/>
            <a:r>
              <a:rPr lang="en-US" altLang="zh-CN" smtClean="0"/>
              <a:t>c3p0-0.9.2.1.jar</a:t>
            </a:r>
          </a:p>
          <a:p>
            <a:pPr lvl="2" eaLnBrk="1" hangingPunct="1"/>
            <a:r>
              <a:rPr lang="en-US" altLang="zh-CN" smtClean="0"/>
              <a:t>mchange-commons-java-0.2.3.4.jar</a:t>
            </a:r>
          </a:p>
          <a:p>
            <a:pPr lvl="1" eaLnBrk="1" hangingPunct="1"/>
            <a:r>
              <a:rPr lang="zh-CN" altLang="en-US" smtClean="0"/>
              <a:t>创建、初始化、使用数据库连接池</a:t>
            </a:r>
          </a:p>
          <a:p>
            <a:pPr lvl="2" eaLnBrk="1" hangingPunct="1"/>
            <a:r>
              <a:rPr lang="en-US" altLang="zh-CN" smtClean="0"/>
              <a:t>cpds = </a:t>
            </a:r>
            <a:r>
              <a:rPr lang="en-US" altLang="zh-CN" b="1" smtClean="0"/>
              <a:t>new</a:t>
            </a:r>
            <a:r>
              <a:rPr lang="en-US" altLang="zh-CN" smtClean="0"/>
              <a:t> ComboPooledDataSource(); </a:t>
            </a:r>
          </a:p>
          <a:p>
            <a:pPr lvl="2" eaLnBrk="1" hangingPunct="1"/>
            <a:r>
              <a:rPr lang="en-US" altLang="zh-CN" smtClean="0"/>
              <a:t>cpds.setDriverClass( String DriverClass ); </a:t>
            </a:r>
          </a:p>
          <a:p>
            <a:pPr lvl="2" eaLnBrk="1" hangingPunct="1"/>
            <a:r>
              <a:rPr lang="en-US" altLang="zh-CN" smtClean="0"/>
              <a:t>cpds.setJdbcUrl( String ConUrl ); </a:t>
            </a:r>
          </a:p>
          <a:p>
            <a:pPr lvl="2" eaLnBrk="1" hangingPunct="1"/>
            <a:r>
              <a:rPr lang="en-US" altLang="zh-CN" smtClean="0"/>
              <a:t>cpds.setUser(String user); </a:t>
            </a:r>
          </a:p>
          <a:p>
            <a:pPr lvl="2" eaLnBrk="1" hangingPunct="1"/>
            <a:r>
              <a:rPr lang="en-US" altLang="zh-CN" smtClean="0"/>
              <a:t>cpds.setPassword(String password);</a:t>
            </a:r>
          </a:p>
          <a:p>
            <a:pPr lvl="2" eaLnBrk="1" hangingPunct="1"/>
            <a:r>
              <a:rPr lang="en-US" altLang="zh-CN" smtClean="0"/>
              <a:t>cpds.getConnection();</a:t>
            </a:r>
          </a:p>
        </p:txBody>
      </p:sp>
    </p:spTree>
    <p:extLst>
      <p:ext uri="{BB962C8B-B14F-4D97-AF65-F5344CB8AC3E}">
        <p14:creationId xmlns:p14="http://schemas.microsoft.com/office/powerpoint/2010/main" val="323251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第三方的</a:t>
            </a:r>
            <a:r>
              <a:rPr lang="en-US" altLang="zh-CN" smtClean="0"/>
              <a:t>JDBC</a:t>
            </a:r>
            <a:r>
              <a:rPr lang="zh-CN" altLang="en-US" smtClean="0"/>
              <a:t>操作包</a:t>
            </a:r>
          </a:p>
        </p:txBody>
      </p:sp>
      <p:sp>
        <p:nvSpPr>
          <p:cNvPr id="40963" name="Rectangle 3"/>
          <p:cNvSpPr>
            <a:spLocks noGrp="1" noChangeArrowheads="1"/>
          </p:cNvSpPr>
          <p:nvPr>
            <p:ph type="body" idx="1"/>
          </p:nvPr>
        </p:nvSpPr>
        <p:spPr/>
        <p:txBody>
          <a:bodyPr/>
          <a:lstStyle/>
          <a:p>
            <a:pPr eaLnBrk="1" hangingPunct="1"/>
            <a:r>
              <a:rPr lang="zh-CN" altLang="en-US" smtClean="0"/>
              <a:t>自定义</a:t>
            </a:r>
            <a:r>
              <a:rPr lang="en-US" altLang="zh-CN" smtClean="0"/>
              <a:t>JDBC</a:t>
            </a:r>
            <a:r>
              <a:rPr lang="zh-CN" altLang="en-US" smtClean="0"/>
              <a:t>操作封装的类库</a:t>
            </a:r>
            <a:endParaRPr lang="en-US" altLang="zh-CN" smtClean="0"/>
          </a:p>
          <a:p>
            <a:r>
              <a:rPr lang="en-US" altLang="zh-CN"/>
              <a:t>apache</a:t>
            </a:r>
            <a:r>
              <a:rPr lang="zh-CN" altLang="en-US"/>
              <a:t>的</a:t>
            </a:r>
            <a:r>
              <a:rPr lang="en-US" altLang="zh-CN" smtClean="0"/>
              <a:t>DbUtils</a:t>
            </a:r>
          </a:p>
          <a:p>
            <a:endParaRPr lang="en-US" altLang="zh-CN" smtClean="0"/>
          </a:p>
          <a:p>
            <a:pPr eaLnBrk="1" hangingPunct="1"/>
            <a:endParaRPr lang="zh-CN" altLang="en-US" smtClean="0"/>
          </a:p>
        </p:txBody>
      </p:sp>
    </p:spTree>
    <p:extLst>
      <p:ext uri="{BB962C8B-B14F-4D97-AF65-F5344CB8AC3E}">
        <p14:creationId xmlns:p14="http://schemas.microsoft.com/office/powerpoint/2010/main" val="666451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JDBC</a:t>
            </a:r>
            <a:r>
              <a:rPr lang="zh-CN" altLang="en-US" smtClean="0"/>
              <a:t>高级应用</a:t>
            </a:r>
          </a:p>
        </p:txBody>
      </p:sp>
      <p:sp>
        <p:nvSpPr>
          <p:cNvPr id="36867" name="Rectangle 3"/>
          <p:cNvSpPr>
            <a:spLocks noGrp="1" noChangeArrowheads="1"/>
          </p:cNvSpPr>
          <p:nvPr>
            <p:ph type="body" idx="1"/>
          </p:nvPr>
        </p:nvSpPr>
        <p:spPr/>
        <p:txBody>
          <a:bodyPr/>
          <a:lstStyle/>
          <a:p>
            <a:pPr eaLnBrk="1" hangingPunct="1"/>
            <a:r>
              <a:rPr lang="zh-CN" altLang="en-US" smtClean="0"/>
              <a:t>可滚动和可更新的结果集</a:t>
            </a:r>
            <a:r>
              <a:rPr lang="en-US" altLang="zh-CN" smtClean="0"/>
              <a:t>ResultSet</a:t>
            </a:r>
          </a:p>
          <a:p>
            <a:pPr lvl="1" eaLnBrk="1" hangingPunct="1"/>
            <a:r>
              <a:rPr lang="zh-CN" altLang="en-US" smtClean="0"/>
              <a:t>结果集并不仅仅具有存储查询结果的功能，还可以具有操纵数据的功能，可以完成对数据的更新操作。</a:t>
            </a:r>
          </a:p>
          <a:p>
            <a:pPr lvl="1" eaLnBrk="1" hangingPunct="1"/>
            <a:r>
              <a:rPr lang="zh-CN" altLang="en-US" smtClean="0"/>
              <a:t>默认的结果集对象：游标无法向上滚动、无法更新。</a:t>
            </a:r>
          </a:p>
          <a:p>
            <a:pPr lvl="1" eaLnBrk="1" hangingPunct="1"/>
            <a:r>
              <a:rPr lang="zh-CN" altLang="en-US" smtClean="0"/>
              <a:t>可滚动的结果集对象：游标可以上下滚动、定位</a:t>
            </a:r>
          </a:p>
          <a:p>
            <a:pPr lvl="2" eaLnBrk="1" hangingPunct="1"/>
            <a:r>
              <a:rPr lang="en-US" altLang="zh-CN" smtClean="0"/>
              <a:t>rs.next() : </a:t>
            </a:r>
            <a:r>
              <a:rPr lang="zh-CN" altLang="en-US" smtClean="0"/>
              <a:t>游标向下移动一行</a:t>
            </a:r>
          </a:p>
          <a:p>
            <a:pPr lvl="2" eaLnBrk="1" hangingPunct="1"/>
            <a:r>
              <a:rPr lang="en-US" altLang="zh-CN" smtClean="0"/>
              <a:t>rs.previous() : </a:t>
            </a:r>
            <a:r>
              <a:rPr lang="zh-CN" altLang="en-US" smtClean="0"/>
              <a:t>游标向上移动一行</a:t>
            </a:r>
          </a:p>
          <a:p>
            <a:pPr lvl="2" eaLnBrk="1" hangingPunct="1"/>
            <a:r>
              <a:rPr lang="en-US" altLang="zh-CN" smtClean="0"/>
              <a:t>rs.absolute(int n) : </a:t>
            </a:r>
            <a:r>
              <a:rPr lang="zh-CN" altLang="en-US" smtClean="0"/>
              <a:t>游标移动到第</a:t>
            </a:r>
            <a:r>
              <a:rPr lang="en-US" altLang="zh-CN" smtClean="0"/>
              <a:t>n</a:t>
            </a:r>
            <a:r>
              <a:rPr lang="zh-CN" altLang="en-US" smtClean="0"/>
              <a:t>行</a:t>
            </a:r>
          </a:p>
        </p:txBody>
      </p:sp>
    </p:spTree>
    <p:extLst>
      <p:ext uri="{BB962C8B-B14F-4D97-AF65-F5344CB8AC3E}">
        <p14:creationId xmlns:p14="http://schemas.microsoft.com/office/powerpoint/2010/main" val="2043985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075TGp_Computer_green _v2</Template>
  <TotalTime>4163</TotalTime>
  <Words>857</Words>
  <Application>Microsoft Office PowerPoint</Application>
  <PresentationFormat>全屏显示(4:3)</PresentationFormat>
  <Paragraphs>127</Paragraphs>
  <Slides>17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4" baseType="lpstr">
      <vt:lpstr>宋体</vt:lpstr>
      <vt:lpstr>Arial</vt:lpstr>
      <vt:lpstr>Calibri</vt:lpstr>
      <vt:lpstr>Verdana</vt:lpstr>
      <vt:lpstr>Wingdings</vt:lpstr>
      <vt:lpstr>Default Design</vt:lpstr>
      <vt:lpstr>Image</vt:lpstr>
      <vt:lpstr>第11章  数据库访问</vt:lpstr>
      <vt:lpstr>本章学习目标</vt:lpstr>
      <vt:lpstr>本章学习目标</vt:lpstr>
      <vt:lpstr>本章学习目标</vt:lpstr>
      <vt:lpstr>使用配置文件</vt:lpstr>
      <vt:lpstr>数据库连接池</vt:lpstr>
      <vt:lpstr>数据库连接池</vt:lpstr>
      <vt:lpstr>第三方的JDBC操作包</vt:lpstr>
      <vt:lpstr>JDBC高级应用</vt:lpstr>
      <vt:lpstr>JDBC高级应用</vt:lpstr>
      <vt:lpstr>JDBC高级应用</vt:lpstr>
      <vt:lpstr>JDBC高级应用</vt:lpstr>
      <vt:lpstr>JDBC高级应用</vt:lpstr>
      <vt:lpstr>JDBC高级应用</vt:lpstr>
      <vt:lpstr>JDBC高级应用</vt:lpstr>
      <vt:lpstr>JDBC高级应用</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pengzheng</dc:creator>
  <cp:lastModifiedBy>pengzheng</cp:lastModifiedBy>
  <cp:revision>192</cp:revision>
  <dcterms:created xsi:type="dcterms:W3CDTF">2015-08-30T13:23:12Z</dcterms:created>
  <dcterms:modified xsi:type="dcterms:W3CDTF">2015-12-03T05:54:16Z</dcterms:modified>
</cp:coreProperties>
</file>