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DF06B4-7DDA-44E9-BAF1-CCE95CF8CBFD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52B0A62C-E53B-4172-BE3E-C3F33431E320}">
      <dgm:prSet/>
      <dgm:spPr/>
      <dgm:t>
        <a:bodyPr/>
        <a:lstStyle/>
        <a:p>
          <a:r>
            <a:rPr lang="fr-FR"/>
            <a:t>Collaboration avec la communauté internationale</a:t>
          </a:r>
          <a:endParaRPr lang="en-US"/>
        </a:p>
      </dgm:t>
    </dgm:pt>
    <dgm:pt modelId="{D3C0567F-A092-4A00-B33D-809C85895646}" type="parTrans" cxnId="{184856B4-AD5D-408A-8179-2BEC133F7C5C}">
      <dgm:prSet/>
      <dgm:spPr/>
      <dgm:t>
        <a:bodyPr/>
        <a:lstStyle/>
        <a:p>
          <a:endParaRPr lang="en-US"/>
        </a:p>
      </dgm:t>
    </dgm:pt>
    <dgm:pt modelId="{7ECC40BA-1D90-47E3-A0A4-007D4AEE2B1D}" type="sibTrans" cxnId="{184856B4-AD5D-408A-8179-2BEC133F7C5C}">
      <dgm:prSet/>
      <dgm:spPr/>
      <dgm:t>
        <a:bodyPr/>
        <a:lstStyle/>
        <a:p>
          <a:endParaRPr lang="en-US"/>
        </a:p>
      </dgm:t>
    </dgm:pt>
    <dgm:pt modelId="{D605EE68-7B2F-4C8E-A23F-28762BF81ECC}">
      <dgm:prSet/>
      <dgm:spPr/>
      <dgm:t>
        <a:bodyPr/>
        <a:lstStyle/>
        <a:p>
          <a:r>
            <a:rPr lang="fr-FR"/>
            <a:t>Renforcer le dialogue et la coopération contre les attaques réseaux</a:t>
          </a:r>
          <a:endParaRPr lang="en-US"/>
        </a:p>
      </dgm:t>
    </dgm:pt>
    <dgm:pt modelId="{672AE4DC-CAFE-4F54-832F-F2DD160EF2D9}" type="parTrans" cxnId="{5A2EEA99-1FCA-4C0F-B270-F1F7D2419657}">
      <dgm:prSet/>
      <dgm:spPr/>
      <dgm:t>
        <a:bodyPr/>
        <a:lstStyle/>
        <a:p>
          <a:endParaRPr lang="en-US"/>
        </a:p>
      </dgm:t>
    </dgm:pt>
    <dgm:pt modelId="{EAA09BA9-F284-40FC-AC69-F1000EEFB116}" type="sibTrans" cxnId="{5A2EEA99-1FCA-4C0F-B270-F1F7D2419657}">
      <dgm:prSet/>
      <dgm:spPr/>
      <dgm:t>
        <a:bodyPr/>
        <a:lstStyle/>
        <a:p>
          <a:endParaRPr lang="en-US"/>
        </a:p>
      </dgm:t>
    </dgm:pt>
    <dgm:pt modelId="{91AE0C9B-2B9B-4D98-8318-026F5413532D}" type="pres">
      <dgm:prSet presAssocID="{42DF06B4-7DDA-44E9-BAF1-CCE95CF8CBF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196313B-4DC3-497B-A0F9-690DD3A6ED4D}" type="pres">
      <dgm:prSet presAssocID="{52B0A62C-E53B-4172-BE3E-C3F33431E320}" presName="hierRoot1" presStyleCnt="0"/>
      <dgm:spPr/>
    </dgm:pt>
    <dgm:pt modelId="{EC2DCCAB-59AF-4941-8003-62CC26225CA0}" type="pres">
      <dgm:prSet presAssocID="{52B0A62C-E53B-4172-BE3E-C3F33431E320}" presName="composite" presStyleCnt="0"/>
      <dgm:spPr/>
    </dgm:pt>
    <dgm:pt modelId="{2877EC70-D854-4233-AE1E-9813F5CB1713}" type="pres">
      <dgm:prSet presAssocID="{52B0A62C-E53B-4172-BE3E-C3F33431E320}" presName="background" presStyleLbl="node0" presStyleIdx="0" presStyleCnt="2"/>
      <dgm:spPr/>
    </dgm:pt>
    <dgm:pt modelId="{A8E30A61-9BC0-44DD-AB31-5F756ABA888F}" type="pres">
      <dgm:prSet presAssocID="{52B0A62C-E53B-4172-BE3E-C3F33431E320}" presName="text" presStyleLbl="fgAcc0" presStyleIdx="0" presStyleCnt="2">
        <dgm:presLayoutVars>
          <dgm:chPref val="3"/>
        </dgm:presLayoutVars>
      </dgm:prSet>
      <dgm:spPr/>
    </dgm:pt>
    <dgm:pt modelId="{74DECB44-E6BB-434F-AB22-A77215F09F6A}" type="pres">
      <dgm:prSet presAssocID="{52B0A62C-E53B-4172-BE3E-C3F33431E320}" presName="hierChild2" presStyleCnt="0"/>
      <dgm:spPr/>
    </dgm:pt>
    <dgm:pt modelId="{8E258A39-71BE-44DF-B712-C0168C3B71B2}" type="pres">
      <dgm:prSet presAssocID="{D605EE68-7B2F-4C8E-A23F-28762BF81ECC}" presName="hierRoot1" presStyleCnt="0"/>
      <dgm:spPr/>
    </dgm:pt>
    <dgm:pt modelId="{22C8F419-3FFE-495B-A898-663D02123AF0}" type="pres">
      <dgm:prSet presAssocID="{D605EE68-7B2F-4C8E-A23F-28762BF81ECC}" presName="composite" presStyleCnt="0"/>
      <dgm:spPr/>
    </dgm:pt>
    <dgm:pt modelId="{76107953-07F0-46B5-8259-BAFE162B49FF}" type="pres">
      <dgm:prSet presAssocID="{D605EE68-7B2F-4C8E-A23F-28762BF81ECC}" presName="background" presStyleLbl="node0" presStyleIdx="1" presStyleCnt="2"/>
      <dgm:spPr/>
    </dgm:pt>
    <dgm:pt modelId="{56F6945B-8913-4968-9D1F-9AE2753783AF}" type="pres">
      <dgm:prSet presAssocID="{D605EE68-7B2F-4C8E-A23F-28762BF81ECC}" presName="text" presStyleLbl="fgAcc0" presStyleIdx="1" presStyleCnt="2">
        <dgm:presLayoutVars>
          <dgm:chPref val="3"/>
        </dgm:presLayoutVars>
      </dgm:prSet>
      <dgm:spPr/>
    </dgm:pt>
    <dgm:pt modelId="{974E6FEE-D7E0-47D2-862F-FB99181CACBA}" type="pres">
      <dgm:prSet presAssocID="{D605EE68-7B2F-4C8E-A23F-28762BF81ECC}" presName="hierChild2" presStyleCnt="0"/>
      <dgm:spPr/>
    </dgm:pt>
  </dgm:ptLst>
  <dgm:cxnLst>
    <dgm:cxn modelId="{C57CFE25-CFB3-4031-82C4-933B96848BCC}" type="presOf" srcId="{52B0A62C-E53B-4172-BE3E-C3F33431E320}" destId="{A8E30A61-9BC0-44DD-AB31-5F756ABA888F}" srcOrd="0" destOrd="0" presId="urn:microsoft.com/office/officeart/2005/8/layout/hierarchy1"/>
    <dgm:cxn modelId="{3F2B2E45-23AF-4D14-8E7C-C6B47EADFDB5}" type="presOf" srcId="{42DF06B4-7DDA-44E9-BAF1-CCE95CF8CBFD}" destId="{91AE0C9B-2B9B-4D98-8318-026F5413532D}" srcOrd="0" destOrd="0" presId="urn:microsoft.com/office/officeart/2005/8/layout/hierarchy1"/>
    <dgm:cxn modelId="{5A2EEA99-1FCA-4C0F-B270-F1F7D2419657}" srcId="{42DF06B4-7DDA-44E9-BAF1-CCE95CF8CBFD}" destId="{D605EE68-7B2F-4C8E-A23F-28762BF81ECC}" srcOrd="1" destOrd="0" parTransId="{672AE4DC-CAFE-4F54-832F-F2DD160EF2D9}" sibTransId="{EAA09BA9-F284-40FC-AC69-F1000EEFB116}"/>
    <dgm:cxn modelId="{356A71B1-88C3-48BE-B2BC-C682E9282650}" type="presOf" srcId="{D605EE68-7B2F-4C8E-A23F-28762BF81ECC}" destId="{56F6945B-8913-4968-9D1F-9AE2753783AF}" srcOrd="0" destOrd="0" presId="urn:microsoft.com/office/officeart/2005/8/layout/hierarchy1"/>
    <dgm:cxn modelId="{184856B4-AD5D-408A-8179-2BEC133F7C5C}" srcId="{42DF06B4-7DDA-44E9-BAF1-CCE95CF8CBFD}" destId="{52B0A62C-E53B-4172-BE3E-C3F33431E320}" srcOrd="0" destOrd="0" parTransId="{D3C0567F-A092-4A00-B33D-809C85895646}" sibTransId="{7ECC40BA-1D90-47E3-A0A4-007D4AEE2B1D}"/>
    <dgm:cxn modelId="{CD2A8AC6-EBAB-401F-B666-B5496F500438}" type="presParOf" srcId="{91AE0C9B-2B9B-4D98-8318-026F5413532D}" destId="{F196313B-4DC3-497B-A0F9-690DD3A6ED4D}" srcOrd="0" destOrd="0" presId="urn:microsoft.com/office/officeart/2005/8/layout/hierarchy1"/>
    <dgm:cxn modelId="{6007F2A1-7F52-4D41-8294-133CCE7D2487}" type="presParOf" srcId="{F196313B-4DC3-497B-A0F9-690DD3A6ED4D}" destId="{EC2DCCAB-59AF-4941-8003-62CC26225CA0}" srcOrd="0" destOrd="0" presId="urn:microsoft.com/office/officeart/2005/8/layout/hierarchy1"/>
    <dgm:cxn modelId="{E9FE7CD8-C2A1-4E60-A734-44C341DFA846}" type="presParOf" srcId="{EC2DCCAB-59AF-4941-8003-62CC26225CA0}" destId="{2877EC70-D854-4233-AE1E-9813F5CB1713}" srcOrd="0" destOrd="0" presId="urn:microsoft.com/office/officeart/2005/8/layout/hierarchy1"/>
    <dgm:cxn modelId="{4822B0EB-EB16-4C2D-A897-798E5C0F0530}" type="presParOf" srcId="{EC2DCCAB-59AF-4941-8003-62CC26225CA0}" destId="{A8E30A61-9BC0-44DD-AB31-5F756ABA888F}" srcOrd="1" destOrd="0" presId="urn:microsoft.com/office/officeart/2005/8/layout/hierarchy1"/>
    <dgm:cxn modelId="{0BACFCBB-A353-46BC-A23E-0AC9409B9E31}" type="presParOf" srcId="{F196313B-4DC3-497B-A0F9-690DD3A6ED4D}" destId="{74DECB44-E6BB-434F-AB22-A77215F09F6A}" srcOrd="1" destOrd="0" presId="urn:microsoft.com/office/officeart/2005/8/layout/hierarchy1"/>
    <dgm:cxn modelId="{8B027BB9-B4CD-4ED4-97B5-CD0B7F34C070}" type="presParOf" srcId="{91AE0C9B-2B9B-4D98-8318-026F5413532D}" destId="{8E258A39-71BE-44DF-B712-C0168C3B71B2}" srcOrd="1" destOrd="0" presId="urn:microsoft.com/office/officeart/2005/8/layout/hierarchy1"/>
    <dgm:cxn modelId="{B19BB3D8-98E8-49E4-8923-888F349298FC}" type="presParOf" srcId="{8E258A39-71BE-44DF-B712-C0168C3B71B2}" destId="{22C8F419-3FFE-495B-A898-663D02123AF0}" srcOrd="0" destOrd="0" presId="urn:microsoft.com/office/officeart/2005/8/layout/hierarchy1"/>
    <dgm:cxn modelId="{9339F410-E84E-47FC-80EE-D86C02E05371}" type="presParOf" srcId="{22C8F419-3FFE-495B-A898-663D02123AF0}" destId="{76107953-07F0-46B5-8259-BAFE162B49FF}" srcOrd="0" destOrd="0" presId="urn:microsoft.com/office/officeart/2005/8/layout/hierarchy1"/>
    <dgm:cxn modelId="{991A7DD5-56C5-4456-9169-E95C3071EB22}" type="presParOf" srcId="{22C8F419-3FFE-495B-A898-663D02123AF0}" destId="{56F6945B-8913-4968-9D1F-9AE2753783AF}" srcOrd="1" destOrd="0" presId="urn:microsoft.com/office/officeart/2005/8/layout/hierarchy1"/>
    <dgm:cxn modelId="{A7C1F50A-1BF8-4E72-BD70-2BCF0A5B7D8D}" type="presParOf" srcId="{8E258A39-71BE-44DF-B712-C0168C3B71B2}" destId="{974E6FEE-D7E0-47D2-862F-FB99181CACB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77EC70-D854-4233-AE1E-9813F5CB1713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E30A61-9BC0-44DD-AB31-5F756ABA888F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/>
            <a:t>Collaboration avec la communauté internationale</a:t>
          </a:r>
          <a:endParaRPr lang="en-US" sz="3700" kern="1200"/>
        </a:p>
      </dsp:txBody>
      <dsp:txXfrm>
        <a:off x="696297" y="538547"/>
        <a:ext cx="4171627" cy="2590157"/>
      </dsp:txXfrm>
    </dsp:sp>
    <dsp:sp modelId="{76107953-07F0-46B5-8259-BAFE162B49FF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F6945B-8913-4968-9D1F-9AE2753783AF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/>
            <a:t>Renforcer le dialogue et la coopération contre les attaques réseaux</a:t>
          </a:r>
          <a:endParaRPr lang="en-US" sz="3700" kern="1200"/>
        </a:p>
      </dsp:txBody>
      <dsp:txXfrm>
        <a:off x="5991936" y="538547"/>
        <a:ext cx="4171627" cy="2590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553D35-6471-417F-910F-CAE83A236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6A25558-EA39-4929-9BEF-8B2B345CD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7D4CFA-1D57-41A3-A90A-0FA8EF174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C9AC-F993-4148-B48D-D7FF55EC6D2C}" type="datetimeFigureOut">
              <a:rPr lang="fr-FR" smtClean="0"/>
              <a:t>21/11/2022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637526-8630-441E-8B41-9F802C733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8C9A79-4042-45EB-BACE-89CCF7AD9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3336-7E14-4F87-819F-DFD37E90A7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7075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1B05E-DC83-4BFA-91F0-916DE8E8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65CD961-13AF-4FAC-8739-C842CFBB0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EF6538-6B47-41FB-A21E-A3701DF13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C9AC-F993-4148-B48D-D7FF55EC6D2C}" type="datetimeFigureOut">
              <a:rPr lang="fr-FR" smtClean="0"/>
              <a:t>21/11/2022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6FCB50-C17A-475B-8926-6CA101DBE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A030ED-14E9-41CD-B190-019D225CE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3336-7E14-4F87-819F-DFD37E90A7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202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BBCE8E8-EFE7-4C14-AF9E-024FF16538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B84788E-5ED3-42E9-853D-F3622FB3E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9CB559-B4F6-46E6-B706-F0345A2D1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C9AC-F993-4148-B48D-D7FF55EC6D2C}" type="datetimeFigureOut">
              <a:rPr lang="fr-FR" smtClean="0"/>
              <a:t>21/11/2022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A7ACAF-8E00-49AF-9EEA-A03714751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74F47F-F42D-42B9-87E7-2B57E97F0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3336-7E14-4F87-819F-DFD37E90A7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1714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4E35F7-B878-4EBA-AACF-BE1E0791E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CC9920-E32B-4C51-8416-9F9EF3ABB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4A2A27-0995-46DA-979E-906EE69E9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C9AC-F993-4148-B48D-D7FF55EC6D2C}" type="datetimeFigureOut">
              <a:rPr lang="fr-FR" smtClean="0"/>
              <a:t>21/11/2022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6C005B-10D4-481B-962C-3D3F295B0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F305AD-35D1-4D4E-89B4-AEB78E384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3336-7E14-4F87-819F-DFD37E90A7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897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2562D6-38CF-46CC-9B00-D67AC8F97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5FC581-6FB7-4B5E-B690-8A5D5D9F4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C275AC-6CBA-4216-93AC-9A95C4A35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C9AC-F993-4148-B48D-D7FF55EC6D2C}" type="datetimeFigureOut">
              <a:rPr lang="fr-FR" smtClean="0"/>
              <a:t>21/11/2022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A12D2A-A699-4026-9D35-F52319E9D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0F624F-7FFD-46E7-A5C3-A4116CD39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3336-7E14-4F87-819F-DFD37E90A7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6604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E05195-6E7D-4A47-A7C4-59A2DE401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E8DF56-A75C-4415-867F-3DEBFBA7C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36D524B-1FBA-49EF-B4E6-BD90318F9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22F3EA-6208-4365-8C4A-56F95008A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C9AC-F993-4148-B48D-D7FF55EC6D2C}" type="datetimeFigureOut">
              <a:rPr lang="fr-FR" smtClean="0"/>
              <a:t>21/11/2022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D1A222-66EB-4605-B553-79223022C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AEAAE92-ECBE-42FC-8C78-E8D6B2A14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3336-7E14-4F87-819F-DFD37E90A7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6190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D22F5-5507-41F0-BE69-B6794CF67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98D966-6516-4169-8D01-1C513D72D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5693919-A671-46E5-A9F4-E2BAD4F7B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07E67EE-FF90-4D29-B3AE-CBCA22744A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6A7E03F-D211-48E2-86C0-FD49006B67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8FEC558-2148-4C17-A999-F64F36038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C9AC-F993-4148-B48D-D7FF55EC6D2C}" type="datetimeFigureOut">
              <a:rPr lang="fr-FR" smtClean="0"/>
              <a:t>21/11/2022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E8FFF9A-7B57-4927-9FA2-966D9993E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5333DAD-5960-4B08-BFA1-E61EDA4E8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3336-7E14-4F87-819F-DFD37E90A7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5940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EBC797-ACF2-4B64-AA9A-B7E69809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AAED8BA-D141-4B8B-8662-E621F87AE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C9AC-F993-4148-B48D-D7FF55EC6D2C}" type="datetimeFigureOut">
              <a:rPr lang="fr-FR" smtClean="0"/>
              <a:t>21/11/2022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D889CF7-1B6E-46D8-A62F-301B0BE1A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A303F5B-D448-4D9E-A615-8F045416C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3336-7E14-4F87-819F-DFD37E90A7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6935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842B8FE-197C-4210-AAA8-0C0088459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C9AC-F993-4148-B48D-D7FF55EC6D2C}" type="datetimeFigureOut">
              <a:rPr lang="fr-FR" smtClean="0"/>
              <a:t>21/11/2022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5A0F8CC-EB13-4239-A87D-8131D53EA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1F36230-33F8-40BD-8260-00C22DEDD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3336-7E14-4F87-819F-DFD37E90A7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4491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15FEA1-ECEE-4FBA-94BE-D3734C808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3CE64B-BBB5-4E78-8CA4-2FDF51F35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0518675-4C2C-4E02-A0E5-9F1A49CD8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755462-AB7B-4C56-9B08-53C6B1C9D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C9AC-F993-4148-B48D-D7FF55EC6D2C}" type="datetimeFigureOut">
              <a:rPr lang="fr-FR" smtClean="0"/>
              <a:t>21/11/2022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8A4335-4579-4D06-8302-B5C91019E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3DF9B4-5301-4349-A885-FD938123E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3336-7E14-4F87-819F-DFD37E90A7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4538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207F43-7DD2-4F5F-858F-28F146638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F519AF7-FE53-475C-ACD3-1EA54020D4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F6C6053-3342-42EE-ADDE-8D612F536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482481-F23E-47AE-9427-443D47600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C9AC-F993-4148-B48D-D7FF55EC6D2C}" type="datetimeFigureOut">
              <a:rPr lang="fr-FR" smtClean="0"/>
              <a:t>21/11/2022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420821D-7508-4EDF-93A4-F6E2B4290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BAAF7B-59E2-4CD9-B945-64E9DE722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3336-7E14-4F87-819F-DFD37E90A7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4624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2760DD3-FEA2-4386-93DB-A69759A04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7DFAFC-4A08-4BB7-B3F1-8A428F607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F42736-87C0-42B3-AEE4-2B666554D3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4C9AC-F993-4148-B48D-D7FF55EC6D2C}" type="datetimeFigureOut">
              <a:rPr lang="fr-FR" smtClean="0"/>
              <a:t>21/11/2022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C7F67D-15E2-4C24-9A7B-5C1CBE225D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3A6DDA-C7B7-4718-A100-43D807FDB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13336-7E14-4F87-819F-DFD37E90A7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286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751C7994-1F80-4BE7-A587-94051DE6E3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8" t="9091" r="23156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EE19B0D-BDB5-4EB1-85F3-E70CB9753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fr-FR" sz="4000" dirty="0"/>
              <a:t>Présentation Cyberattaque à l’Université Polytechnique chinois 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2" name="Picture 8" descr="Université Sorbonne Paris Nord - UP13 - 5 campus, Formation initiale,  continue - Pole enseignement, Recherche">
            <a:extLst>
              <a:ext uri="{FF2B5EF4-FFF2-40B4-BE49-F238E27FC236}">
                <a16:creationId xmlns:a16="http://schemas.microsoft.com/office/drawing/2014/main" id="{7BB65A77-CB15-4281-B87D-97A412C07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401" y="0"/>
            <a:ext cx="1883596" cy="889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009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3A4EAB0-006B-413B-A3A3-3EC5989CE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fr-FR" sz="4800" dirty="0"/>
              <a:t>			Sanction ou solution ?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FF59E4AD-B4B0-3F2B-4516-611BA218A8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7053516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5" name="Picture 8" descr="Université Sorbonne Paris Nord - UP13 - 5 campus, Formation initiale,  continue - Pole enseignement, Recherche">
            <a:extLst>
              <a:ext uri="{FF2B5EF4-FFF2-40B4-BE49-F238E27FC236}">
                <a16:creationId xmlns:a16="http://schemas.microsoft.com/office/drawing/2014/main" id="{102DDE7F-305C-4975-BBDC-8A37E1796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356" y="0"/>
            <a:ext cx="1883596" cy="889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166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8B81DD-89B8-4F9C-9B9B-CB34E380F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		Moyens de prévention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19D6DE-031F-45A4-AC03-E78A6D48F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Vérifier les informations de l’expéditeur</a:t>
            </a:r>
          </a:p>
          <a:p>
            <a:r>
              <a:rPr lang="fr-FR" dirty="0"/>
              <a:t>Présence d’erreur ou de fautes d’</a:t>
            </a:r>
            <a:r>
              <a:rPr lang="fr-FR" dirty="0" err="1"/>
              <a:t>ortographe</a:t>
            </a:r>
            <a:endParaRPr lang="fr-FR" dirty="0"/>
          </a:p>
          <a:p>
            <a:r>
              <a:rPr lang="fr-FR" dirty="0"/>
              <a:t>Connaitre les vraies pratiques des entreprises</a:t>
            </a:r>
          </a:p>
        </p:txBody>
      </p:sp>
      <p:pic>
        <p:nvPicPr>
          <p:cNvPr id="4" name="Picture 8" descr="Université Sorbonne Paris Nord - UP13 - 5 campus, Formation initiale,  continue - Pole enseignement, Recherche">
            <a:extLst>
              <a:ext uri="{FF2B5EF4-FFF2-40B4-BE49-F238E27FC236}">
                <a16:creationId xmlns:a16="http://schemas.microsoft.com/office/drawing/2014/main" id="{309B020A-9435-459F-BCE0-D538E1F10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356" y="0"/>
            <a:ext cx="1883596" cy="889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8829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B445C0B4-A41E-6CA1-E908-CC90CA0D13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28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EA33612-7FDB-4FB4-9E4B-42977607F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				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8" descr="Université Sorbonne Paris Nord - UP13 - 5 campus, Formation initiale,  continue - Pole enseignement, Recherche">
            <a:extLst>
              <a:ext uri="{FF2B5EF4-FFF2-40B4-BE49-F238E27FC236}">
                <a16:creationId xmlns:a16="http://schemas.microsoft.com/office/drawing/2014/main" id="{87B6DC4F-0139-4444-9895-28879E8EB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356" y="0"/>
            <a:ext cx="1883596" cy="889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994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DDB2B50-3810-43C1-B8F6-CAC551A08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                              Sommaire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9DEA62-07A9-4A25-8BE2-6F63570E7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endParaRPr lang="fr-FR" sz="2400" dirty="0">
              <a:solidFill>
                <a:srgbClr val="FEFFFF"/>
              </a:solidFill>
            </a:endParaRPr>
          </a:p>
          <a:p>
            <a:pPr marL="0" indent="0">
              <a:buNone/>
            </a:pPr>
            <a:r>
              <a:rPr lang="fr-FR" sz="2400" dirty="0">
                <a:solidFill>
                  <a:srgbClr val="FEFFFF"/>
                </a:solidFill>
              </a:rPr>
              <a:t>Introduction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FEFFFF"/>
                </a:solidFill>
              </a:rPr>
              <a:t>1)Présentation de l’université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FEFFFF"/>
                </a:solidFill>
              </a:rPr>
              <a:t>2)Origines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FEFFFF"/>
                </a:solidFill>
              </a:rPr>
              <a:t>-début de l’attaque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FEFFFF"/>
                </a:solidFill>
              </a:rPr>
              <a:t>-technique d’attaque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FEFFFF"/>
                </a:solidFill>
              </a:rPr>
              <a:t>-Illustration d ’étape de l’attaque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FEFFFF"/>
                </a:solidFill>
              </a:rPr>
              <a:t>-moyens financier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FEFFFF"/>
                </a:solidFill>
              </a:rPr>
              <a:t>-sanction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FEFFFF"/>
                </a:solidFill>
              </a:rPr>
              <a:t>3)Moyen de préventions	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FEFFFF"/>
                </a:solidFill>
              </a:rPr>
              <a:t>Conclusion</a:t>
            </a:r>
          </a:p>
          <a:p>
            <a:pPr marL="0" indent="0">
              <a:buNone/>
            </a:pPr>
            <a:endParaRPr lang="fr-FR" sz="2400" dirty="0">
              <a:solidFill>
                <a:srgbClr val="FEFFFF"/>
              </a:solidFill>
            </a:endParaRPr>
          </a:p>
        </p:txBody>
      </p:sp>
      <p:pic>
        <p:nvPicPr>
          <p:cNvPr id="17" name="Picture 8" descr="Université Sorbonne Paris Nord - UP13 - 5 campus, Formation initiale,  continue - Pole enseignement, Recherche">
            <a:extLst>
              <a:ext uri="{FF2B5EF4-FFF2-40B4-BE49-F238E27FC236}">
                <a16:creationId xmlns:a16="http://schemas.microsoft.com/office/drawing/2014/main" id="{C31EF1C3-AE53-4BE7-9EB0-C256E5B80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9152" y="0"/>
            <a:ext cx="1883596" cy="889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915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A212380-E1DD-447A-82BB-2F35012F3C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0" name="Rectangle 2054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292F780-B2E4-4AA8-9C1A-456312D6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				Introduction</a:t>
            </a:r>
          </a:p>
        </p:txBody>
      </p:sp>
      <p:cxnSp>
        <p:nvCxnSpPr>
          <p:cNvPr id="2061" name="Straight Connector 2056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8" descr="Université Sorbonne Paris Nord - UP13 - 5 campus, Formation initiale,  continue - Pole enseignement, Recherche">
            <a:extLst>
              <a:ext uri="{FF2B5EF4-FFF2-40B4-BE49-F238E27FC236}">
                <a16:creationId xmlns:a16="http://schemas.microsoft.com/office/drawing/2014/main" id="{98A19D6E-BC96-4422-A9FE-88D6CF0B2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384" y="0"/>
            <a:ext cx="1883596" cy="889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794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570E6B-9E49-4EB3-8F23-04CF859CF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fr-FR" dirty="0"/>
              <a:t>Présentation de l’université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2537607-D010-EE52-713A-4CF2E39C1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400" dirty="0" err="1"/>
              <a:t>Localisation</a:t>
            </a:r>
            <a:r>
              <a:rPr lang="en-US" sz="2400" dirty="0"/>
              <a:t> : Nord </a:t>
            </a:r>
            <a:r>
              <a:rPr lang="en-US" sz="2400" dirty="0" err="1"/>
              <a:t>ouest</a:t>
            </a:r>
            <a:r>
              <a:rPr lang="en-US" sz="2400" dirty="0"/>
              <a:t> de la Chine</a:t>
            </a:r>
          </a:p>
          <a:p>
            <a:r>
              <a:rPr lang="en-US" sz="2400" dirty="0" err="1"/>
              <a:t>Siège</a:t>
            </a:r>
            <a:r>
              <a:rPr lang="en-US" sz="2400" dirty="0"/>
              <a:t> </a:t>
            </a:r>
            <a:r>
              <a:rPr lang="en-US" sz="2400" dirty="0" err="1"/>
              <a:t>Xi’An</a:t>
            </a:r>
            <a:endParaRPr lang="en-US" sz="2400" dirty="0"/>
          </a:p>
          <a:p>
            <a:r>
              <a:rPr lang="en-US" sz="2400" dirty="0"/>
              <a:t>Université </a:t>
            </a:r>
            <a:r>
              <a:rPr lang="en-US" sz="2400" dirty="0" err="1"/>
              <a:t>publique</a:t>
            </a:r>
            <a:endParaRPr lang="en-US" sz="2000" dirty="0"/>
          </a:p>
          <a:p>
            <a:r>
              <a:rPr lang="en-US" sz="2400" dirty="0" err="1"/>
              <a:t>Ministère</a:t>
            </a:r>
            <a:r>
              <a:rPr lang="en-US" sz="2400" dirty="0"/>
              <a:t> de </a:t>
            </a:r>
            <a:r>
              <a:rPr lang="en-US" sz="2400" dirty="0" err="1"/>
              <a:t>l’industrie</a:t>
            </a:r>
            <a:r>
              <a:rPr lang="en-US" sz="2400" dirty="0"/>
              <a:t> et des </a:t>
            </a:r>
            <a:r>
              <a:rPr lang="en-US" sz="2400" dirty="0" err="1"/>
              <a:t>technologie</a:t>
            </a:r>
            <a:r>
              <a:rPr lang="en-US" sz="2400" dirty="0"/>
              <a:t> de </a:t>
            </a:r>
            <a:r>
              <a:rPr lang="en-US" sz="2400" dirty="0" err="1"/>
              <a:t>l’information</a:t>
            </a:r>
            <a:endParaRPr lang="en-US" sz="2400" dirty="0"/>
          </a:p>
          <a:p>
            <a:r>
              <a:rPr lang="en-US" sz="2400" dirty="0"/>
              <a:t>Double </a:t>
            </a:r>
            <a:r>
              <a:rPr lang="en-US" sz="2400" dirty="0" err="1"/>
              <a:t>Classe</a:t>
            </a:r>
            <a:endParaRPr lang="en-US" sz="2400" dirty="0"/>
          </a:p>
          <a:p>
            <a:r>
              <a:rPr lang="en-US" sz="2400" dirty="0" err="1"/>
              <a:t>Membre</a:t>
            </a:r>
            <a:r>
              <a:rPr lang="en-US" sz="2400" dirty="0"/>
              <a:t> </a:t>
            </a:r>
            <a:r>
              <a:rPr lang="en-US" sz="2400" dirty="0" err="1"/>
              <a:t>d’ancien</a:t>
            </a:r>
            <a:r>
              <a:rPr lang="en-US" sz="2400" dirty="0"/>
              <a:t> </a:t>
            </a:r>
            <a:r>
              <a:rPr lang="en-US" sz="2400" dirty="0" err="1"/>
              <a:t>Projet</a:t>
            </a:r>
            <a:r>
              <a:rPr lang="en-US" sz="2400" dirty="0"/>
              <a:t> 985 et 211</a:t>
            </a:r>
          </a:p>
          <a:p>
            <a:r>
              <a:rPr lang="en-US" sz="2400" dirty="0"/>
              <a:t>Recherche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Ingénierie</a:t>
            </a:r>
            <a:r>
              <a:rPr lang="en-US" sz="2400" dirty="0"/>
              <a:t> </a:t>
            </a:r>
            <a:r>
              <a:rPr lang="en-US" sz="2400" dirty="0" err="1"/>
              <a:t>aéronautique</a:t>
            </a:r>
            <a:r>
              <a:rPr lang="en-US" sz="2400" dirty="0"/>
              <a:t> , </a:t>
            </a:r>
            <a:r>
              <a:rPr lang="en-US" sz="2400" dirty="0" err="1"/>
              <a:t>astronautique</a:t>
            </a:r>
            <a:r>
              <a:rPr lang="en-US" sz="2400" dirty="0"/>
              <a:t> et marine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1E5D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6C71066-C2F5-4346-8D2F-FB1C36B8D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4928" y="2857501"/>
            <a:ext cx="1201116" cy="1142998"/>
          </a:xfrm>
          <a:prstGeom prst="rect">
            <a:avLst/>
          </a:prstGeom>
        </p:spPr>
      </p:pic>
      <p:pic>
        <p:nvPicPr>
          <p:cNvPr id="11" name="Picture 8" descr="Université Sorbonne Paris Nord - UP13 - 5 campus, Formation initiale,  continue - Pole enseignement, Recherche">
            <a:extLst>
              <a:ext uri="{FF2B5EF4-FFF2-40B4-BE49-F238E27FC236}">
                <a16:creationId xmlns:a16="http://schemas.microsoft.com/office/drawing/2014/main" id="{0E859F08-E0F0-4A92-B98C-E1A70A3D2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404" y="0"/>
            <a:ext cx="1883596" cy="889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13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217034-438F-4482-B88F-CAE93DCEB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fr-FR" sz="5400" dirty="0"/>
              <a:t>				Origines</a:t>
            </a:r>
          </a:p>
        </p:txBody>
      </p:sp>
      <p:sp>
        <p:nvSpPr>
          <p:cNvPr id="410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2" name="Content Placeholder 4101">
            <a:extLst>
              <a:ext uri="{FF2B5EF4-FFF2-40B4-BE49-F238E27FC236}">
                <a16:creationId xmlns:a16="http://schemas.microsoft.com/office/drawing/2014/main" id="{BDAFCA97-9861-0057-2FA1-83AFA2849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Juin</a:t>
            </a:r>
            <a:r>
              <a:rPr lang="en-US" sz="2200" dirty="0"/>
              <a:t> , </a:t>
            </a:r>
            <a:r>
              <a:rPr lang="en-US" sz="2200" dirty="0" err="1"/>
              <a:t>Reçu</a:t>
            </a:r>
            <a:r>
              <a:rPr lang="en-US" sz="2200" dirty="0"/>
              <a:t> un </a:t>
            </a:r>
            <a:r>
              <a:rPr lang="en-US" sz="2200" dirty="0" err="1"/>
              <a:t>courriel</a:t>
            </a:r>
            <a:r>
              <a:rPr lang="en-US" sz="2200" dirty="0"/>
              <a:t> </a:t>
            </a:r>
            <a:r>
              <a:rPr lang="en-US" sz="2200" dirty="0" err="1"/>
              <a:t>éléctronique</a:t>
            </a:r>
            <a:r>
              <a:rPr lang="en-US" sz="2200" dirty="0"/>
              <a:t> </a:t>
            </a:r>
          </a:p>
          <a:p>
            <a:r>
              <a:rPr lang="en-US" sz="2200" dirty="0" err="1"/>
              <a:t>Evenement</a:t>
            </a:r>
            <a:r>
              <a:rPr lang="en-US" sz="2200" dirty="0"/>
              <a:t> </a:t>
            </a:r>
            <a:r>
              <a:rPr lang="en-US" sz="2200" dirty="0" err="1"/>
              <a:t>universitaires</a:t>
            </a:r>
            <a:r>
              <a:rPr lang="en-US" sz="2200" dirty="0"/>
              <a:t> ?</a:t>
            </a:r>
          </a:p>
          <a:p>
            <a:r>
              <a:rPr lang="en-US" sz="2200" dirty="0" err="1"/>
              <a:t>Phiching</a:t>
            </a:r>
            <a:r>
              <a:rPr lang="en-US" sz="2200" dirty="0"/>
              <a:t> ?</a:t>
            </a:r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4098" name="Picture 2" descr="3 choses qui exposent votre messagerie électronique - TitanHQ">
            <a:extLst>
              <a:ext uri="{FF2B5EF4-FFF2-40B4-BE49-F238E27FC236}">
                <a16:creationId xmlns:a16="http://schemas.microsoft.com/office/drawing/2014/main" id="{2CCEAC53-D474-4BE8-ADB8-C2E046EACF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19" r="6192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Université Sorbonne Paris Nord - UP13 - 5 campus, Formation initiale,  continue - Pole enseignement, Recherche">
            <a:extLst>
              <a:ext uri="{FF2B5EF4-FFF2-40B4-BE49-F238E27FC236}">
                <a16:creationId xmlns:a16="http://schemas.microsoft.com/office/drawing/2014/main" id="{134D18BF-7748-450B-9E4A-00773166F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356" y="0"/>
            <a:ext cx="1883596" cy="889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105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4B2314C-E4CA-4C24-8E35-B69A2ADC18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1088" y="2384425"/>
            <a:ext cx="3375025" cy="1611313"/>
          </a:xfr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9922082E-0A14-4954-961F-6D11FE620D40}"/>
              </a:ext>
            </a:extLst>
          </p:cNvPr>
          <p:cNvSpPr txBox="1"/>
          <p:nvPr/>
        </p:nvSpPr>
        <p:spPr>
          <a:xfrm>
            <a:off x="1081088" y="3673475"/>
            <a:ext cx="3375025" cy="32226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sz="800" b="0" i="0" u="none" strike="noStrike" baseline="0" dirty="0">
                <a:solidFill>
                  <a:srgbClr val="FFFFFF"/>
                </a:solidFill>
              </a:rPr>
              <a:t>Police en Xi’an responsable des enquêtes en sécurité Internet </a:t>
            </a:r>
            <a:endParaRPr lang="fr-FR" sz="800" dirty="0">
              <a:solidFill>
                <a:srgbClr val="FFFFFF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2E4F77E-DA4B-4AE2-81A6-BF8EA1265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088" y="4064000"/>
            <a:ext cx="3375025" cy="193675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1E94FF81-487E-4702-BA2A-5F96261A7C76}"/>
              </a:ext>
            </a:extLst>
          </p:cNvPr>
          <p:cNvSpPr txBox="1"/>
          <p:nvPr/>
        </p:nvSpPr>
        <p:spPr>
          <a:xfrm>
            <a:off x="1081088" y="5678488"/>
            <a:ext cx="3375025" cy="32226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sz="800" b="0" i="0" u="none" strike="noStrike" baseline="0">
                <a:solidFill>
                  <a:srgbClr val="FFFFFF"/>
                </a:solidFill>
                <a:latin typeface="Calibri" panose="020F0502020204030204" pitchFamily="34" charset="0"/>
              </a:rPr>
              <a:t>L’entreprise d’antivirus 360 </a:t>
            </a:r>
            <a:endParaRPr lang="fr-FR" sz="800">
              <a:solidFill>
                <a:srgbClr val="FFFFFF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D4225CD-7CE4-4641-B2AA-1547F9D90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2788" y="2384425"/>
            <a:ext cx="6584950" cy="3616325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22FC6639-1DA5-4854-90B7-65EBFAE99278}"/>
              </a:ext>
            </a:extLst>
          </p:cNvPr>
          <p:cNvSpPr txBox="1"/>
          <p:nvPr/>
        </p:nvSpPr>
        <p:spPr>
          <a:xfrm>
            <a:off x="4522788" y="5678488"/>
            <a:ext cx="6584950" cy="32226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sz="800" b="0" i="0" u="none" strike="noStrike" baseline="0">
                <a:solidFill>
                  <a:srgbClr val="FFFFFF"/>
                </a:solidFill>
                <a:latin typeface="Calibri" panose="020F0502020204030204" pitchFamily="34" charset="0"/>
              </a:rPr>
              <a:t>Le central national de réponse d’urgence au virus informatique (CNRUVI) </a:t>
            </a:r>
            <a:endParaRPr lang="fr-FR" sz="800">
              <a:solidFill>
                <a:srgbClr val="FFFFFF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C12EA9F-405A-4752-ADDC-D8D84158E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fr-FR" dirty="0"/>
              <a:t>                         Première réaction</a:t>
            </a:r>
          </a:p>
        </p:txBody>
      </p:sp>
      <p:pic>
        <p:nvPicPr>
          <p:cNvPr id="17" name="Picture 8" descr="Université Sorbonne Paris Nord - UP13 - 5 campus, Formation initiale,  continue - Pole enseignement, Recherche">
            <a:extLst>
              <a:ext uri="{FF2B5EF4-FFF2-40B4-BE49-F238E27FC236}">
                <a16:creationId xmlns:a16="http://schemas.microsoft.com/office/drawing/2014/main" id="{37BAA5F4-0A16-4D84-B034-D790D31D6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356" y="0"/>
            <a:ext cx="1883596" cy="889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313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3BB4AB1-EB20-41A9-9B1D-CC90E3615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			Technique d’attaque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6BA10C7-1D43-4D74-8A74-7B4D77091A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7385" b="-1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577F964-45A3-4B4B-9273-7DDFA4A8825A}"/>
              </a:ext>
            </a:extLst>
          </p:cNvPr>
          <p:cNvSpPr txBox="1"/>
          <p:nvPr/>
        </p:nvSpPr>
        <p:spPr>
          <a:xfrm>
            <a:off x="7546848" y="2516777"/>
            <a:ext cx="3803904" cy="3660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-</a:t>
            </a:r>
            <a:r>
              <a:rPr lang="en-US" sz="2200" dirty="0" err="1"/>
              <a:t>Phiching</a:t>
            </a: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-41 Injection virus </a:t>
            </a:r>
            <a:r>
              <a:rPr lang="en-US" sz="2200" dirty="0" err="1"/>
              <a:t>cyberarme</a:t>
            </a: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-vol « </a:t>
            </a:r>
            <a:r>
              <a:rPr lang="en-US" sz="2200" dirty="0" err="1"/>
              <a:t>Suctionchar</a:t>
            </a:r>
            <a:r>
              <a:rPr lang="en-US" sz="2200" dirty="0"/>
              <a:t> »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TAO (office of tailored access operation)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9" name="Picture 8" descr="Université Sorbonne Paris Nord - UP13 - 5 campus, Formation initiale,  continue - Pole enseignement, Recherche">
            <a:extLst>
              <a:ext uri="{FF2B5EF4-FFF2-40B4-BE49-F238E27FC236}">
                <a16:creationId xmlns:a16="http://schemas.microsoft.com/office/drawing/2014/main" id="{C7FA357A-9774-4B8B-9E73-6DF51DE7E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356" y="0"/>
            <a:ext cx="1883596" cy="889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764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452E735-B798-46BB-8D46-B289D1AA2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Illustration montrons  les étapes de l’attaques injection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C0BB7C77-225D-4820-848B-AAD3D9040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91025" y="1675227"/>
            <a:ext cx="8409950" cy="4394199"/>
          </a:xfrm>
          <a:prstGeom prst="rect">
            <a:avLst/>
          </a:prstGeom>
          <a:noFill/>
        </p:spPr>
      </p:pic>
      <p:pic>
        <p:nvPicPr>
          <p:cNvPr id="10" name="Picture 8" descr="Université Sorbonne Paris Nord - UP13 - 5 campus, Formation initiale,  continue - Pole enseignement, Recherche">
            <a:extLst>
              <a:ext uri="{FF2B5EF4-FFF2-40B4-BE49-F238E27FC236}">
                <a16:creationId xmlns:a16="http://schemas.microsoft.com/office/drawing/2014/main" id="{D352F569-1461-4757-A130-F866B8034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356" y="0"/>
            <a:ext cx="1883596" cy="889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95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Rectangle 6152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5" name="Rectangle 615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D5B86E2-DBC6-4756-8BC8-38F6EAC59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bg1"/>
                </a:solidFill>
              </a:rPr>
              <a:t>			Moyen financier</a:t>
            </a:r>
          </a:p>
        </p:txBody>
      </p:sp>
      <p:pic>
        <p:nvPicPr>
          <p:cNvPr id="6146" name="Picture 2" descr="La Chine en 2022 : l'armée au cœur des enjeux | Institut Montaigne">
            <a:extLst>
              <a:ext uri="{FF2B5EF4-FFF2-40B4-BE49-F238E27FC236}">
                <a16:creationId xmlns:a16="http://schemas.microsoft.com/office/drawing/2014/main" id="{A4F8E864-AE49-4594-AC3D-4578F4981C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9" r="1" b="1"/>
          <a:stretch/>
        </p:blipFill>
        <p:spPr bwMode="auto">
          <a:xfrm>
            <a:off x="2593848" y="2496310"/>
            <a:ext cx="6531102" cy="366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Université Sorbonne Paris Nord - UP13 - 5 campus, Formation initiale,  continue - Pole enseignement, Recherche">
            <a:extLst>
              <a:ext uri="{FF2B5EF4-FFF2-40B4-BE49-F238E27FC236}">
                <a16:creationId xmlns:a16="http://schemas.microsoft.com/office/drawing/2014/main" id="{59AAE1D7-6F8D-47D1-A3AA-AFDBFB5C8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356" y="0"/>
            <a:ext cx="1883596" cy="889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4176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E09E8FDFA83B498BFB4D17BD3E3290" ma:contentTypeVersion="2" ma:contentTypeDescription="Crée un document." ma:contentTypeScope="" ma:versionID="9b1e9be669e6ae6862f58490bd2cfb1d">
  <xsd:schema xmlns:xsd="http://www.w3.org/2001/XMLSchema" xmlns:xs="http://www.w3.org/2001/XMLSchema" xmlns:p="http://schemas.microsoft.com/office/2006/metadata/properties" xmlns:ns2="b9824d68-ecda-4b52-98f3-c94e33368119" targetNamespace="http://schemas.microsoft.com/office/2006/metadata/properties" ma:root="true" ma:fieldsID="f871f64c44770cc6b5f85e35d1a43347" ns2:_="">
    <xsd:import namespace="b9824d68-ecda-4b52-98f3-c94e3336811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824d68-ecda-4b52-98f3-c94e333681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41FB657-7F1C-4263-9765-990862D7AD4C}"/>
</file>

<file path=customXml/itemProps2.xml><?xml version="1.0" encoding="utf-8"?>
<ds:datastoreItem xmlns:ds="http://schemas.openxmlformats.org/officeDocument/2006/customXml" ds:itemID="{8FE36B33-B7D8-4634-88B2-C12B270D1A15}"/>
</file>

<file path=customXml/itemProps3.xml><?xml version="1.0" encoding="utf-8"?>
<ds:datastoreItem xmlns:ds="http://schemas.openxmlformats.org/officeDocument/2006/customXml" ds:itemID="{6D0ED42B-BF9F-4B9D-A113-3C3DE616C34B}"/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216</Words>
  <Application>Microsoft Office PowerPoint</Application>
  <PresentationFormat>Grand écran</PresentationFormat>
  <Paragraphs>45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Présentation Cyberattaque à l’Université Polytechnique chinois </vt:lpstr>
      <vt:lpstr>                              Sommaire</vt:lpstr>
      <vt:lpstr>    Introduction</vt:lpstr>
      <vt:lpstr>Présentation de l’université</vt:lpstr>
      <vt:lpstr>    Origines</vt:lpstr>
      <vt:lpstr>                         Première réaction</vt:lpstr>
      <vt:lpstr>   Technique d’attaque</vt:lpstr>
      <vt:lpstr>Illustration montrons  les étapes de l’attaques injection</vt:lpstr>
      <vt:lpstr>   Moyen financier</vt:lpstr>
      <vt:lpstr>   Sanction ou solution ?</vt:lpstr>
      <vt:lpstr>   Moyens de prévention</vt:lpstr>
      <vt:lpstr>   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Cyberattaque à l’Université Polytechnique chinois </dc:title>
  <dc:creator>PengChao</dc:creator>
  <cp:lastModifiedBy>PengChao</cp:lastModifiedBy>
  <cp:revision>1</cp:revision>
  <dcterms:created xsi:type="dcterms:W3CDTF">2022-11-21T21:18:15Z</dcterms:created>
  <dcterms:modified xsi:type="dcterms:W3CDTF">2022-11-21T22:40:32Z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0x01010030E09E8FDFA83B498BFB4D17BD3E3290</vt:lpwstr>
  </property>
</Properties>
</file>