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40"/>
  </p:handoutMasterIdLst>
  <p:sldIdLst>
    <p:sldId id="256" r:id="rId3"/>
    <p:sldId id="465" r:id="rId4"/>
    <p:sldId id="466" r:id="rId5"/>
    <p:sldId id="467" r:id="rId6"/>
    <p:sldId id="468" r:id="rId7"/>
    <p:sldId id="469" r:id="rId8"/>
    <p:sldId id="507" r:id="rId10"/>
    <p:sldId id="525" r:id="rId11"/>
    <p:sldId id="528" r:id="rId12"/>
    <p:sldId id="530" r:id="rId13"/>
    <p:sldId id="526" r:id="rId14"/>
    <p:sldId id="529" r:id="rId15"/>
    <p:sldId id="516" r:id="rId16"/>
    <p:sldId id="475" r:id="rId17"/>
    <p:sldId id="476" r:id="rId18"/>
    <p:sldId id="522" r:id="rId19"/>
    <p:sldId id="477" r:id="rId20"/>
    <p:sldId id="499" r:id="rId21"/>
    <p:sldId id="479" r:id="rId22"/>
    <p:sldId id="480" r:id="rId23"/>
    <p:sldId id="481" r:id="rId24"/>
    <p:sldId id="482" r:id="rId25"/>
    <p:sldId id="511" r:id="rId26"/>
    <p:sldId id="513" r:id="rId27"/>
    <p:sldId id="518" r:id="rId28"/>
    <p:sldId id="514" r:id="rId29"/>
    <p:sldId id="508" r:id="rId30"/>
    <p:sldId id="485" r:id="rId31"/>
    <p:sldId id="486" r:id="rId32"/>
    <p:sldId id="515" r:id="rId33"/>
    <p:sldId id="487" r:id="rId34"/>
    <p:sldId id="489" r:id="rId35"/>
    <p:sldId id="527" r:id="rId36"/>
    <p:sldId id="519" r:id="rId37"/>
    <p:sldId id="490" r:id="rId38"/>
    <p:sldId id="495" r:id="rId3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FBFFFE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3847" autoAdjust="0"/>
  </p:normalViewPr>
  <p:slideViewPr>
    <p:cSldViewPr>
      <p:cViewPr>
        <p:scale>
          <a:sx n="80" d="100"/>
          <a:sy n="80" d="100"/>
        </p:scale>
        <p:origin x="-858" y="642"/>
      </p:cViewPr>
      <p:guideLst>
        <p:guide orient="horz" pos="2138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5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2296DE-FF86-46F1-AD16-B2E1296F2192}" type="slidenum">
              <a:rPr lang="zh-CN" altLang="en-US"/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教学指导：先说明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JavaBean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中的局限性，再提出解决办法。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让学员看到实现同样的代码，用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的简洁之处。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89B62-77AE-4BF2-AA43-94F6BB057A71}" type="slidenum">
              <a:rPr lang="zh-CN" altLang="en-US"/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0E228-F6FB-4031-B3EF-26BE5DE69ECA}" type="slidenum">
              <a:rPr lang="zh-CN" altLang="en-US"/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教学指导：说明使用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JSTL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的步骤。</a:t>
            </a:r>
            <a:r>
              <a:rPr lang="zh-CN" altLang="en-US" dirty="0" smtClean="0">
                <a:ea typeface="宋体" panose="02010600030101010101" pitchFamily="2" charset="-122"/>
              </a:rPr>
              <a:t>第一步时要说明，如果使用</a:t>
            </a:r>
            <a:r>
              <a:rPr lang="en-US" altLang="zh-CN" dirty="0" err="1" smtClean="0">
                <a:ea typeface="宋体" panose="02010600030101010101" pitchFamily="2" charset="-122"/>
              </a:rPr>
              <a:t>MyEclipse</a:t>
            </a:r>
            <a:r>
              <a:rPr lang="zh-CN" altLang="en-US" dirty="0" smtClean="0">
                <a:ea typeface="宋体" panose="02010600030101010101" pitchFamily="2" charset="-122"/>
              </a:rPr>
              <a:t>，在图片中选择</a:t>
            </a:r>
            <a:r>
              <a:rPr lang="en-US" altLang="zh-CN" dirty="0" smtClean="0">
                <a:ea typeface="宋体" panose="02010600030101010101" pitchFamily="2" charset="-122"/>
              </a:rPr>
              <a:t>Java EE 5.0</a:t>
            </a:r>
            <a:r>
              <a:rPr lang="zh-CN" altLang="en-US" dirty="0" smtClean="0">
                <a:ea typeface="宋体" panose="02010600030101010101" pitchFamily="2" charset="-122"/>
              </a:rPr>
              <a:t>或 </a:t>
            </a:r>
            <a:r>
              <a:rPr lang="en-US" altLang="zh-CN" dirty="0" smtClean="0">
                <a:ea typeface="宋体" panose="02010600030101010101" pitchFamily="2" charset="-122"/>
              </a:rPr>
              <a:t>Java EE 6.0</a:t>
            </a:r>
            <a:r>
              <a:rPr lang="zh-CN" altLang="en-US" dirty="0" smtClean="0">
                <a:ea typeface="宋体" panose="02010600030101010101" pitchFamily="2" charset="-122"/>
              </a:rPr>
              <a:t>单选按钮，则可集成了</a:t>
            </a:r>
            <a:r>
              <a:rPr lang="en-US" altLang="zh-CN" dirty="0" smtClean="0">
                <a:ea typeface="宋体" panose="02010600030101010101" pitchFamily="2" charset="-122"/>
              </a:rPr>
              <a:t>JSTL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在第二步中添加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指令时，说明用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Alt+/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提示，教员最好在环境中演示。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最后由第三条引出下一页内容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9CF41-99A2-4DCA-9980-CD7DCF57A218}" type="slidenum">
              <a:rPr lang="zh-CN" altLang="en-US"/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说明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&lt;c:out&gt;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标签，类似于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&lt;%=%&gt;</a:t>
            </a:r>
            <a:endPara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然后再说它可以指定默认值，这是比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&lt;%=%&gt;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强大的地方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说明指定默认值有什么好处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先说明需求，让大家思考如何用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表达式输出图中第一行的效果，再反问</a:t>
            </a:r>
            <a:r>
              <a:rPr lang="en-US" altLang="zh-CN" dirty="0" smtClean="0"/>
              <a:t>&lt;c:out&gt;</a:t>
            </a:r>
            <a:r>
              <a:rPr lang="zh-CN" altLang="en-US" dirty="0" smtClean="0"/>
              <a:t>标签是否可以满足需求，并现场编程过行测      试</a:t>
            </a:r>
            <a:endPara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lang="zh-CN" altLang="en-US" dirty="0" smtClean="0"/>
              <a:t>测试得出结果</a:t>
            </a:r>
            <a:r>
              <a:rPr lang="en-US" altLang="zh-CN" dirty="0" smtClean="0"/>
              <a:t>&lt;c:out&gt;</a:t>
            </a:r>
            <a:r>
              <a:rPr lang="zh-CN" altLang="en-US" dirty="0" smtClean="0"/>
              <a:t>输出的是第三行的效果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讲解如何进行</a:t>
            </a:r>
            <a:r>
              <a:rPr lang="zh-CN" altLang="en-US" dirty="0" smtClean="0"/>
              <a:t>转义特殊字符</a:t>
            </a:r>
            <a:endParaRPr lang="en-US" altLang="zh-CN" dirty="0" smtClean="0"/>
          </a:p>
          <a:p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教学指导：先说明</a:t>
            </a:r>
            <a:r>
              <a:rPr lang="it-IT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&lt;c:remove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的语法再看例子，以提问的方式问学员本例的输出结果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4A86A-CCC5-4CDE-A9DB-A2C44AA50E51}" type="slidenum">
              <a:rPr lang="zh-CN" altLang="en-US"/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10055-DF85-450C-BD1E-AD1C6E40CA3A}" type="slidenum">
              <a:rPr lang="zh-CN" altLang="en-US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DFD28-84BB-49B1-A048-618CA0AE1AAE}" type="slidenum">
              <a:rPr lang="zh-CN" altLang="en-US"/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10055-DF85-450C-BD1E-AD1C6E40CA3A}" type="slidenum">
              <a:rPr lang="zh-CN" altLang="en-US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教学指导：先说明需求，再给出解决方法。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从上一页的并列</a:t>
            </a:r>
            <a:r>
              <a:rPr lang="en-US" altLang="zh-CN" dirty="0" smtClean="0">
                <a:ea typeface="宋体" panose="02010600030101010101" pitchFamily="2" charset="-122"/>
              </a:rPr>
              <a:t>IF</a:t>
            </a:r>
            <a:r>
              <a:rPr lang="zh-CN" altLang="en-US" dirty="0" smtClean="0">
                <a:ea typeface="宋体" panose="02010600030101010101" pitchFamily="2" charset="-122"/>
              </a:rPr>
              <a:t>过渡到本页的多个</a:t>
            </a:r>
            <a:r>
              <a:rPr lang="en-US" altLang="zh-CN" dirty="0" smtClean="0">
                <a:ea typeface="宋体" panose="02010600030101010101" pitchFamily="2" charset="-122"/>
              </a:rPr>
              <a:t>IF</a:t>
            </a:r>
            <a:r>
              <a:rPr lang="en-US" altLang="zh-CN" baseline="0" dirty="0" smtClean="0">
                <a:ea typeface="宋体" panose="02010600030101010101" pitchFamily="2" charset="-122"/>
              </a:rPr>
              <a:t> ELSE</a:t>
            </a:r>
            <a:r>
              <a:rPr lang="zh-CN" altLang="en-US" baseline="0" dirty="0" smtClean="0">
                <a:ea typeface="宋体" panose="02010600030101010101" pitchFamily="2" charset="-122"/>
              </a:rPr>
              <a:t>，在此重点说明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when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otherwise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choose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的使用规则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教学指导：说明使用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表达式可分为三类操作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32722-B1AB-4276-84F7-3EBBA1057202}" type="slidenum">
              <a:rPr lang="zh-CN" altLang="en-US"/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B1F4CD-EEA6-4601-853A-733287334A75}" type="slidenum">
              <a:rPr lang="zh-CN" altLang="en-US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B1F4CD-EEA6-4601-853A-733287334A75}" type="slidenum">
              <a:rPr lang="zh-CN" altLang="en-US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EEBAA-CD8D-4E29-A178-46B7BEE2C283}" type="slidenum">
              <a:rPr lang="zh-CN" altLang="en-US"/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格式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与格式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的区别是：格式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不是对一个集合对象遍历，而是根据指定的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begin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属性以及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属性执行本题内容固定的次数。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r>
              <a:rPr lang="en-US" altLang="zh-CN" dirty="0" smtClean="0"/>
              <a:t>1:</a:t>
            </a:r>
            <a:r>
              <a:rPr lang="zh-CN" altLang="en-US" dirty="0" smtClean="0"/>
              <a:t>强调放入某作用域范围后才能用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表达式取值</a:t>
            </a:r>
            <a:endParaRPr lang="en-US" altLang="zh-CN" dirty="0" smtClean="0"/>
          </a:p>
          <a:p>
            <a:r>
              <a:rPr lang="en-US" altLang="zh-CN" dirty="0" smtClean="0"/>
              <a:t>          2:</a:t>
            </a:r>
            <a:r>
              <a:rPr lang="zh-CN" altLang="en-US" dirty="0" smtClean="0"/>
              <a:t>与之前所学的属性范围与</a:t>
            </a:r>
            <a:r>
              <a:rPr lang="en-US" altLang="zh-CN" dirty="0" smtClean="0"/>
              <a:t>EL</a:t>
            </a:r>
            <a:r>
              <a:rPr lang="zh-CN" altLang="en-US" dirty="0" smtClean="0"/>
              <a:t>中的名称做对比，重点说明默认查找顺序。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r>
              <a:rPr lang="en-US" altLang="zh-CN" dirty="0" smtClean="0">
                <a:ea typeface="宋体" panose="02010600030101010101" pitchFamily="2" charset="-122"/>
              </a:rPr>
              <a:t>1:</a:t>
            </a:r>
            <a:r>
              <a:rPr lang="zh-CN" altLang="en-US" dirty="0" smtClean="0">
                <a:ea typeface="宋体" panose="02010600030101010101" pitchFamily="2" charset="-122"/>
              </a:rPr>
              <a:t>说明之前用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&lt;%%&gt;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是如何获取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request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当中的属性值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          2:</a:t>
            </a:r>
            <a:r>
              <a:rPr lang="zh-CN" altLang="en-US" dirty="0" smtClean="0">
                <a:ea typeface="宋体" panose="02010600030101010101" pitchFamily="2" charset="-122"/>
              </a:rPr>
              <a:t>用</a:t>
            </a:r>
            <a:r>
              <a:rPr lang="en-US" altLang="zh-CN" dirty="0" smtClean="0">
                <a:ea typeface="宋体" panose="02010600030101010101" pitchFamily="2" charset="-122"/>
              </a:rPr>
              <a:t>EL</a:t>
            </a:r>
            <a:r>
              <a:rPr lang="zh-CN" altLang="en-US" dirty="0" smtClean="0">
                <a:ea typeface="宋体" panose="02010600030101010101" pitchFamily="2" charset="-122"/>
              </a:rPr>
              <a:t>表达式如何实现（两种方式）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3: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点操作符与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操作符</a:t>
            </a:r>
            <a:r>
              <a:rPr lang="zh-CN" altLang="en-US" dirty="0" smtClean="0">
                <a:ea typeface="宋体" panose="02010600030101010101" pitchFamily="2" charset="-122"/>
              </a:rPr>
              <a:t>两者等价的情况，和何时必须用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操作符的情况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          4:</a:t>
            </a:r>
            <a:r>
              <a:rPr lang="zh-CN" altLang="en-US" dirty="0" smtClean="0">
                <a:ea typeface="宋体" panose="02010600030101010101" pitchFamily="2" charset="-122"/>
              </a:rPr>
              <a:t>强调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在此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JavaBean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中需要有相应的方法才能用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表达式这样取值。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          5:</a:t>
            </a:r>
            <a:r>
              <a:rPr lang="zh-CN" altLang="en-US" dirty="0" smtClean="0">
                <a:ea typeface="宋体" panose="02010600030101010101" pitchFamily="2" charset="-122"/>
              </a:rPr>
              <a:t>强调</a:t>
            </a:r>
            <a:r>
              <a:rPr lang="en-US" altLang="zh-CN" dirty="0" smtClean="0"/>
              <a:t>${user[“name”]}</a:t>
            </a:r>
            <a:r>
              <a:rPr lang="zh-CN" altLang="en-US" dirty="0" smtClean="0"/>
              <a:t>中的引号不能丢</a:t>
            </a:r>
            <a:endParaRPr lang="en-US" altLang="zh-CN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00922-2E02-423A-923C-8C8B4C5A2A29}" type="slidenum">
              <a:rPr lang="zh-CN" altLang="en-US"/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教学指导：重点为关系操作符，常用的是等于和不等于，注意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Empty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操作符的使用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14698-389A-4050-8AFA-1CDCB4DD4DCD}" type="slidenum">
              <a:rPr lang="zh-CN" altLang="en-US"/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6DF0C-D9F8-43E3-B3E1-F15455B0E8F1}" type="slidenum">
              <a:rPr lang="zh-CN" altLang="en-US"/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教学指导：前四个对象名称已经在第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页讲解，并且与之前学过的知识相互联系，不难理解，重点说明后面三个。</a:t>
            </a:r>
            <a:endParaRPr lang="zh-CN" altLang="en-US" dirty="0" smtClean="0"/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教学指导：在演示示例中重点让学员观看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隐式对象</a:t>
            </a:r>
            <a:r>
              <a:rPr lang="fr-FR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param</a:t>
            </a:r>
            <a:r>
              <a:rPr lang="zh-CN" altLang="en-US" sz="120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的使用。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1364F-A073-410D-B4F7-9F8FB3640DF7}" type="slidenum">
              <a:rPr lang="zh-CN" altLang="en-US"/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80963"/>
            <a:ext cx="82296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JSTL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和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EL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第八章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表达式语法</a:t>
            </a:r>
            <a:r>
              <a:rPr lang="en-US" altLang="zh-CN" dirty="0" smtClean="0"/>
              <a:t>6-3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152649"/>
          </a:xfrm>
        </p:spPr>
        <p:txBody>
          <a:bodyPr/>
          <a:lstStyle/>
          <a:p>
            <a:r>
              <a:rPr lang="zh-CN" altLang="en-US" dirty="0" smtClean="0"/>
              <a:t>获取对象的属性值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点操作符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${user.name}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 ]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${user["name"]}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000100" y="3857628"/>
            <a:ext cx="6097601" cy="1532727"/>
          </a:xfrm>
          <a:prstGeom prst="roundRect">
            <a:avLst>
              <a:gd name="adj" fmla="val 10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&lt;%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User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user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(User )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request.getAttribute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("user");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 smtClean="0"/>
              <a:t>user.getName</a:t>
            </a:r>
            <a:r>
              <a:rPr lang="en-US" altLang="zh-CN" b="1" dirty="0" smtClean="0"/>
              <a:t>();</a:t>
            </a:r>
            <a:endParaRPr lang="en-US" altLang="zh-CN" b="1" dirty="0"/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%&gt;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EL</a:t>
            </a:r>
            <a:r>
              <a:rPr lang="zh-CN" altLang="en-US" dirty="0" smtClean="0"/>
              <a:t>表达式语法</a:t>
            </a:r>
            <a:r>
              <a:rPr lang="en-US" altLang="zh-CN" dirty="0" smtClean="0"/>
              <a:t>6-4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获取集合－</a:t>
            </a:r>
            <a:r>
              <a:rPr lang="en-US" altLang="zh-CN" dirty="0" smtClean="0"/>
              <a:t>List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042988" y="1916113"/>
            <a:ext cx="6284912" cy="2973122"/>
          </a:xfrm>
          <a:prstGeom prst="roundRect">
            <a:avLst>
              <a:gd name="adj" fmla="val 11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&lt;%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List names 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ArrayList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names.add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(0, 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LiYang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names.add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(1,"WangHua");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request.setAttribute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names",names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%&gt;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姓名：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${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names[0]}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br/&gt;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姓名：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${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names[1]}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br/&gt;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29446" name="AutoShape 6"/>
          <p:cNvSpPr>
            <a:spLocks noChangeArrowheads="1"/>
          </p:cNvSpPr>
          <p:nvPr/>
        </p:nvSpPr>
        <p:spPr bwMode="auto">
          <a:xfrm>
            <a:off x="857224" y="5286388"/>
            <a:ext cx="2596408" cy="408623"/>
          </a:xfrm>
          <a:prstGeom prst="wedgeRoundRectCallout">
            <a:avLst>
              <a:gd name="adj1" fmla="val 18867"/>
              <a:gd name="adj2" fmla="val -524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表达式输出姓名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112394" y="4888478"/>
            <a:ext cx="490061" cy="28574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65558" y="3786190"/>
            <a:ext cx="387840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EL</a:t>
            </a:r>
            <a:r>
              <a:rPr lang="zh-CN" altLang="en-US" dirty="0" smtClean="0"/>
              <a:t>表达式语法</a:t>
            </a:r>
            <a:r>
              <a:rPr lang="en-US" altLang="zh-CN" dirty="0" smtClean="0"/>
              <a:t>6-5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获取集合－</a:t>
            </a:r>
            <a:r>
              <a:rPr lang="en-US" altLang="zh-CN" dirty="0" smtClean="0"/>
              <a:t>Map</a:t>
            </a:r>
            <a:endParaRPr lang="zh-CN" altLang="en-US" dirty="0" smtClean="0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042988" y="1916113"/>
            <a:ext cx="6284912" cy="3059382"/>
          </a:xfrm>
          <a:prstGeom prst="roundRect">
            <a:avLst>
              <a:gd name="adj" fmla="val 11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&lt;%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Map names = new HashMap();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names.put("one","LiYang");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names.put("two","WangHua");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request.setAttribute("names",names);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%&gt;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姓名：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${names.one}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&lt;br/&gt;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姓名：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${names["two"] 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&lt;br/&gt;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829445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27538" y="3786190"/>
            <a:ext cx="398922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46" name="AutoShape 6"/>
          <p:cNvSpPr>
            <a:spLocks noChangeArrowheads="1"/>
          </p:cNvSpPr>
          <p:nvPr/>
        </p:nvSpPr>
        <p:spPr bwMode="auto">
          <a:xfrm>
            <a:off x="857224" y="5286388"/>
            <a:ext cx="2596408" cy="408623"/>
          </a:xfrm>
          <a:prstGeom prst="wedgeRoundRectCallout">
            <a:avLst>
              <a:gd name="adj1" fmla="val 18867"/>
              <a:gd name="adj2" fmla="val -524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表达式输出姓名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112394" y="4888478"/>
            <a:ext cx="490061" cy="28574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EL</a:t>
            </a:r>
            <a:r>
              <a:rPr lang="zh-CN" altLang="en-US" dirty="0" smtClean="0"/>
              <a:t>表达式语法</a:t>
            </a:r>
            <a:r>
              <a:rPr lang="en-US" altLang="zh-CN" dirty="0" smtClean="0"/>
              <a:t>6-6</a:t>
            </a:r>
            <a:endParaRPr lang="zh-CN" altLang="en-US" dirty="0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85786" y="1268413"/>
            <a:ext cx="8229600" cy="20177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 smtClean="0">
                <a:latin typeface="+mn-lt"/>
                <a:ea typeface="+mn-ea"/>
              </a:rPr>
              <a:t>${  EL </a:t>
            </a:r>
            <a:r>
              <a:rPr lang="en-US" altLang="zh-CN" sz="2800" b="1" dirty="0" err="1" smtClean="0">
                <a:latin typeface="+mn-lt"/>
                <a:ea typeface="+mn-ea"/>
              </a:rPr>
              <a:t>exprission</a:t>
            </a:r>
            <a:r>
              <a:rPr lang="en-US" altLang="zh-CN" sz="2800" b="1" dirty="0" smtClean="0">
                <a:latin typeface="+mn-lt"/>
                <a:ea typeface="+mn-ea"/>
              </a:rPr>
              <a:t> }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关系操作符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逻辑操作符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en-US" altLang="zh-CN" sz="2400" b="1" dirty="0" smtClean="0">
                <a:latin typeface="+mn-lt"/>
                <a:ea typeface="+mn-ea"/>
              </a:rPr>
              <a:t>Empty</a:t>
            </a:r>
            <a:r>
              <a:rPr lang="zh-CN" altLang="en-US" sz="2400" b="1" dirty="0" smtClean="0">
                <a:latin typeface="+mn-lt"/>
                <a:ea typeface="+mn-ea"/>
              </a:rPr>
              <a:t>操作符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1200150" lvl="2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endParaRPr lang="en-US" altLang="zh-CN" sz="2400" b="1" dirty="0" smtClean="0">
              <a:latin typeface="+mn-lt"/>
              <a:ea typeface="+mn-ea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142844" y="872998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714349" y="3218518"/>
          <a:ext cx="764386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498763"/>
                <a:gridCol w="3430459"/>
                <a:gridCol w="928693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关系操作符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8146" marR="8814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说明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88146" marR="8814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示例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88146" marR="8814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结果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88146" marR="8814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==(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eq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等于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${23==5}</a:t>
                      </a: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 eq 5}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${"a" =="a"}</a:t>
                      </a: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${"a" eq "a"}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false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true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!=(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ne)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不等于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${23!=5}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 ne 5}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true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&lt;(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小于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${23&lt;5}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lt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 5}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&gt;(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大于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${23&gt;5}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gt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 5}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true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&lt;=(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le)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小于等于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${23&lt;=5}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 le 5}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&gt;=(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大于等于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${23&gt;=5}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${23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ge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 5}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ture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714348" y="3286124"/>
          <a:ext cx="764386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1357322"/>
                <a:gridCol w="3786214"/>
                <a:gridCol w="928693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逻辑操作符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8146" marR="8814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说明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88146" marR="8814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示例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88146" marR="8814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结果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88146" marR="8814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&amp;&amp;(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and)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逻辑与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如果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为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true</a:t>
                      </a: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，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为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false</a:t>
                      </a: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则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A&amp;&amp;B(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A and B)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	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||(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or)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逻辑或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如果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true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false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，则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A||B(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A or B)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true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! 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not)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逻辑非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如果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true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，则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!A 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not A)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14348" y="3643314"/>
            <a:ext cx="5197257" cy="701731"/>
          </a:xfrm>
          <a:prstGeom prst="roundRect">
            <a:avLst>
              <a:gd name="adj" fmla="val 6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 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不存在，则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${empty a}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返回的结果为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true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${not empty a}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或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${!empty a}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返回的结果为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false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EL</a:t>
            </a:r>
            <a:r>
              <a:rPr lang="zh-CN" altLang="en-US" smtClean="0"/>
              <a:t>隐式对象</a:t>
            </a:r>
            <a:endParaRPr lang="zh-CN" altLang="en-US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71556" y="1268413"/>
            <a:ext cx="8229600" cy="3673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 smtClean="0">
                <a:latin typeface="+mn-lt"/>
                <a:ea typeface="+mn-ea"/>
              </a:rPr>
              <a:t>EL</a:t>
            </a:r>
            <a:r>
              <a:rPr lang="zh-CN" altLang="en-US" sz="2800" b="1" dirty="0" smtClean="0">
                <a:latin typeface="+mn-lt"/>
                <a:ea typeface="+mn-ea"/>
              </a:rPr>
              <a:t>隐式对象 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825348" name="AutoShape 4"/>
          <p:cNvSpPr>
            <a:spLocks noChangeArrowheads="1"/>
          </p:cNvSpPr>
          <p:nvPr/>
        </p:nvSpPr>
        <p:spPr bwMode="gray">
          <a:xfrm>
            <a:off x="3563938" y="1812925"/>
            <a:ext cx="2159000" cy="5111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隐式对象</a:t>
            </a:r>
            <a:endParaRPr lang="zh-CN" altLang="en-US" b="1" dirty="0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1331913" y="2565400"/>
            <a:ext cx="6408737" cy="2381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732588" y="2997200"/>
            <a:ext cx="165576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JSP</a:t>
            </a:r>
            <a:r>
              <a:rPr lang="zh-CN" altLang="en-US" b="1" dirty="0"/>
              <a:t>隐式对象 </a:t>
            </a:r>
            <a:endParaRPr lang="zh-CN" altLang="en-US" b="1" dirty="0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7740650" y="2565400"/>
            <a:ext cx="6350" cy="44926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5352" name="AutoShape 8"/>
          <p:cNvSpPr>
            <a:spLocks noChangeArrowheads="1"/>
          </p:cNvSpPr>
          <p:nvPr/>
        </p:nvSpPr>
        <p:spPr bwMode="gray">
          <a:xfrm>
            <a:off x="5114925" y="4673600"/>
            <a:ext cx="1689100" cy="411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paramValues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25353" name="AutoShape 9"/>
          <p:cNvSpPr>
            <a:spLocks noChangeArrowheads="1"/>
          </p:cNvSpPr>
          <p:nvPr/>
        </p:nvSpPr>
        <p:spPr bwMode="gray">
          <a:xfrm>
            <a:off x="5114925" y="3881438"/>
            <a:ext cx="91109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param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25354" name="AutoShape 10"/>
          <p:cNvSpPr>
            <a:spLocks noChangeArrowheads="1"/>
          </p:cNvSpPr>
          <p:nvPr/>
        </p:nvSpPr>
        <p:spPr bwMode="gray">
          <a:xfrm>
            <a:off x="1836738" y="5734050"/>
            <a:ext cx="211571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applicationScope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331913" y="5948363"/>
            <a:ext cx="504825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1331913" y="3500438"/>
            <a:ext cx="1587" cy="431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25357" name="AutoShape 13"/>
          <p:cNvSpPr>
            <a:spLocks noChangeArrowheads="1"/>
          </p:cNvSpPr>
          <p:nvPr/>
        </p:nvSpPr>
        <p:spPr bwMode="gray">
          <a:xfrm>
            <a:off x="1836738" y="4365625"/>
            <a:ext cx="1800225" cy="411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requestScope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331913" y="4581525"/>
            <a:ext cx="504825" cy="15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5359" name="AutoShape 15"/>
          <p:cNvSpPr>
            <a:spLocks noChangeArrowheads="1"/>
          </p:cNvSpPr>
          <p:nvPr/>
        </p:nvSpPr>
        <p:spPr bwMode="gray">
          <a:xfrm>
            <a:off x="1836738" y="5084763"/>
            <a:ext cx="1800225" cy="41116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sessionScope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331913" y="5300663"/>
            <a:ext cx="504825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4643438" y="2316163"/>
            <a:ext cx="1587" cy="4333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1331913" y="3932238"/>
            <a:ext cx="1587" cy="863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1331913" y="4438650"/>
            <a:ext cx="1587" cy="7905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1331913" y="5157788"/>
            <a:ext cx="1587" cy="79216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25365" name="AutoShape 21"/>
          <p:cNvSpPr>
            <a:spLocks noChangeArrowheads="1"/>
          </p:cNvSpPr>
          <p:nvPr/>
        </p:nvSpPr>
        <p:spPr bwMode="gray">
          <a:xfrm>
            <a:off x="1835150" y="3717925"/>
            <a:ext cx="14431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pageScope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1330325" y="3932238"/>
            <a:ext cx="504825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395288" y="3068638"/>
            <a:ext cx="193040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作用域访问对象 </a:t>
            </a:r>
            <a:endParaRPr lang="zh-CN" altLang="en-US" b="1" dirty="0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1339850" y="2582863"/>
            <a:ext cx="0" cy="50323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3851275" y="3014663"/>
            <a:ext cx="172878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参数访问对象</a:t>
            </a:r>
            <a:endParaRPr lang="zh-CN" altLang="en-US" b="1" dirty="0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4643438" y="2690813"/>
            <a:ext cx="0" cy="3063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4610100" y="3446463"/>
            <a:ext cx="1588" cy="57626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4610100" y="4886325"/>
            <a:ext cx="504825" cy="15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4610100" y="4022725"/>
            <a:ext cx="1588" cy="863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4608513" y="4094163"/>
            <a:ext cx="504825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5375" name="AutoShape 31"/>
          <p:cNvSpPr>
            <a:spLocks noChangeArrowheads="1"/>
          </p:cNvSpPr>
          <p:nvPr/>
        </p:nvSpPr>
        <p:spPr bwMode="gray">
          <a:xfrm>
            <a:off x="6877050" y="3883025"/>
            <a:ext cx="16130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pageContext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7740650" y="3429000"/>
            <a:ext cx="0" cy="431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EL</a:t>
            </a:r>
            <a:r>
              <a:rPr lang="zh-CN" altLang="en-US" smtClean="0"/>
              <a:t>隐式对象</a:t>
            </a:r>
            <a:endParaRPr lang="zh-CN" altLang="en-US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71556" y="1268413"/>
            <a:ext cx="8229600" cy="3673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 smtClean="0">
                <a:latin typeface="+mn-lt"/>
                <a:ea typeface="+mn-ea"/>
              </a:rPr>
              <a:t>EL</a:t>
            </a:r>
            <a:r>
              <a:rPr lang="zh-CN" altLang="en-US" sz="2800" b="1" dirty="0" smtClean="0">
                <a:latin typeface="+mn-lt"/>
                <a:ea typeface="+mn-ea"/>
              </a:rPr>
              <a:t>隐式对象介绍 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571472" y="1928800"/>
          <a:ext cx="8072494" cy="421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5929354"/>
              </a:tblGrid>
              <a:tr h="560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对象名称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4949" marR="8494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4949" marR="8494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17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pageScope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返回页面范围的变量名，这些名称已映射至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相应的值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requestScope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返回请求范围的变量名，这些名称已映射至相应的值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sessionScope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返回会话范围的变量名，这些名称已映射至相应的值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applicationScope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返回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应用范围内的变量，并将变量名映射至相应的值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param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返回客户端的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请求参数的字符串值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paramValues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返回映射至客户端的请求参数的一组值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pageContext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提供对用户请求和页面信息的访问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表达式的综合应用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zh-CN" altLang="en-US" dirty="0" smtClean="0"/>
              <a:t>注册信息的读取和显示</a:t>
            </a:r>
            <a:endParaRPr lang="zh-CN" altLang="en-US" dirty="0"/>
          </a:p>
        </p:txBody>
      </p:sp>
      <p:pic>
        <p:nvPicPr>
          <p:cNvPr id="6146" name="Picture 2" descr="图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8661" y="2428868"/>
            <a:ext cx="347415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图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2428868"/>
            <a:ext cx="32766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2000232" y="5786454"/>
            <a:ext cx="4500594" cy="431800"/>
            <a:chOff x="2500346" y="9858401"/>
            <a:chExt cx="450059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362952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EL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表达式的综合应用</a:t>
              </a:r>
              <a:endParaRPr lang="zh-CN" altLang="en-US" b="1" dirty="0" smtClean="0">
                <a:solidFill>
                  <a:srgbClr val="FBFFFE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实现问卷调查 </a:t>
            </a:r>
            <a:endParaRPr lang="zh-CN" altLang="en-US" dirty="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85786" y="1268412"/>
            <a:ext cx="7488237" cy="2160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需求说明：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用户输入昵称、所在城市，并且以多选的方式让用户选择所使用的开发语言，然后使用</a:t>
            </a:r>
            <a:r>
              <a:rPr lang="en-US" altLang="zh-CN" sz="2400" b="1" dirty="0" smtClean="0">
                <a:latin typeface="+mn-lt"/>
                <a:ea typeface="+mn-ea"/>
              </a:rPr>
              <a:t>EL</a:t>
            </a:r>
            <a:r>
              <a:rPr lang="zh-CN" altLang="en-US" sz="2400" b="1" dirty="0" smtClean="0">
                <a:latin typeface="+mn-lt"/>
                <a:ea typeface="+mn-ea"/>
              </a:rPr>
              <a:t>表达式显示在页面上 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昵称和所在城市使用</a:t>
            </a:r>
            <a:r>
              <a:rPr lang="en-US" altLang="zh-CN" sz="2400" b="1" dirty="0" err="1" smtClean="0">
                <a:latin typeface="+mn-lt"/>
                <a:ea typeface="+mn-ea"/>
              </a:rPr>
              <a:t>param</a:t>
            </a:r>
            <a:r>
              <a:rPr lang="zh-CN" altLang="en-US" sz="2400" b="1" dirty="0" smtClean="0">
                <a:latin typeface="+mn-lt"/>
                <a:ea typeface="+mn-ea"/>
              </a:rPr>
              <a:t>对象输出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443305"/>
            <a:ext cx="3867150" cy="248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3424255"/>
            <a:ext cx="3848100" cy="2505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2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为什么使用</a:t>
            </a:r>
            <a:r>
              <a:rPr lang="en-US" altLang="zh-CN" smtClean="0"/>
              <a:t>JSTL</a:t>
            </a:r>
            <a:endParaRPr lang="en-US" altLang="zh-CN" smtClean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85786" y="1279516"/>
            <a:ext cx="7704137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使用了</a:t>
            </a:r>
            <a:r>
              <a:rPr lang="en-US" altLang="zh-CN" sz="2800" b="1" dirty="0" smtClean="0">
                <a:latin typeface="+mn-lt"/>
                <a:ea typeface="+mn-ea"/>
              </a:rPr>
              <a:t>EL</a:t>
            </a:r>
            <a:r>
              <a:rPr lang="zh-CN" altLang="en-US" sz="2800" b="1" dirty="0" smtClean="0">
                <a:latin typeface="+mn-lt"/>
                <a:ea typeface="+mn-ea"/>
              </a:rPr>
              <a:t>表达式可以简化</a:t>
            </a:r>
            <a:r>
              <a:rPr lang="en-US" altLang="zh-CN" sz="2800" b="1" dirty="0" smtClean="0">
                <a:latin typeface="+mn-lt"/>
                <a:ea typeface="+mn-ea"/>
              </a:rPr>
              <a:t>JSP</a:t>
            </a:r>
            <a:r>
              <a:rPr lang="zh-CN" altLang="en-US" sz="2800" b="1" dirty="0" smtClean="0">
                <a:latin typeface="+mn-lt"/>
                <a:ea typeface="+mn-ea"/>
              </a:rPr>
              <a:t>页面代码，但是如果需要进行逻辑判断怎么办？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796953" y="3000372"/>
            <a:ext cx="7704137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虽然</a:t>
            </a:r>
            <a:r>
              <a:rPr lang="en-US" altLang="zh-CN" sz="2800" b="1" dirty="0" smtClean="0">
                <a:latin typeface="+mn-lt"/>
                <a:ea typeface="+mn-ea"/>
              </a:rPr>
              <a:t>EL</a:t>
            </a:r>
            <a:r>
              <a:rPr lang="zh-CN" altLang="en-US" sz="2800" b="1" dirty="0" smtClean="0">
                <a:latin typeface="+mn-lt"/>
                <a:ea typeface="+mn-ea"/>
              </a:rPr>
              <a:t>表达式可以访问</a:t>
            </a:r>
            <a:r>
              <a:rPr lang="en-US" altLang="zh-CN" sz="2800" b="1" dirty="0" err="1" smtClean="0">
                <a:latin typeface="+mn-lt"/>
                <a:ea typeface="+mn-ea"/>
              </a:rPr>
              <a:t>JavaBean</a:t>
            </a:r>
            <a:r>
              <a:rPr lang="zh-CN" altLang="en-US" sz="2800" b="1" dirty="0" smtClean="0">
                <a:latin typeface="+mn-lt"/>
                <a:ea typeface="+mn-ea"/>
              </a:rPr>
              <a:t>的属性，但是并不能实现在</a:t>
            </a:r>
            <a:r>
              <a:rPr lang="en-US" altLang="zh-CN" sz="2800" b="1" dirty="0" smtClean="0">
                <a:latin typeface="+mn-lt"/>
                <a:ea typeface="+mn-ea"/>
              </a:rPr>
              <a:t>JSP</a:t>
            </a:r>
            <a:r>
              <a:rPr lang="zh-CN" altLang="en-US" sz="2800" b="1" dirty="0" smtClean="0">
                <a:latin typeface="+mn-lt"/>
                <a:ea typeface="+mn-ea"/>
              </a:rPr>
              <a:t>中进行逻辑判断，因而要使用</a:t>
            </a:r>
            <a:r>
              <a:rPr lang="en-US" altLang="zh-CN" sz="2800" b="1" dirty="0" smtClean="0">
                <a:latin typeface="+mn-lt"/>
                <a:ea typeface="+mn-ea"/>
              </a:rPr>
              <a:t>JSTL</a:t>
            </a:r>
            <a:r>
              <a:rPr lang="zh-CN" altLang="en-US" sz="2800" b="1" dirty="0" smtClean="0">
                <a:latin typeface="+mn-lt"/>
                <a:ea typeface="+mn-ea"/>
              </a:rPr>
              <a:t>标签。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406" y="2428868"/>
            <a:ext cx="1000132" cy="446983"/>
            <a:chOff x="1000100" y="3235185"/>
            <a:chExt cx="1000132" cy="446983"/>
          </a:xfrm>
        </p:grpSpPr>
        <p:pic>
          <p:nvPicPr>
            <p:cNvPr id="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回顾及作业点评</a:t>
            </a:r>
            <a:endParaRPr lang="zh-CN" altLang="en-US" smtClean="0"/>
          </a:p>
        </p:txBody>
      </p:sp>
      <p:sp>
        <p:nvSpPr>
          <p:cNvPr id="549895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如何使用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实现转发？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如何使用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实现重定向？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</a:t>
            </a:r>
            <a:r>
              <a:rPr lang="en-US" altLang="zh-CN" smtClean="0"/>
              <a:t>JSTL</a:t>
            </a:r>
            <a:endParaRPr lang="en-US" altLang="zh-CN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85786" y="1268413"/>
            <a:ext cx="8229600" cy="16605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什么是</a:t>
            </a:r>
            <a:r>
              <a:rPr lang="en-US" altLang="zh-CN" sz="2800" b="1" dirty="0" smtClean="0">
                <a:latin typeface="+mn-lt"/>
                <a:ea typeface="+mn-ea"/>
              </a:rPr>
              <a:t>JSTL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en-US" altLang="zh-CN" sz="2400" b="1" dirty="0" smtClean="0"/>
              <a:t>JSP</a:t>
            </a:r>
            <a:r>
              <a:rPr lang="zh-CN" altLang="en-US" sz="2400" b="1" dirty="0" smtClean="0"/>
              <a:t>标准标签库（</a:t>
            </a:r>
            <a:r>
              <a:rPr lang="en-US" altLang="zh-CN" sz="2400" b="1" dirty="0" err="1" smtClean="0">
                <a:latin typeface="+mn-lt"/>
                <a:ea typeface="+mn-ea"/>
              </a:rPr>
              <a:t>JavaServerPages</a:t>
            </a:r>
            <a:r>
              <a:rPr lang="en-US" altLang="zh-CN" sz="2400" b="1" dirty="0" smtClean="0">
                <a:latin typeface="+mn-lt"/>
                <a:ea typeface="+mn-ea"/>
              </a:rPr>
              <a:t> Standard Tag Library</a:t>
            </a:r>
            <a:r>
              <a:rPr lang="zh-CN" altLang="en-US" sz="2400" b="1" dirty="0" smtClean="0">
                <a:latin typeface="+mn-lt"/>
                <a:ea typeface="+mn-ea"/>
              </a:rPr>
              <a:t>）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 dirty="0" smtClean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 dirty="0" smtClean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 dirty="0" smtClean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en-US" altLang="zh-CN" sz="2400" b="1" dirty="0" smtClean="0">
                <a:latin typeface="+mn-lt"/>
                <a:ea typeface="+mn-ea"/>
              </a:rPr>
              <a:t>JSTL</a:t>
            </a:r>
            <a:r>
              <a:rPr lang="zh-CN" altLang="en-US" sz="2400" b="1" dirty="0" smtClean="0">
                <a:latin typeface="+mn-lt"/>
                <a:ea typeface="+mn-ea"/>
              </a:rPr>
              <a:t>通常会与</a:t>
            </a:r>
            <a:r>
              <a:rPr lang="en-US" altLang="zh-CN" sz="2400" b="1" dirty="0" smtClean="0">
                <a:latin typeface="+mn-lt"/>
                <a:ea typeface="+mn-ea"/>
              </a:rPr>
              <a:t>EL</a:t>
            </a:r>
            <a:r>
              <a:rPr lang="zh-CN" altLang="en-US" sz="2400" b="1" dirty="0" smtClean="0">
                <a:latin typeface="+mn-lt"/>
                <a:ea typeface="+mn-ea"/>
              </a:rPr>
              <a:t>表达式合作实现</a:t>
            </a:r>
            <a:r>
              <a:rPr lang="en-US" altLang="zh-CN" sz="2400" b="1" dirty="0" smtClean="0">
                <a:latin typeface="+mn-lt"/>
                <a:ea typeface="+mn-ea"/>
              </a:rPr>
              <a:t>JSP</a:t>
            </a:r>
            <a:r>
              <a:rPr lang="zh-CN" altLang="en-US" sz="2400" b="1" dirty="0" smtClean="0">
                <a:latin typeface="+mn-lt"/>
                <a:ea typeface="+mn-ea"/>
              </a:rPr>
              <a:t>页面的编码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sp>
        <p:nvSpPr>
          <p:cNvPr id="834564" name="AutoShape 4"/>
          <p:cNvSpPr>
            <a:spLocks noChangeArrowheads="1"/>
          </p:cNvSpPr>
          <p:nvPr/>
        </p:nvSpPr>
        <p:spPr bwMode="gray">
          <a:xfrm>
            <a:off x="3089280" y="2437770"/>
            <a:ext cx="2197100" cy="503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JSTL </a:t>
            </a:r>
            <a:r>
              <a:rPr lang="zh-CN" altLang="en-US" b="1" dirty="0"/>
              <a:t>的优点</a:t>
            </a:r>
            <a:endParaRPr lang="zh-CN" altLang="en-US" b="1" dirty="0"/>
          </a:p>
        </p:txBody>
      </p:sp>
      <p:sp>
        <p:nvSpPr>
          <p:cNvPr id="834565" name="Line 5"/>
          <p:cNvSpPr>
            <a:spLocks noChangeShapeType="1"/>
          </p:cNvSpPr>
          <p:nvPr/>
        </p:nvSpPr>
        <p:spPr bwMode="auto">
          <a:xfrm>
            <a:off x="4214810" y="2941007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4566" name="Line 6"/>
          <p:cNvSpPr>
            <a:spLocks noChangeShapeType="1"/>
          </p:cNvSpPr>
          <p:nvPr/>
        </p:nvSpPr>
        <p:spPr bwMode="auto">
          <a:xfrm>
            <a:off x="2124075" y="3229932"/>
            <a:ext cx="431958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4567" name="Line 7"/>
          <p:cNvSpPr>
            <a:spLocks noChangeShapeType="1"/>
          </p:cNvSpPr>
          <p:nvPr/>
        </p:nvSpPr>
        <p:spPr bwMode="auto">
          <a:xfrm>
            <a:off x="2124075" y="3229932"/>
            <a:ext cx="0" cy="57626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34568" name="AutoShape 8"/>
          <p:cNvSpPr>
            <a:spLocks noChangeArrowheads="1"/>
          </p:cNvSpPr>
          <p:nvPr/>
        </p:nvSpPr>
        <p:spPr bwMode="gray">
          <a:xfrm>
            <a:off x="1025346" y="3806195"/>
            <a:ext cx="206391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提供一组标准标签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>
            <a:off x="6443663" y="3229932"/>
            <a:ext cx="0" cy="57626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34570" name="AutoShape 10"/>
          <p:cNvSpPr>
            <a:spLocks noChangeArrowheads="1"/>
          </p:cNvSpPr>
          <p:nvPr/>
        </p:nvSpPr>
        <p:spPr bwMode="gray">
          <a:xfrm>
            <a:off x="4714876" y="3806195"/>
            <a:ext cx="3495704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可用于编写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各种动态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JSP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页面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3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3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4" grpId="0" animBg="1"/>
      <p:bldP spid="834565" grpId="0" animBg="1"/>
      <p:bldP spid="834566" grpId="0" animBg="1"/>
      <p:bldP spid="834567" grpId="0" animBg="1"/>
      <p:bldP spid="834568" grpId="0" bldLvl="0" animBg="1"/>
      <p:bldP spid="834569" grpId="0" animBg="1"/>
      <p:bldP spid="8345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JSTL</a:t>
            </a:r>
            <a:r>
              <a:rPr lang="zh-CN" altLang="en-US" smtClean="0"/>
              <a:t>的环境搭建</a:t>
            </a:r>
            <a:endParaRPr lang="zh-CN" altLang="en-US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71556" y="1268413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使用</a:t>
            </a:r>
            <a:r>
              <a:rPr lang="en-US" altLang="zh-CN" sz="2800" b="1" dirty="0" smtClean="0">
                <a:latin typeface="+mn-lt"/>
                <a:ea typeface="+mn-ea"/>
              </a:rPr>
              <a:t>JSTL</a:t>
            </a:r>
            <a:r>
              <a:rPr lang="zh-CN" altLang="en-US" sz="2800" b="1" dirty="0" smtClean="0">
                <a:latin typeface="+mn-lt"/>
                <a:ea typeface="+mn-ea"/>
              </a:rPr>
              <a:t>的步骤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在工程中引用</a:t>
            </a:r>
            <a:r>
              <a:rPr lang="en-US" altLang="zh-CN" sz="2400" b="1" dirty="0" smtClean="0">
                <a:latin typeface="+mn-lt"/>
                <a:ea typeface="+mn-ea"/>
              </a:rPr>
              <a:t>JSTL</a:t>
            </a:r>
            <a:r>
              <a:rPr lang="zh-CN" altLang="en-US" sz="2400" b="1" dirty="0" smtClean="0">
                <a:latin typeface="+mn-lt"/>
                <a:ea typeface="+mn-ea"/>
              </a:rPr>
              <a:t>的两个</a:t>
            </a:r>
            <a:r>
              <a:rPr lang="en-US" altLang="zh-CN" sz="2400" b="1" dirty="0" smtClean="0">
                <a:latin typeface="+mn-lt"/>
                <a:ea typeface="+mn-ea"/>
              </a:rPr>
              <a:t>jar</a:t>
            </a:r>
            <a:r>
              <a:rPr lang="zh-CN" altLang="en-US" sz="2400" b="1" dirty="0" smtClean="0">
                <a:latin typeface="+mn-lt"/>
                <a:ea typeface="+mn-ea"/>
              </a:rPr>
              <a:t>包和标签库描述符文件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在</a:t>
            </a:r>
            <a:r>
              <a:rPr lang="en-US" altLang="zh-CN" sz="2400" b="1" dirty="0" smtClean="0">
                <a:latin typeface="+mn-lt"/>
                <a:ea typeface="+mn-ea"/>
              </a:rPr>
              <a:t>JSP</a:t>
            </a:r>
            <a:r>
              <a:rPr lang="zh-CN" altLang="en-US" sz="2400" b="1" dirty="0" smtClean="0">
                <a:latin typeface="+mn-lt"/>
                <a:ea typeface="+mn-ea"/>
              </a:rPr>
              <a:t>页面添加</a:t>
            </a:r>
            <a:r>
              <a:rPr lang="en-US" altLang="zh-CN" sz="2400" b="1" dirty="0" err="1" smtClean="0">
                <a:latin typeface="+mn-lt"/>
                <a:ea typeface="+mn-ea"/>
              </a:rPr>
              <a:t>taglib</a:t>
            </a:r>
            <a:r>
              <a:rPr lang="zh-CN" altLang="en-US" sz="2400" b="1" dirty="0" smtClean="0">
                <a:latin typeface="+mn-lt"/>
                <a:ea typeface="+mn-ea"/>
              </a:rPr>
              <a:t>指令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使用</a:t>
            </a:r>
            <a:r>
              <a:rPr lang="en-US" altLang="zh-CN" sz="2400" b="1" dirty="0" smtClean="0">
                <a:latin typeface="+mn-lt"/>
                <a:ea typeface="+mn-ea"/>
              </a:rPr>
              <a:t>JSTL</a:t>
            </a:r>
            <a:r>
              <a:rPr lang="zh-CN" altLang="en-US" sz="2400" b="1" dirty="0" smtClean="0">
                <a:latin typeface="+mn-lt"/>
                <a:ea typeface="+mn-ea"/>
              </a:rPr>
              <a:t>标签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sp>
        <p:nvSpPr>
          <p:cNvPr id="751620" name="AutoShape 4"/>
          <p:cNvSpPr>
            <a:spLocks noChangeArrowheads="1"/>
          </p:cNvSpPr>
          <p:nvPr/>
        </p:nvSpPr>
        <p:spPr bwMode="auto">
          <a:xfrm>
            <a:off x="1287463" y="3195638"/>
            <a:ext cx="7439025" cy="414985"/>
          </a:xfrm>
          <a:prstGeom prst="roundRect">
            <a:avLst>
              <a:gd name="adj" fmla="val 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&lt;%@ taglib uri="http://java.sun.com/jsp/jstl/core" prefix="c"%&gt;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1026" name="Picture 2" descr="图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4437112"/>
            <a:ext cx="3357586" cy="361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JSTL</a:t>
            </a:r>
            <a:r>
              <a:rPr lang="zh-CN" altLang="en-US" smtClean="0"/>
              <a:t>标准标签库介绍</a:t>
            </a:r>
            <a:endParaRPr lang="zh-CN" altLang="en-US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71556" y="1268413"/>
            <a:ext cx="8229600" cy="517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 </a:t>
            </a:r>
            <a:r>
              <a:rPr lang="en-US" altLang="zh-CN" sz="2800" b="1" dirty="0" smtClean="0">
                <a:latin typeface="+mn-lt"/>
                <a:ea typeface="+mn-ea"/>
              </a:rPr>
              <a:t>JSTL</a:t>
            </a:r>
            <a:r>
              <a:rPr lang="zh-CN" altLang="en-US" sz="2800" b="1" dirty="0" smtClean="0">
                <a:latin typeface="+mn-lt"/>
                <a:ea typeface="+mn-ea"/>
              </a:rPr>
              <a:t>标准标签库内的标签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749580" name="AutoShape 12"/>
          <p:cNvSpPr>
            <a:spLocks noChangeArrowheads="1"/>
          </p:cNvSpPr>
          <p:nvPr/>
        </p:nvSpPr>
        <p:spPr bwMode="gray">
          <a:xfrm>
            <a:off x="3203575" y="1928802"/>
            <a:ext cx="2447925" cy="4397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JSTL</a:t>
            </a:r>
            <a:r>
              <a:rPr lang="zh-CN" altLang="en-US" b="1" dirty="0"/>
              <a:t>标准标签库</a:t>
            </a:r>
            <a:endParaRPr lang="zh-CN" altLang="en-US" b="1" dirty="0"/>
          </a:p>
        </p:txBody>
      </p:sp>
      <p:sp>
        <p:nvSpPr>
          <p:cNvPr id="21510" name="Line 21"/>
          <p:cNvSpPr>
            <a:spLocks noChangeShapeType="1"/>
          </p:cNvSpPr>
          <p:nvPr/>
        </p:nvSpPr>
        <p:spPr bwMode="auto">
          <a:xfrm>
            <a:off x="2555875" y="5246678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511" name="Line 23"/>
          <p:cNvSpPr>
            <a:spLocks noChangeShapeType="1"/>
          </p:cNvSpPr>
          <p:nvPr/>
        </p:nvSpPr>
        <p:spPr bwMode="auto">
          <a:xfrm>
            <a:off x="2555875" y="5607040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513" name="AutoShape 4"/>
          <p:cNvSpPr>
            <a:spLocks noChangeArrowheads="1"/>
          </p:cNvSpPr>
          <p:nvPr/>
        </p:nvSpPr>
        <p:spPr bwMode="auto">
          <a:xfrm>
            <a:off x="3565525" y="2847971"/>
            <a:ext cx="1736725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核心标签库</a:t>
            </a:r>
            <a:endParaRPr lang="zh-CN" altLang="en-US" b="1" dirty="0"/>
          </a:p>
        </p:txBody>
      </p:sp>
      <p:sp>
        <p:nvSpPr>
          <p:cNvPr id="21514" name="Line 5"/>
          <p:cNvSpPr>
            <a:spLocks noChangeShapeType="1"/>
          </p:cNvSpPr>
          <p:nvPr/>
        </p:nvSpPr>
        <p:spPr bwMode="auto">
          <a:xfrm>
            <a:off x="2573338" y="3581396"/>
            <a:ext cx="3890963" cy="15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515" name="Line 6"/>
          <p:cNvSpPr>
            <a:spLocks noChangeShapeType="1"/>
          </p:cNvSpPr>
          <p:nvPr/>
        </p:nvSpPr>
        <p:spPr bwMode="auto">
          <a:xfrm>
            <a:off x="2571750" y="3581396"/>
            <a:ext cx="1588" cy="5032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49575" name="AutoShape 7"/>
          <p:cNvSpPr>
            <a:spLocks noChangeArrowheads="1"/>
          </p:cNvSpPr>
          <p:nvPr/>
        </p:nvSpPr>
        <p:spPr bwMode="gray">
          <a:xfrm>
            <a:off x="1996499" y="4087809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通用标签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1517" name="Line 8"/>
          <p:cNvSpPr>
            <a:spLocks noChangeShapeType="1"/>
          </p:cNvSpPr>
          <p:nvPr/>
        </p:nvSpPr>
        <p:spPr bwMode="auto">
          <a:xfrm>
            <a:off x="4429125" y="3295646"/>
            <a:ext cx="0" cy="79216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49577" name="AutoShape 9"/>
          <p:cNvSpPr>
            <a:spLocks noChangeArrowheads="1"/>
          </p:cNvSpPr>
          <p:nvPr/>
        </p:nvSpPr>
        <p:spPr bwMode="gray">
          <a:xfrm>
            <a:off x="3925325" y="4087809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条件标签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1519" name="Line 10"/>
          <p:cNvSpPr>
            <a:spLocks noChangeShapeType="1"/>
          </p:cNvSpPr>
          <p:nvPr/>
        </p:nvSpPr>
        <p:spPr bwMode="auto">
          <a:xfrm>
            <a:off x="6462713" y="3582983"/>
            <a:ext cx="1588" cy="5032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49579" name="AutoShape 11"/>
          <p:cNvSpPr>
            <a:spLocks noChangeArrowheads="1"/>
          </p:cNvSpPr>
          <p:nvPr/>
        </p:nvSpPr>
        <p:spPr bwMode="gray">
          <a:xfrm>
            <a:off x="5854151" y="4087809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迭代标签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1521" name="Line 15"/>
          <p:cNvSpPr>
            <a:spLocks noChangeShapeType="1"/>
          </p:cNvSpPr>
          <p:nvPr/>
        </p:nvSpPr>
        <p:spPr bwMode="auto">
          <a:xfrm>
            <a:off x="4441825" y="2360608"/>
            <a:ext cx="1588" cy="5032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2571750" y="4524365"/>
            <a:ext cx="0" cy="10795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2571750" y="4884728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832075" y="4660890"/>
            <a:ext cx="514350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2832075" y="5417122"/>
            <a:ext cx="954107" cy="369332"/>
          </a:xfrm>
          <a:prstGeom prst="rect">
            <a:avLst/>
          </a:prstGeom>
          <a:ln cmpd="sng">
            <a:noFill/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  <a:ea typeface="+mn-ea"/>
              </a:rPr>
              <a:t>remove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21526" name="Text Box 24"/>
          <p:cNvSpPr txBox="1">
            <a:spLocks noChangeArrowheads="1"/>
          </p:cNvSpPr>
          <p:nvPr/>
        </p:nvSpPr>
        <p:spPr bwMode="auto">
          <a:xfrm>
            <a:off x="2832075" y="5062551"/>
            <a:ext cx="539750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out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27" name="Line 25"/>
          <p:cNvSpPr>
            <a:spLocks noChangeShapeType="1"/>
          </p:cNvSpPr>
          <p:nvPr/>
        </p:nvSpPr>
        <p:spPr bwMode="auto">
          <a:xfrm>
            <a:off x="4505325" y="4511679"/>
            <a:ext cx="9525" cy="7191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528" name="Line 26"/>
          <p:cNvSpPr>
            <a:spLocks noChangeShapeType="1"/>
          </p:cNvSpPr>
          <p:nvPr/>
        </p:nvSpPr>
        <p:spPr bwMode="auto">
          <a:xfrm>
            <a:off x="4505325" y="5246678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529" name="Text Box 27"/>
          <p:cNvSpPr txBox="1">
            <a:spLocks noChangeArrowheads="1"/>
          </p:cNvSpPr>
          <p:nvPr/>
        </p:nvSpPr>
        <p:spPr bwMode="auto">
          <a:xfrm>
            <a:off x="4748216" y="4633923"/>
            <a:ext cx="323850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30" name="Line 28"/>
          <p:cNvSpPr>
            <a:spLocks noChangeShapeType="1"/>
          </p:cNvSpPr>
          <p:nvPr/>
        </p:nvSpPr>
        <p:spPr bwMode="auto">
          <a:xfrm>
            <a:off x="6459538" y="4511679"/>
            <a:ext cx="9525" cy="7191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31" name="Line 29"/>
          <p:cNvSpPr>
            <a:spLocks noChangeShapeType="1"/>
          </p:cNvSpPr>
          <p:nvPr/>
        </p:nvSpPr>
        <p:spPr bwMode="auto">
          <a:xfrm>
            <a:off x="6459538" y="5246678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532" name="Text Box 30"/>
          <p:cNvSpPr txBox="1">
            <a:spLocks noChangeArrowheads="1"/>
          </p:cNvSpPr>
          <p:nvPr/>
        </p:nvSpPr>
        <p:spPr bwMode="auto">
          <a:xfrm>
            <a:off x="6735517" y="5027603"/>
            <a:ext cx="979755" cy="369332"/>
          </a:xfrm>
          <a:prstGeom prst="rect">
            <a:avLst/>
          </a:prstGeom>
          <a:ln cmpd="sng">
            <a:noFill/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r>
              <a:rPr lang="en-US" altLang="zh-CN" dirty="0"/>
              <a:t>forEach</a:t>
            </a:r>
            <a:endParaRPr lang="en-US" altLang="zh-CN" dirty="0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4500562" y="4857760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786314" y="5059932"/>
            <a:ext cx="928459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choose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224087"/>
          </a:xfrm>
        </p:spPr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：设置指定范围内的变量值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值存储到范围为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的变量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值设置到对象的属性中</a:t>
            </a:r>
            <a:endParaRPr lang="zh-CN" altLang="en-US" dirty="0"/>
          </a:p>
        </p:txBody>
      </p:sp>
      <p:grpSp>
        <p:nvGrpSpPr>
          <p:cNvPr id="5" name="组合 21"/>
          <p:cNvGrpSpPr/>
          <p:nvPr/>
        </p:nvGrpSpPr>
        <p:grpSpPr>
          <a:xfrm>
            <a:off x="142844" y="814312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214414" y="2357430"/>
            <a:ext cx="7000924" cy="4286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&lt;c:set var="variable" value=" v " scope="  scope  "/&gt;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4414" y="3643314"/>
            <a:ext cx="7000924" cy="4286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&lt;c:set value="value" target="target" property="property" 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000100" y="4286256"/>
            <a:ext cx="7777186" cy="16430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&lt;%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User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user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new User();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request.setAttribute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("user", user);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%&gt;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&lt;c:set target="${user}" property="name" value="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defaultName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" /&gt;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6" y="2357430"/>
            <a:ext cx="214314" cy="369332"/>
          </a:xfrm>
          <a:prstGeom prst="rect">
            <a:avLst/>
          </a:prstGeom>
          <a:solidFill>
            <a:srgbClr val="EDF5F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488" y="2357430"/>
            <a:ext cx="857256" cy="369332"/>
          </a:xfrm>
          <a:prstGeom prst="rect">
            <a:avLst/>
          </a:prstGeom>
          <a:solidFill>
            <a:srgbClr val="EDF5FD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index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60" y="2357430"/>
            <a:ext cx="928694" cy="369332"/>
          </a:xfrm>
          <a:prstGeom prst="rect">
            <a:avLst/>
          </a:prstGeom>
          <a:solidFill>
            <a:srgbClr val="EDF5FD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request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295525"/>
          </a:xfrm>
        </p:spPr>
        <p:txBody>
          <a:bodyPr/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：计算表达式并将结果输出显示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不指定默认值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指定默认值</a:t>
            </a:r>
            <a:endParaRPr lang="zh-CN" altLang="en-US" dirty="0"/>
          </a:p>
        </p:txBody>
      </p:sp>
      <p:grpSp>
        <p:nvGrpSpPr>
          <p:cNvPr id="5" name="组合 21"/>
          <p:cNvGrpSpPr/>
          <p:nvPr/>
        </p:nvGrpSpPr>
        <p:grpSpPr>
          <a:xfrm>
            <a:off x="142844" y="814312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214414" y="2285992"/>
            <a:ext cx="7000924" cy="4286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&lt;c:out value="value" 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4414" y="3643314"/>
            <a:ext cx="7000924" cy="4286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&lt;c:out value="value" default="default" 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081094" y="4357694"/>
            <a:ext cx="7777186" cy="19907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&lt;%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    User 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 = new User(); 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</a:rPr>
              <a:t>request.setAttribute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("user", user);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%&gt;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&lt;c:set target="${user}" property="name" value="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</a:rPr>
              <a:t>defaultName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 " /&gt;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&lt;c:out value="${user.name}" default="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noUserName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 /&gt;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152517"/>
          </a:xfrm>
        </p:spPr>
        <p:txBody>
          <a:bodyPr/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：计算表达式并将结果输出显示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转义特殊字符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4" name="组合 21"/>
          <p:cNvGrpSpPr/>
          <p:nvPr/>
        </p:nvGrpSpPr>
        <p:grpSpPr>
          <a:xfrm>
            <a:off x="142844" y="814312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57158" y="2214554"/>
            <a:ext cx="8786842" cy="15620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/>
              <a:t>&lt;p&gt;${"&lt;a </a:t>
            </a:r>
            <a:r>
              <a:rPr lang="en-US" altLang="zh-CN" b="1" dirty="0" err="1" smtClean="0"/>
              <a:t>href</a:t>
            </a:r>
            <a:r>
              <a:rPr lang="en-US" altLang="zh-CN" b="1" dirty="0" smtClean="0"/>
              <a:t>='http://www.baidu.com'&gt;</a:t>
            </a:r>
            <a:r>
              <a:rPr lang="zh-CN" altLang="en-US" b="1" dirty="0" smtClean="0"/>
              <a:t>百度</a:t>
            </a:r>
            <a:r>
              <a:rPr lang="en-US" altLang="zh-CN" b="1" dirty="0" smtClean="0"/>
              <a:t>&lt;/a&gt;"}&lt;/p&gt;</a:t>
            </a:r>
            <a:endParaRPr lang="en-US" altLang="zh-CN" b="1" dirty="0" smtClean="0"/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/>
              <a:t>&lt;p&gt;</a:t>
            </a:r>
            <a:endParaRPr lang="en-US" altLang="zh-CN" b="1" dirty="0" smtClean="0"/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/>
              <a:t>    &lt;c:out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escapeXml</a:t>
            </a:r>
            <a:r>
              <a:rPr lang="en-US" altLang="zh-CN" b="1" dirty="0" smtClean="0">
                <a:solidFill>
                  <a:srgbClr val="FF0000"/>
                </a:solidFill>
              </a:rPr>
              <a:t>="Y" </a:t>
            </a:r>
            <a:r>
              <a:rPr lang="en-US" altLang="zh-CN" b="1" dirty="0" smtClean="0"/>
              <a:t>value="&lt;a </a:t>
            </a:r>
            <a:r>
              <a:rPr lang="en-US" altLang="zh-CN" b="1" dirty="0" err="1" smtClean="0"/>
              <a:t>href</a:t>
            </a:r>
            <a:r>
              <a:rPr lang="en-US" altLang="zh-CN" b="1" dirty="0" smtClean="0"/>
              <a:t>='http://www.baidu.com'&gt;</a:t>
            </a:r>
            <a:r>
              <a:rPr lang="zh-CN" altLang="en-US" b="1" dirty="0" smtClean="0"/>
              <a:t>百度</a:t>
            </a:r>
            <a:r>
              <a:rPr lang="en-US" altLang="zh-CN" b="1" dirty="0" smtClean="0"/>
              <a:t>&lt;/a&gt;"/&gt;</a:t>
            </a:r>
            <a:endParaRPr lang="en-US" altLang="zh-CN" b="1" dirty="0" smtClean="0"/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/>
              <a:t>&lt;/p&gt;</a:t>
            </a:r>
            <a:endParaRPr lang="en-US" altLang="zh-CN" b="1" dirty="0" smtClean="0"/>
          </a:p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/>
              <a:t>&lt;c:out value="&lt;a </a:t>
            </a:r>
            <a:r>
              <a:rPr lang="en-US" altLang="zh-CN" b="1" dirty="0" err="1" smtClean="0"/>
              <a:t>href</a:t>
            </a:r>
            <a:r>
              <a:rPr lang="en-US" altLang="zh-CN" b="1" dirty="0" smtClean="0"/>
              <a:t>='http://www.baidu.com'&gt;</a:t>
            </a:r>
            <a:r>
              <a:rPr lang="zh-CN" altLang="en-US" b="1" dirty="0" smtClean="0"/>
              <a:t>百度</a:t>
            </a:r>
            <a:r>
              <a:rPr lang="en-US" altLang="zh-CN" b="1" dirty="0" smtClean="0"/>
              <a:t>&lt;/a&gt;"/&gt;</a:t>
            </a:r>
            <a:endParaRPr lang="en-US" altLang="zh-CN" b="1" dirty="0" smtClean="0"/>
          </a:p>
        </p:txBody>
      </p:sp>
      <p:pic>
        <p:nvPicPr>
          <p:cNvPr id="1026" name="Picture 2" descr="图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929066"/>
            <a:ext cx="4472753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79"/>
          <p:cNvGrpSpPr/>
          <p:nvPr/>
        </p:nvGrpSpPr>
        <p:grpSpPr>
          <a:xfrm>
            <a:off x="214282" y="4071942"/>
            <a:ext cx="1502753" cy="400110"/>
            <a:chOff x="6641147" y="5088888"/>
            <a:chExt cx="1502753" cy="400110"/>
          </a:xfrm>
        </p:grpSpPr>
        <p:pic>
          <p:nvPicPr>
            <p:cNvPr id="14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23889"/>
          </a:xfrm>
        </p:spPr>
        <p:txBody>
          <a:bodyPr/>
          <a:lstStyle/>
          <a:p>
            <a:r>
              <a:rPr lang="en-US" altLang="zh-CN" dirty="0" smtClean="0"/>
              <a:t>remove</a:t>
            </a:r>
            <a:r>
              <a:rPr lang="zh-CN" altLang="en-US" dirty="0" smtClean="0"/>
              <a:t>：删除指定范围内的变量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5" name="组合 21"/>
          <p:cNvGrpSpPr/>
          <p:nvPr/>
        </p:nvGrpSpPr>
        <p:grpSpPr>
          <a:xfrm>
            <a:off x="142844" y="814312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71538" y="1857364"/>
            <a:ext cx="7000924" cy="4286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&lt;c:remove var="value" scope="scope"/&gt;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11188" y="1643050"/>
            <a:ext cx="8229600" cy="3673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800"/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328613" y="1792275"/>
            <a:ext cx="8243915" cy="47361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&lt;body&gt;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&lt;!-- </a:t>
            </a:r>
            <a:r>
              <a:rPr lang="zh-CN" altLang="en-US" b="1" dirty="0" smtClean="0">
                <a:cs typeface="Times New Roman" panose="02020603050405020304" pitchFamily="18" charset="0"/>
              </a:rPr>
              <a:t>设置之前应该是空值 </a:t>
            </a:r>
            <a:r>
              <a:rPr lang="en-US" altLang="zh-CN" b="1" dirty="0" smtClean="0">
                <a:cs typeface="Times New Roman" panose="02020603050405020304" pitchFamily="18" charset="0"/>
              </a:rPr>
              <a:t>--&gt;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设置变量之前的值是：</a:t>
            </a:r>
            <a:r>
              <a:rPr lang="en-US" altLang="zh-CN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msg</a:t>
            </a: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=&lt;c:out value="${</a:t>
            </a:r>
            <a:r>
              <a:rPr lang="en-US" altLang="zh-CN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msg</a:t>
            </a: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}" default="null"/&gt;</a:t>
            </a:r>
            <a:endParaRPr lang="en-US" altLang="zh-CN" b="1" dirty="0" smtClean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&lt;!-- </a:t>
            </a:r>
            <a:r>
              <a:rPr lang="zh-CN" altLang="en-US" b="1" dirty="0" smtClean="0">
                <a:cs typeface="Times New Roman" panose="02020603050405020304" pitchFamily="18" charset="0"/>
              </a:rPr>
              <a:t>给变量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msg</a:t>
            </a:r>
            <a:r>
              <a:rPr lang="zh-CN" altLang="en-US" b="1" dirty="0" smtClean="0">
                <a:cs typeface="Times New Roman" panose="02020603050405020304" pitchFamily="18" charset="0"/>
              </a:rPr>
              <a:t>设值 </a:t>
            </a:r>
            <a:r>
              <a:rPr lang="en-US" altLang="zh-CN" b="1" dirty="0" smtClean="0">
                <a:cs typeface="Times New Roman" panose="02020603050405020304" pitchFamily="18" charset="0"/>
              </a:rPr>
              <a:t>--&gt;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&lt;c:set </a:t>
            </a:r>
            <a:r>
              <a:rPr lang="en-US" altLang="zh-CN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="</a:t>
            </a:r>
            <a:r>
              <a:rPr lang="en-US" altLang="zh-CN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msg</a:t>
            </a: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" value="Hello ACCP!" scope="page"&gt;&lt;/c:set&gt;</a:t>
            </a:r>
            <a:endParaRPr lang="en-US" altLang="zh-CN" b="1" dirty="0" smtClean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&lt;!-- </a:t>
            </a:r>
            <a:r>
              <a:rPr lang="zh-CN" altLang="en-US" b="1" dirty="0" smtClean="0">
                <a:cs typeface="Times New Roman" panose="02020603050405020304" pitchFamily="18" charset="0"/>
              </a:rPr>
              <a:t>此时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msg</a:t>
            </a:r>
            <a:r>
              <a:rPr lang="zh-CN" altLang="en-US" b="1" dirty="0" smtClean="0">
                <a:cs typeface="Times New Roman" panose="02020603050405020304" pitchFamily="18" charset="0"/>
              </a:rPr>
              <a:t>的值应该是上面设置的</a:t>
            </a:r>
            <a:r>
              <a:rPr lang="en-US" altLang="zh-CN" b="1" dirty="0" smtClean="0">
                <a:cs typeface="Times New Roman" panose="02020603050405020304" pitchFamily="18" charset="0"/>
              </a:rPr>
              <a:t>"</a:t>
            </a:r>
            <a:r>
              <a:rPr lang="zh-CN" altLang="en-US" b="1" dirty="0" smtClean="0">
                <a:cs typeface="Times New Roman" panose="02020603050405020304" pitchFamily="18" charset="0"/>
              </a:rPr>
              <a:t>已经不是空值了</a:t>
            </a:r>
            <a:r>
              <a:rPr lang="en-US" altLang="zh-CN" b="1" dirty="0" smtClean="0">
                <a:cs typeface="Times New Roman" panose="02020603050405020304" pitchFamily="18" charset="0"/>
              </a:rPr>
              <a:t>" --&gt;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设置新值以后：</a:t>
            </a:r>
            <a:r>
              <a:rPr lang="en-US" altLang="zh-CN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msg</a:t>
            </a: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=&lt;c:out value="${</a:t>
            </a:r>
            <a:r>
              <a:rPr lang="en-US" altLang="zh-CN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msg</a:t>
            </a: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}"&gt;&lt;/c:out&gt;&lt;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br</a:t>
            </a:r>
            <a:r>
              <a:rPr lang="en-US" altLang="zh-CN" b="1" dirty="0" smtClean="0">
                <a:cs typeface="Times New Roman" panose="02020603050405020304" pitchFamily="18" charset="0"/>
              </a:rPr>
              <a:t>&gt;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&lt;!-- </a:t>
            </a:r>
            <a:r>
              <a:rPr lang="zh-CN" altLang="en-US" b="1" dirty="0" smtClean="0">
                <a:cs typeface="Times New Roman" panose="02020603050405020304" pitchFamily="18" charset="0"/>
              </a:rPr>
              <a:t>把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msg</a:t>
            </a:r>
            <a:r>
              <a:rPr lang="zh-CN" altLang="en-US" b="1" dirty="0" smtClean="0">
                <a:cs typeface="Times New Roman" panose="02020603050405020304" pitchFamily="18" charset="0"/>
              </a:rPr>
              <a:t>变量从</a:t>
            </a:r>
            <a:r>
              <a:rPr lang="en-US" altLang="zh-CN" b="1" dirty="0" smtClean="0">
                <a:cs typeface="Times New Roman" panose="02020603050405020304" pitchFamily="18" charset="0"/>
              </a:rPr>
              <a:t>page</a:t>
            </a:r>
            <a:r>
              <a:rPr lang="zh-CN" altLang="en-US" b="1" dirty="0" smtClean="0">
                <a:cs typeface="Times New Roman" panose="02020603050405020304" pitchFamily="18" charset="0"/>
              </a:rPr>
              <a:t>范围内移除</a:t>
            </a:r>
            <a:r>
              <a:rPr lang="en-US" altLang="zh-CN" b="1" dirty="0" smtClean="0">
                <a:cs typeface="Times New Roman" panose="02020603050405020304" pitchFamily="18" charset="0"/>
              </a:rPr>
              <a:t>--&gt;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fr-FR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&lt;c:remove var="msg" scope="page"/&gt;</a:t>
            </a:r>
            <a:endParaRPr lang="fr-FR" altLang="zh-CN" b="1" dirty="0" smtClean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&lt;!-- </a:t>
            </a:r>
            <a:r>
              <a:rPr lang="zh-CN" altLang="en-US" b="1" dirty="0" smtClean="0">
                <a:cs typeface="Times New Roman" panose="02020603050405020304" pitchFamily="18" charset="0"/>
              </a:rPr>
              <a:t>此时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msg</a:t>
            </a:r>
            <a:r>
              <a:rPr lang="zh-CN" altLang="en-US" b="1" dirty="0" smtClean="0">
                <a:cs typeface="Times New Roman" panose="02020603050405020304" pitchFamily="18" charset="0"/>
              </a:rPr>
              <a:t>的值应该显示</a:t>
            </a:r>
            <a:r>
              <a:rPr lang="en-US" altLang="zh-CN" b="1" dirty="0" smtClean="0">
                <a:cs typeface="Times New Roman" panose="02020603050405020304" pitchFamily="18" charset="0"/>
              </a:rPr>
              <a:t>null --&gt;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移除变量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msg</a:t>
            </a:r>
            <a:r>
              <a:rPr lang="zh-CN" altLang="en-US" b="1" dirty="0" smtClean="0">
                <a:cs typeface="Times New Roman" panose="02020603050405020304" pitchFamily="18" charset="0"/>
              </a:rPr>
              <a:t>以后：</a:t>
            </a:r>
            <a:r>
              <a:rPr lang="en-US" altLang="zh-CN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msg</a:t>
            </a: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=&lt;c:out value="${</a:t>
            </a:r>
            <a:r>
              <a:rPr lang="en-US" altLang="zh-CN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msg</a:t>
            </a: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}“ default="null"&gt;</a:t>
            </a:r>
            <a:endParaRPr lang="en-US" altLang="zh-CN" b="1" dirty="0" smtClean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&lt;/c:out&gt;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&lt;/body&gt;	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4859338" y="1930388"/>
            <a:ext cx="2400569" cy="408623"/>
          </a:xfrm>
          <a:prstGeom prst="wedgeRoundRectCallout">
            <a:avLst>
              <a:gd name="adj1" fmla="val -22141"/>
              <a:gd name="adj2" fmla="val 483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set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属性进行赋值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4" name="AutoShape 22"/>
          <p:cNvSpPr>
            <a:spLocks noChangeArrowheads="1"/>
          </p:cNvSpPr>
          <p:nvPr/>
        </p:nvSpPr>
        <p:spPr bwMode="auto">
          <a:xfrm>
            <a:off x="5940425" y="3082913"/>
            <a:ext cx="2426465" cy="408623"/>
          </a:xfrm>
          <a:prstGeom prst="wedgeRoundRectCallout">
            <a:avLst>
              <a:gd name="adj1" fmla="val -30320"/>
              <a:gd name="adj2" fmla="val 543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out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属性输出显示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5" name="AutoShape 23"/>
          <p:cNvSpPr>
            <a:spLocks noChangeArrowheads="1"/>
          </p:cNvSpPr>
          <p:nvPr/>
        </p:nvSpPr>
        <p:spPr bwMode="auto">
          <a:xfrm>
            <a:off x="5792111" y="4643446"/>
            <a:ext cx="2423227" cy="408623"/>
          </a:xfrm>
          <a:prstGeom prst="wedgeRoundRectCallout">
            <a:avLst>
              <a:gd name="adj1" fmla="val -50828"/>
              <a:gd name="adj2" fmla="val -305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remove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属性移除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46" name="直接箭头连接符 45"/>
          <p:cNvCxnSpPr>
            <a:endCxn id="43" idx="4"/>
          </p:cNvCxnSpPr>
          <p:nvPr/>
        </p:nvCxnSpPr>
        <p:spPr>
          <a:xfrm flipV="1">
            <a:off x="3714744" y="2332187"/>
            <a:ext cx="1813368" cy="11158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072066" y="3519471"/>
            <a:ext cx="1000132" cy="57150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727009" y="4714884"/>
            <a:ext cx="916561" cy="1285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图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143248"/>
            <a:ext cx="480313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17"/>
          <p:cNvGrpSpPr/>
          <p:nvPr/>
        </p:nvGrpSpPr>
        <p:grpSpPr>
          <a:xfrm>
            <a:off x="2500298" y="6072206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2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31021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：通用标签的使用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71556" y="785795"/>
            <a:ext cx="8229600" cy="7858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通用标签的使用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335780" y="1789098"/>
            <a:ext cx="8550275" cy="35534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&lt;%@ taglib uri="http://java.sun.com/jsp/jstl/core" prefix="c"%&gt;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&lt;c:set var= "example" value="${100+1}" scope="session"  /&gt;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&lt;c:out value="${example}"/&gt;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&lt;c:remove var= "example" scope="session"/&gt;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&lt;/body&gt;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426268" y="3590910"/>
            <a:ext cx="3529012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3670" name="AutoShape 6"/>
          <p:cNvSpPr>
            <a:spLocks noChangeArrowheads="1"/>
          </p:cNvSpPr>
          <p:nvPr/>
        </p:nvSpPr>
        <p:spPr bwMode="gray">
          <a:xfrm>
            <a:off x="4098155" y="3375010"/>
            <a:ext cx="396404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out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标签在页面上显示信息或变量值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53671" name="AutoShape 7"/>
          <p:cNvSpPr>
            <a:spLocks noChangeArrowheads="1"/>
          </p:cNvSpPr>
          <p:nvPr/>
        </p:nvSpPr>
        <p:spPr bwMode="gray">
          <a:xfrm>
            <a:off x="3981278" y="3857628"/>
            <a:ext cx="4091184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remove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标签用于删除作用域内的变量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53672" name="Rectangle 8"/>
          <p:cNvSpPr>
            <a:spLocks noChangeArrowheads="1"/>
          </p:cNvSpPr>
          <p:nvPr/>
        </p:nvSpPr>
        <p:spPr bwMode="auto">
          <a:xfrm>
            <a:off x="426268" y="1790685"/>
            <a:ext cx="6983412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3673" name="Rectangle 9"/>
          <p:cNvSpPr>
            <a:spLocks noChangeArrowheads="1"/>
          </p:cNvSpPr>
          <p:nvPr/>
        </p:nvSpPr>
        <p:spPr bwMode="auto">
          <a:xfrm>
            <a:off x="426268" y="2857496"/>
            <a:ext cx="6784975" cy="3905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3674" name="Rectangle 10"/>
          <p:cNvSpPr>
            <a:spLocks noChangeArrowheads="1"/>
          </p:cNvSpPr>
          <p:nvPr/>
        </p:nvSpPr>
        <p:spPr bwMode="auto">
          <a:xfrm>
            <a:off x="426268" y="4286257"/>
            <a:ext cx="5761037" cy="38574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3675" name="AutoShape 11"/>
          <p:cNvSpPr>
            <a:spLocks noChangeArrowheads="1"/>
          </p:cNvSpPr>
          <p:nvPr/>
        </p:nvSpPr>
        <p:spPr bwMode="gray">
          <a:xfrm>
            <a:off x="6215074" y="1285860"/>
            <a:ext cx="276796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引入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使用核心标签的指令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53676" name="AutoShape 12"/>
          <p:cNvSpPr>
            <a:spLocks noChangeArrowheads="1"/>
          </p:cNvSpPr>
          <p:nvPr/>
        </p:nvSpPr>
        <p:spPr bwMode="gray">
          <a:xfrm>
            <a:off x="1577205" y="2071678"/>
            <a:ext cx="2273357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set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标签用于给变量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设置值和作用范围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53677" name="AutoShape 13"/>
          <p:cNvSpPr>
            <a:spLocks noChangeArrowheads="1"/>
          </p:cNvSpPr>
          <p:nvPr/>
        </p:nvSpPr>
        <p:spPr bwMode="gray">
          <a:xfrm>
            <a:off x="4143372" y="2366948"/>
            <a:ext cx="497440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scope= "page|request|session|application"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9" grpId="0" animBg="1"/>
      <p:bldP spid="753669" grpId="1" animBg="1"/>
      <p:bldP spid="753670" grpId="0" animBg="1"/>
      <p:bldP spid="753670" grpId="1" animBg="1"/>
      <p:bldP spid="753671" grpId="0" animBg="1"/>
      <p:bldP spid="753672" grpId="0" animBg="1"/>
      <p:bldP spid="753672" grpId="1" animBg="1"/>
      <p:bldP spid="753673" grpId="0" animBg="1"/>
      <p:bldP spid="753673" grpId="1" animBg="1"/>
      <p:bldP spid="753674" grpId="0" animBg="1"/>
      <p:bldP spid="753675" grpId="0" animBg="1"/>
      <p:bldP spid="753675" grpId="1" animBg="1"/>
      <p:bldP spid="7536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条件标签</a:t>
            </a:r>
            <a:endParaRPr lang="zh-CN" altLang="en-US" smtClean="0"/>
          </a:p>
        </p:txBody>
      </p:sp>
      <p:sp>
        <p:nvSpPr>
          <p:cNvPr id="24579" name="Rectangle 14"/>
          <p:cNvSpPr>
            <a:spLocks noChangeArrowheads="1"/>
          </p:cNvSpPr>
          <p:nvPr/>
        </p:nvSpPr>
        <p:spPr bwMode="auto">
          <a:xfrm>
            <a:off x="771556" y="1268413"/>
            <a:ext cx="8229600" cy="7318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 smtClean="0">
                <a:latin typeface="+mn-lt"/>
                <a:ea typeface="+mn-ea"/>
              </a:rPr>
              <a:t>if</a:t>
            </a:r>
            <a:r>
              <a:rPr lang="zh-CN" altLang="en-US" sz="2800" b="1" dirty="0" smtClean="0">
                <a:latin typeface="+mn-lt"/>
                <a:ea typeface="+mn-ea"/>
              </a:rPr>
              <a:t>：实现</a:t>
            </a:r>
            <a:r>
              <a:rPr lang="en-US" altLang="zh-CN" sz="2800" b="1" dirty="0" smtClean="0">
                <a:latin typeface="+mn-lt"/>
                <a:ea typeface="+mn-ea"/>
              </a:rPr>
              <a:t>Java</a:t>
            </a:r>
            <a:r>
              <a:rPr lang="zh-CN" altLang="en-US" sz="2800" b="1" dirty="0" smtClean="0">
                <a:latin typeface="+mn-lt"/>
                <a:ea typeface="+mn-ea"/>
              </a:rPr>
              <a:t>语言中</a:t>
            </a:r>
            <a:r>
              <a:rPr lang="en-US" altLang="zh-CN" sz="2800" b="1" dirty="0" smtClean="0">
                <a:latin typeface="+mn-lt"/>
                <a:ea typeface="+mn-ea"/>
              </a:rPr>
              <a:t>if</a:t>
            </a:r>
            <a:r>
              <a:rPr lang="zh-CN" altLang="en-US" sz="2800" b="1" dirty="0" smtClean="0">
                <a:latin typeface="+mn-lt"/>
                <a:ea typeface="+mn-ea"/>
              </a:rPr>
              <a:t>语句的功能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757775" name="AutoShape 15"/>
          <p:cNvSpPr>
            <a:spLocks noChangeArrowheads="1"/>
          </p:cNvSpPr>
          <p:nvPr/>
        </p:nvSpPr>
        <p:spPr bwMode="auto">
          <a:xfrm>
            <a:off x="785786" y="2428868"/>
            <a:ext cx="7510463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c:if   test="codition"    var="name"    scope="applicationArea" 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&lt;/c:if&gt;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57776" name="Rectangle 16"/>
          <p:cNvSpPr>
            <a:spLocks noChangeArrowheads="1"/>
          </p:cNvSpPr>
          <p:nvPr/>
        </p:nvSpPr>
        <p:spPr bwMode="auto">
          <a:xfrm>
            <a:off x="1517616" y="2534686"/>
            <a:ext cx="1657350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7777" name="Rectangle 17"/>
          <p:cNvSpPr>
            <a:spLocks noChangeArrowheads="1"/>
          </p:cNvSpPr>
          <p:nvPr/>
        </p:nvSpPr>
        <p:spPr bwMode="auto">
          <a:xfrm>
            <a:off x="3246404" y="2534686"/>
            <a:ext cx="1657350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7778" name="Rectangle 18"/>
          <p:cNvSpPr>
            <a:spLocks noChangeArrowheads="1"/>
          </p:cNvSpPr>
          <p:nvPr/>
        </p:nvSpPr>
        <p:spPr bwMode="auto">
          <a:xfrm>
            <a:off x="4960916" y="2534686"/>
            <a:ext cx="2808287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 rot="-5400000" flipH="1" flipV="1">
            <a:off x="3742505" y="3183180"/>
            <a:ext cx="719137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57783" name="Line 23"/>
          <p:cNvSpPr>
            <a:spLocks noChangeShapeType="1"/>
          </p:cNvSpPr>
          <p:nvPr/>
        </p:nvSpPr>
        <p:spPr bwMode="auto">
          <a:xfrm rot="-5400000" flipH="1" flipV="1">
            <a:off x="6192017" y="3183180"/>
            <a:ext cx="719137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57784" name="Line 24"/>
          <p:cNvSpPr>
            <a:spLocks noChangeShapeType="1"/>
          </p:cNvSpPr>
          <p:nvPr/>
        </p:nvSpPr>
        <p:spPr bwMode="auto">
          <a:xfrm rot="-5400000" flipH="1" flipV="1">
            <a:off x="1886703" y="3175248"/>
            <a:ext cx="719137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57785" name="AutoShape 25"/>
          <p:cNvSpPr>
            <a:spLocks noChangeArrowheads="1"/>
          </p:cNvSpPr>
          <p:nvPr/>
        </p:nvSpPr>
        <p:spPr bwMode="gray">
          <a:xfrm>
            <a:off x="1226566" y="3542748"/>
            <a:ext cx="1948400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判断条件表达式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返回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true/false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57786" name="AutoShape 26"/>
          <p:cNvSpPr>
            <a:spLocks noChangeArrowheads="1"/>
          </p:cNvSpPr>
          <p:nvPr/>
        </p:nvSpPr>
        <p:spPr bwMode="gray">
          <a:xfrm>
            <a:off x="3256976" y="3542748"/>
            <a:ext cx="1989692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rIns="0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该变量用于保存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返回的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true/false 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57787" name="AutoShape 27"/>
          <p:cNvSpPr>
            <a:spLocks noChangeArrowheads="1"/>
          </p:cNvSpPr>
          <p:nvPr/>
        </p:nvSpPr>
        <p:spPr bwMode="gray">
          <a:xfrm>
            <a:off x="5830861" y="3542748"/>
            <a:ext cx="1420038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rIns="0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var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量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的作用域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4" name="组合 21"/>
          <p:cNvGrpSpPr/>
          <p:nvPr/>
        </p:nvGrpSpPr>
        <p:grpSpPr>
          <a:xfrm>
            <a:off x="142844" y="814312"/>
            <a:ext cx="1000132" cy="400110"/>
            <a:chOff x="1000100" y="1801286"/>
            <a:chExt cx="1000132" cy="400110"/>
          </a:xfrm>
        </p:grpSpPr>
        <p:pic>
          <p:nvPicPr>
            <p:cNvPr id="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5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5" grpId="0" animBg="1"/>
      <p:bldP spid="757776" grpId="0" animBg="1"/>
      <p:bldP spid="757777" grpId="0" animBg="1"/>
      <p:bldP spid="757778" grpId="0" animBg="1"/>
      <p:bldP spid="757782" grpId="0" animBg="1"/>
      <p:bldP spid="757783" grpId="0" animBg="1"/>
      <p:bldP spid="757784" grpId="0" animBg="1"/>
      <p:bldP spid="757785" grpId="0" animBg="1"/>
      <p:bldP spid="757786" grpId="0" animBg="1"/>
      <p:bldP spid="7577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条件标签的应用</a:t>
            </a:r>
            <a:endParaRPr lang="zh-CN" altLang="en-US" smtClean="0"/>
          </a:p>
        </p:txBody>
      </p:sp>
      <p:sp>
        <p:nvSpPr>
          <p:cNvPr id="25603" name="Rectangle 18"/>
          <p:cNvSpPr>
            <a:spLocks noChangeArrowheads="1"/>
          </p:cNvSpPr>
          <p:nvPr/>
        </p:nvSpPr>
        <p:spPr bwMode="auto">
          <a:xfrm>
            <a:off x="796953" y="1281102"/>
            <a:ext cx="777557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判断登录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25604" name="AutoShape 19"/>
          <p:cNvSpPr>
            <a:spLocks noChangeArrowheads="1"/>
          </p:cNvSpPr>
          <p:nvPr/>
        </p:nvSpPr>
        <p:spPr bwMode="auto">
          <a:xfrm>
            <a:off x="214282" y="1844675"/>
            <a:ext cx="6818331" cy="37764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&lt;body&gt;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&lt;c:set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var</a:t>
            </a:r>
            <a:r>
              <a:rPr lang="en-US" altLang="zh-CN" b="1" dirty="0" smtClean="0">
                <a:cs typeface="Times New Roman" panose="02020603050405020304" pitchFamily="18" charset="0"/>
              </a:rPr>
              <a:t>="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isLogin</a:t>
            </a:r>
            <a:r>
              <a:rPr lang="en-US" altLang="zh-CN" b="1" dirty="0" smtClean="0">
                <a:cs typeface="Times New Roman" panose="02020603050405020304" pitchFamily="18" charset="0"/>
              </a:rPr>
              <a:t>" value="${empty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sessionScope.user</a:t>
            </a:r>
            <a:r>
              <a:rPr lang="en-US" altLang="zh-CN" b="1" dirty="0" smtClean="0">
                <a:cs typeface="Times New Roman" panose="02020603050405020304" pitchFamily="18" charset="0"/>
              </a:rPr>
              <a:t>}"/&gt;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&lt;c:if test="${</a:t>
            </a:r>
            <a:r>
              <a:rPr lang="en-US" altLang="zh-CN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isLogin</a:t>
            </a:r>
            <a:r>
              <a:rPr lang="en-US" altLang="zh-CN" b="1" smtClean="0">
                <a:solidFill>
                  <a:srgbClr val="0000CC"/>
                </a:solidFill>
                <a:cs typeface="Times New Roman" panose="02020603050405020304" pitchFamily="18" charset="0"/>
              </a:rPr>
              <a:t>}"&gt;</a:t>
            </a:r>
            <a:endParaRPr lang="en-US" altLang="zh-CN" b="1" dirty="0" smtClean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…</a:t>
            </a:r>
            <a:r>
              <a:rPr lang="zh-CN" altLang="en-US" b="1" dirty="0" smtClean="0">
                <a:cs typeface="Times New Roman" panose="02020603050405020304" pitchFamily="18" charset="0"/>
              </a:rPr>
              <a:t>登录表单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&lt;/c:if&gt;</a:t>
            </a:r>
            <a:endParaRPr lang="en-US" altLang="zh-CN" b="1" dirty="0" smtClean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&lt;c:if test="${! </a:t>
            </a:r>
            <a:r>
              <a:rPr lang="en-US" altLang="zh-CN" b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isLogin</a:t>
            </a: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}"&gt;</a:t>
            </a:r>
            <a:endParaRPr lang="en-US" altLang="zh-CN" b="1" dirty="0" smtClean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已经登录！</a:t>
            </a:r>
            <a:endParaRPr lang="zh-CN" altLang="en-US" b="1" dirty="0" smtClean="0"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&lt;/c:if&gt;</a:t>
            </a:r>
            <a:endParaRPr lang="en-US" altLang="zh-CN" b="1" dirty="0" smtClean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&lt;/body&gt;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71670" y="6072206"/>
            <a:ext cx="5286412" cy="431800"/>
            <a:chOff x="2500346" y="9858401"/>
            <a:chExt cx="5286412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28641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441499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3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：使用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&lt;c:if&gt;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判断是否登录成功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2054" name="Picture 6" descr="C:\Documents and Settings\yujuan.bai\桌面\Snap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857628"/>
            <a:ext cx="2786082" cy="2044688"/>
          </a:xfrm>
          <a:prstGeom prst="rect">
            <a:avLst/>
          </a:prstGeom>
          <a:noFill/>
        </p:spPr>
      </p:pic>
      <p:pic>
        <p:nvPicPr>
          <p:cNvPr id="2055" name="Picture 7" descr="C:\Documents and Settings\yujuan.bai\桌面\Snap1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3857628"/>
            <a:ext cx="2786050" cy="2044665"/>
          </a:xfrm>
          <a:prstGeom prst="rect">
            <a:avLst/>
          </a:prstGeom>
          <a:noFill/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预习检查</a:t>
            </a:r>
            <a:endParaRPr lang="zh-CN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什么是</a:t>
            </a:r>
            <a:r>
              <a:rPr lang="en-US" altLang="zh-CN" dirty="0" smtClean="0"/>
              <a:t>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EL</a:t>
            </a:r>
            <a:r>
              <a:rPr lang="zh-CN" altLang="en-US" dirty="0" smtClean="0"/>
              <a:t>的语法是什么？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条件标签</a:t>
            </a:r>
            <a:endParaRPr lang="zh-CN" altLang="en-US" dirty="0" smtClean="0"/>
          </a:p>
        </p:txBody>
      </p:sp>
      <p:sp>
        <p:nvSpPr>
          <p:cNvPr id="24579" name="Rectangle 14"/>
          <p:cNvSpPr>
            <a:spLocks noChangeArrowheads="1"/>
          </p:cNvSpPr>
          <p:nvPr/>
        </p:nvSpPr>
        <p:spPr bwMode="auto">
          <a:xfrm>
            <a:off x="771556" y="1268413"/>
            <a:ext cx="8229600" cy="10175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 smtClean="0">
                <a:latin typeface="+mn-lt"/>
                <a:ea typeface="+mn-ea"/>
              </a:rPr>
              <a:t>choose</a:t>
            </a:r>
            <a:r>
              <a:rPr lang="zh-CN" altLang="en-US" sz="2800" b="1" dirty="0" smtClean="0">
                <a:latin typeface="+mn-lt"/>
                <a:ea typeface="+mn-ea"/>
              </a:rPr>
              <a:t>：实现</a:t>
            </a:r>
            <a:r>
              <a:rPr lang="en-US" altLang="zh-CN" sz="2800" b="1" dirty="0" smtClean="0">
                <a:latin typeface="+mn-lt"/>
                <a:ea typeface="+mn-ea"/>
              </a:rPr>
              <a:t>Java</a:t>
            </a:r>
            <a:r>
              <a:rPr lang="zh-CN" altLang="en-US" sz="2800" b="1" dirty="0" smtClean="0">
                <a:latin typeface="+mn-lt"/>
                <a:ea typeface="+mn-ea"/>
              </a:rPr>
              <a:t>语言中</a:t>
            </a:r>
            <a:r>
              <a:rPr lang="en-US" altLang="zh-CN" sz="2800" b="1" dirty="0" smtClean="0">
                <a:latin typeface="+mn-lt"/>
                <a:ea typeface="+mn-ea"/>
              </a:rPr>
              <a:t>if-else </a:t>
            </a:r>
            <a:r>
              <a:rPr lang="en-US" altLang="zh-CN" sz="2800" b="1" dirty="0" err="1" smtClean="0">
                <a:latin typeface="+mn-lt"/>
                <a:ea typeface="+mn-ea"/>
              </a:rPr>
              <a:t>if-else</a:t>
            </a:r>
            <a:r>
              <a:rPr lang="zh-CN" altLang="en-US" sz="2800" b="1" dirty="0" smtClean="0">
                <a:latin typeface="+mn-lt"/>
                <a:ea typeface="+mn-ea"/>
              </a:rPr>
              <a:t>语句的功能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757775" name="AutoShape 15"/>
          <p:cNvSpPr>
            <a:spLocks noChangeArrowheads="1"/>
          </p:cNvSpPr>
          <p:nvPr/>
        </p:nvSpPr>
        <p:spPr bwMode="auto">
          <a:xfrm>
            <a:off x="785787" y="2428868"/>
            <a:ext cx="492922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&lt;c:choose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 scope="scope"&gt;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&lt;c:when test="condition"&gt;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主体内容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&lt;/c:when&gt;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&lt;c:otherwise&gt;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主体内容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&lt;/c:otherwise&gt;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&lt;/c:choose 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142844" y="814312"/>
            <a:ext cx="1000132" cy="400110"/>
            <a:chOff x="1000100" y="1801286"/>
            <a:chExt cx="1000132" cy="400110"/>
          </a:xfrm>
        </p:grpSpPr>
        <p:pic>
          <p:nvPicPr>
            <p:cNvPr id="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14480" y="6072206"/>
            <a:ext cx="5402782" cy="431800"/>
            <a:chOff x="2500346" y="9858401"/>
            <a:chExt cx="5402782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461697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4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：使用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&lt;c:choose&gt;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判断登录角色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3074" name="Picture 2" descr="C:\Documents and Settings\yujuan.bai\桌面\Snap1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3929066"/>
            <a:ext cx="2857520" cy="2097116"/>
          </a:xfrm>
          <a:prstGeom prst="rect">
            <a:avLst/>
          </a:prstGeom>
          <a:noFill/>
        </p:spPr>
      </p:pic>
      <p:pic>
        <p:nvPicPr>
          <p:cNvPr id="3075" name="Picture 3" descr="C:\Documents and Settings\yujuan.bai\桌面\Snap1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1785926"/>
            <a:ext cx="2857520" cy="2097116"/>
          </a:xfrm>
          <a:prstGeom prst="rect">
            <a:avLst/>
          </a:prstGeom>
          <a:noFill/>
        </p:spPr>
      </p:pic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迭代标签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650875" y="3140877"/>
            <a:ext cx="8308975" cy="3333220"/>
          </a:xfrm>
          <a:prstGeom prst="roundRect">
            <a:avLst>
              <a:gd name="adj" fmla="val 13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&lt;c:forEach     items=</a:t>
            </a:r>
            <a:r>
              <a:rPr lang="en-US" altLang="zh-CN" b="1" dirty="0" smtClean="0">
                <a:cs typeface="Times New Roman" panose="02020603050405020304" pitchFamily="18" charset="0"/>
              </a:rPr>
              <a:t> 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collection</a:t>
            </a:r>
            <a:r>
              <a:rPr lang="en-US" altLang="zh-CN" b="1" dirty="0" smtClean="0">
                <a:cs typeface="Times New Roman" panose="02020603050405020304" pitchFamily="18" charset="0"/>
              </a:rPr>
              <a:t> 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</a:t>
            </a:r>
            <a:r>
              <a:rPr lang="en-US" altLang="zh-CN" b="1" dirty="0" smtClean="0">
                <a:cs typeface="Times New Roman" panose="02020603050405020304" pitchFamily="18" charset="0"/>
              </a:rPr>
              <a:t> 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name</a:t>
            </a:r>
            <a:r>
              <a:rPr lang="en-US" altLang="zh-CN" b="1" dirty="0" smtClean="0">
                <a:cs typeface="Times New Roman" panose="02020603050405020304" pitchFamily="18" charset="0"/>
              </a:rPr>
              <a:t> 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begin=</a:t>
            </a:r>
            <a:r>
              <a:rPr lang="en-US" altLang="zh-CN" b="1" dirty="0" smtClean="0">
                <a:cs typeface="Times New Roman" panose="02020603050405020304" pitchFamily="18" charset="0"/>
              </a:rPr>
              <a:t> 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start</a:t>
            </a:r>
            <a:r>
              <a:rPr lang="en-US" altLang="zh-CN" b="1" dirty="0" smtClean="0">
                <a:cs typeface="Times New Roman" panose="02020603050405020304" pitchFamily="18" charset="0"/>
              </a:rPr>
              <a:t> 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end=</a:t>
            </a:r>
            <a:r>
              <a:rPr lang="en-US" altLang="zh-CN" b="1" dirty="0" smtClean="0">
                <a:cs typeface="Times New Roman" panose="02020603050405020304" pitchFamily="18" charset="0"/>
              </a:rPr>
              <a:t> 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end </a:t>
            </a:r>
            <a:r>
              <a:rPr lang="en-US" altLang="zh-CN" b="1" dirty="0" smtClean="0">
                <a:cs typeface="Times New Roman" panose="02020603050405020304" pitchFamily="18" charset="0"/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step=</a:t>
            </a:r>
            <a:r>
              <a:rPr lang="en-US" altLang="zh-CN" b="1" dirty="0" smtClean="0">
                <a:cs typeface="Times New Roman" panose="02020603050405020304" pitchFamily="18" charset="0"/>
              </a:rPr>
              <a:t> 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count</a:t>
            </a:r>
            <a:r>
              <a:rPr lang="en-US" altLang="zh-CN" b="1" dirty="0" smtClean="0">
                <a:cs typeface="Times New Roman" panose="02020603050405020304" pitchFamily="18" charset="0"/>
              </a:rPr>
              <a:t> " 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varStatus</a:t>
            </a:r>
            <a:r>
              <a:rPr lang="en-US" altLang="zh-CN" b="1" dirty="0" smtClean="0">
                <a:cs typeface="Times New Roman" panose="02020603050405020304" pitchFamily="18" charset="0"/>
              </a:rPr>
              <a:t>="status"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循环体代码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&lt;/c:forEach&gt;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85786" y="1285861"/>
            <a:ext cx="8229600" cy="714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 </a:t>
            </a:r>
            <a:r>
              <a:rPr lang="en-US" altLang="zh-CN" sz="2800" b="1" dirty="0" err="1" smtClean="0">
                <a:latin typeface="+mn-lt"/>
                <a:ea typeface="+mn-ea"/>
              </a:rPr>
              <a:t>forEach</a:t>
            </a:r>
            <a:r>
              <a:rPr lang="zh-CN" altLang="en-US" sz="2800" b="1" dirty="0" smtClean="0">
                <a:latin typeface="+mn-lt"/>
                <a:ea typeface="+mn-ea"/>
              </a:rPr>
              <a:t>：实现对集合中对象的遍历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821253" name="Rectangle 5"/>
          <p:cNvSpPr>
            <a:spLocks noChangeArrowheads="1"/>
          </p:cNvSpPr>
          <p:nvPr/>
        </p:nvSpPr>
        <p:spPr bwMode="auto">
          <a:xfrm>
            <a:off x="2214546" y="3247240"/>
            <a:ext cx="2357454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1254" name="AutoShape 6"/>
          <p:cNvSpPr>
            <a:spLocks noChangeArrowheads="1"/>
          </p:cNvSpPr>
          <p:nvPr/>
        </p:nvSpPr>
        <p:spPr bwMode="auto">
          <a:xfrm>
            <a:off x="4662309" y="2310615"/>
            <a:ext cx="1981393" cy="67422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t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var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指定当前成员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的引用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21255" name="Rectangle 7"/>
          <p:cNvSpPr>
            <a:spLocks noChangeArrowheads="1"/>
          </p:cNvSpPr>
          <p:nvPr/>
        </p:nvSpPr>
        <p:spPr bwMode="auto">
          <a:xfrm>
            <a:off x="5000628" y="3214686"/>
            <a:ext cx="1500198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1256" name="AutoShape 8"/>
          <p:cNvSpPr>
            <a:spLocks noChangeArrowheads="1"/>
          </p:cNvSpPr>
          <p:nvPr/>
        </p:nvSpPr>
        <p:spPr bwMode="auto">
          <a:xfrm>
            <a:off x="2268538" y="2310615"/>
            <a:ext cx="1766957" cy="67422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t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items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指定要遍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历的集合对象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21257" name="AutoShape 9"/>
          <p:cNvSpPr>
            <a:spLocks noChangeArrowheads="1"/>
          </p:cNvSpPr>
          <p:nvPr/>
        </p:nvSpPr>
        <p:spPr bwMode="gray">
          <a:xfrm>
            <a:off x="2239986" y="5637233"/>
            <a:ext cx="5689600" cy="720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    forEach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for</a:t>
            </a:r>
            <a:r>
              <a:rPr lang="zh-CN" altLang="en-US" sz="2000" b="1" dirty="0"/>
              <a:t>循环语句的变体，实现   </a:t>
            </a:r>
            <a:endParaRPr lang="zh-CN" altLang="en-US" sz="2000" b="1" dirty="0"/>
          </a:p>
          <a:p>
            <a:pPr algn="l" eaLnBrk="0" hangingPunct="0">
              <a:defRPr/>
            </a:pPr>
            <a:r>
              <a:rPr lang="zh-CN" altLang="en-US" sz="2000" b="1" dirty="0"/>
              <a:t>  集合对象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可以是</a:t>
            </a:r>
            <a:r>
              <a:rPr lang="en-US" altLang="zh-CN" sz="2000" b="1" dirty="0"/>
              <a:t>list</a:t>
            </a:r>
            <a:r>
              <a:rPr lang="zh-CN" altLang="en-US" sz="2000" b="1" dirty="0"/>
              <a:t>、数组等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的处理 </a:t>
            </a:r>
            <a:endParaRPr lang="zh-CN" altLang="en-US" sz="2000" b="1" dirty="0"/>
          </a:p>
        </p:txBody>
      </p:sp>
      <p:sp>
        <p:nvSpPr>
          <p:cNvPr id="821258" name="AutoShape 10"/>
          <p:cNvSpPr>
            <a:spLocks noChangeArrowheads="1"/>
          </p:cNvSpPr>
          <p:nvPr/>
        </p:nvSpPr>
        <p:spPr bwMode="auto">
          <a:xfrm>
            <a:off x="6786578" y="2254707"/>
            <a:ext cx="2068488" cy="67422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t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begin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指定从集合的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第几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位开始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21259" name="AutoShape 11"/>
          <p:cNvSpPr>
            <a:spLocks noChangeArrowheads="1"/>
          </p:cNvSpPr>
          <p:nvPr/>
        </p:nvSpPr>
        <p:spPr bwMode="auto">
          <a:xfrm>
            <a:off x="0" y="4000504"/>
            <a:ext cx="2103457" cy="67422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t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end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指定迭代到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集合的第几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位结束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21260" name="Rectangle 12"/>
          <p:cNvSpPr>
            <a:spLocks noChangeArrowheads="1"/>
          </p:cNvSpPr>
          <p:nvPr/>
        </p:nvSpPr>
        <p:spPr bwMode="auto">
          <a:xfrm>
            <a:off x="6715140" y="3214686"/>
            <a:ext cx="1714512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1261" name="Rectangle 13"/>
          <p:cNvSpPr>
            <a:spLocks noChangeArrowheads="1"/>
          </p:cNvSpPr>
          <p:nvPr/>
        </p:nvSpPr>
        <p:spPr bwMode="auto">
          <a:xfrm>
            <a:off x="714348" y="3640142"/>
            <a:ext cx="1357322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1262" name="Rectangle 14"/>
          <p:cNvSpPr>
            <a:spLocks noChangeArrowheads="1"/>
          </p:cNvSpPr>
          <p:nvPr/>
        </p:nvSpPr>
        <p:spPr bwMode="auto">
          <a:xfrm>
            <a:off x="2143108" y="3640141"/>
            <a:ext cx="1643074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1263" name="AutoShape 15"/>
          <p:cNvSpPr>
            <a:spLocks noChangeArrowheads="1"/>
          </p:cNvSpPr>
          <p:nvPr/>
        </p:nvSpPr>
        <p:spPr bwMode="auto">
          <a:xfrm>
            <a:off x="2571736" y="4071942"/>
            <a:ext cx="1411971" cy="67422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t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step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循环的步长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9" name="组合 21"/>
          <p:cNvGrpSpPr/>
          <p:nvPr/>
        </p:nvGrpSpPr>
        <p:grpSpPr>
          <a:xfrm>
            <a:off x="142844" y="814312"/>
            <a:ext cx="1000132" cy="400110"/>
            <a:chOff x="1000100" y="1801286"/>
            <a:chExt cx="1000132" cy="400110"/>
          </a:xfrm>
        </p:grpSpPr>
        <p:pic>
          <p:nvPicPr>
            <p:cNvPr id="2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857620" y="3643314"/>
            <a:ext cx="2143140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AutoShape 15"/>
          <p:cNvSpPr>
            <a:spLocks noChangeArrowheads="1"/>
          </p:cNvSpPr>
          <p:nvPr/>
        </p:nvSpPr>
        <p:spPr bwMode="auto">
          <a:xfrm>
            <a:off x="5500694" y="4000504"/>
            <a:ext cx="2482870" cy="1041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 anchor="t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varStatus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属性用于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存放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var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引用的成员的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相关信息，如索引等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3" grpId="0" animBg="1"/>
      <p:bldP spid="821254" grpId="0" animBg="1"/>
      <p:bldP spid="821255" grpId="0" animBg="1"/>
      <p:bldP spid="821256" grpId="0" animBg="1"/>
      <p:bldP spid="821257" grpId="0" animBg="1"/>
      <p:bldP spid="821258" grpId="0" animBg="1"/>
      <p:bldP spid="821259" grpId="0" animBg="1"/>
      <p:bldP spid="821260" grpId="0" animBg="1"/>
      <p:bldP spid="821261" grpId="0" animBg="1"/>
      <p:bldP spid="821262" grpId="0" animBg="1"/>
      <p:bldP spid="821263" grpId="0" animBg="1"/>
      <p:bldP spid="22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迭代标签的应用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495300" y="1357298"/>
            <a:ext cx="8440738" cy="5346079"/>
          </a:xfrm>
          <a:prstGeom prst="roundRect">
            <a:avLst>
              <a:gd name="adj" fmla="val 38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tIns="0" bIns="0">
            <a:spAutoFit/>
          </a:bodyPr>
          <a:lstStyle/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&lt;%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	List products = </a:t>
            </a:r>
            <a:r>
              <a:rPr lang="en-US" altLang="zh-CN" b="1" dirty="0" err="1" smtClean="0">
                <a:ea typeface="宋体" panose="02010600030101010101" pitchFamily="2" charset="-122"/>
              </a:rPr>
              <a:t>GoodsDao.getAllProducts</a:t>
            </a:r>
            <a:r>
              <a:rPr lang="en-US" altLang="zh-CN" b="1" dirty="0" smtClean="0">
                <a:ea typeface="宋体" panose="02010600030101010101" pitchFamily="2" charset="-122"/>
              </a:rPr>
              <a:t>();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	</a:t>
            </a:r>
            <a:r>
              <a:rPr lang="en-US" altLang="zh-CN" b="1" dirty="0" err="1" smtClean="0">
                <a:ea typeface="宋体" panose="02010600030101010101" pitchFamily="2" charset="-122"/>
              </a:rPr>
              <a:t>request.setAttribute</a:t>
            </a:r>
            <a:r>
              <a:rPr lang="en-US" altLang="zh-CN" b="1" dirty="0" smtClean="0">
                <a:ea typeface="宋体" panose="02010600030101010101" pitchFamily="2" charset="-122"/>
              </a:rPr>
              <a:t>("products", products);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%&gt;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…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&lt;!-- </a:t>
            </a:r>
            <a:r>
              <a:rPr lang="zh-CN" altLang="en-US" b="1" dirty="0" smtClean="0">
                <a:ea typeface="宋体" panose="02010600030101010101" pitchFamily="2" charset="-122"/>
              </a:rPr>
              <a:t>循环输出商品信息 </a:t>
            </a:r>
            <a:r>
              <a:rPr lang="en-US" altLang="zh-CN" b="1" dirty="0" smtClean="0">
                <a:ea typeface="宋体" panose="02010600030101010101" pitchFamily="2" charset="-122"/>
              </a:rPr>
              <a:t>--&gt;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&lt;c:forEach </a:t>
            </a:r>
            <a:r>
              <a:rPr lang="en-US" altLang="zh-CN" b="1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var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="product" items="${</a:t>
            </a:r>
            <a:r>
              <a:rPr lang="en-US" altLang="zh-CN" b="1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requestScope.products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}" </a:t>
            </a:r>
            <a:r>
              <a:rPr lang="en-US" altLang="zh-CN" b="1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varStatus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="status"&gt;</a:t>
            </a:r>
            <a:endParaRPr lang="en-US" altLang="zh-CN" b="1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&lt;!-- </a:t>
            </a:r>
            <a:r>
              <a:rPr lang="zh-CN" altLang="en-US" b="1" dirty="0" smtClean="0">
                <a:ea typeface="宋体" panose="02010600030101010101" pitchFamily="2" charset="-122"/>
              </a:rPr>
              <a:t>如果是偶数行，为该行换背景颜色 </a:t>
            </a:r>
            <a:r>
              <a:rPr lang="en-US" altLang="zh-CN" b="1" dirty="0" smtClean="0">
                <a:ea typeface="宋体" panose="02010600030101010101" pitchFamily="2" charset="-122"/>
              </a:rPr>
              <a:t>--&gt;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&lt;</a:t>
            </a:r>
            <a:r>
              <a:rPr lang="en-US" altLang="zh-CN" b="1" dirty="0" err="1" smtClean="0"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&lt;c:if test="${</a:t>
            </a:r>
            <a:r>
              <a:rPr lang="en-US" altLang="zh-CN" b="1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status.index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 % 2 == 1 }"&gt;</a:t>
            </a:r>
            <a:r>
              <a:rPr lang="en-US" altLang="zh-CN" b="1" dirty="0" smtClean="0">
                <a:ea typeface="宋体" panose="02010600030101010101" pitchFamily="2" charset="-122"/>
              </a:rPr>
              <a:t>style="background-</a:t>
            </a:r>
            <a:r>
              <a:rPr lang="en-US" altLang="zh-CN" b="1" dirty="0" err="1" smtClean="0">
                <a:ea typeface="宋体" panose="02010600030101010101" pitchFamily="2" charset="-122"/>
              </a:rPr>
              <a:t>color:rgb</a:t>
            </a:r>
            <a:r>
              <a:rPr lang="en-US" altLang="zh-CN" b="1" dirty="0" smtClean="0">
                <a:ea typeface="宋体" panose="02010600030101010101" pitchFamily="2" charset="-122"/>
              </a:rPr>
              <a:t>(219,241,212);"&lt;/c:if&gt;&gt;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    &lt;td&gt;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${product.name }</a:t>
            </a:r>
            <a:r>
              <a:rPr lang="en-US" altLang="zh-CN" b="1" dirty="0" smtClean="0">
                <a:ea typeface="宋体" panose="02010600030101010101" pitchFamily="2" charset="-122"/>
              </a:rPr>
              <a:t>&lt;/td&gt;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    &lt;td&gt;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${</a:t>
            </a:r>
            <a:r>
              <a:rPr lang="en-US" altLang="zh-CN" b="1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product.area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 }</a:t>
            </a:r>
            <a:r>
              <a:rPr lang="en-US" altLang="zh-CN" b="1" dirty="0" smtClean="0">
                <a:ea typeface="宋体" panose="02010600030101010101" pitchFamily="2" charset="-122"/>
              </a:rPr>
              <a:t>&lt;/td&gt;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    &lt;td&gt;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${</a:t>
            </a:r>
            <a:r>
              <a:rPr lang="en-US" altLang="zh-CN" b="1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product.price</a:t>
            </a: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 }</a:t>
            </a:r>
            <a:r>
              <a:rPr lang="en-US" altLang="zh-CN" b="1" dirty="0" smtClean="0">
                <a:ea typeface="宋体" panose="02010600030101010101" pitchFamily="2" charset="-122"/>
              </a:rPr>
              <a:t>&lt;/td&gt;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   &lt;/</a:t>
            </a:r>
            <a:r>
              <a:rPr lang="en-US" altLang="zh-CN" b="1" dirty="0" err="1" smtClean="0">
                <a:ea typeface="宋体" panose="02010600030101010101" pitchFamily="2" charset="-122"/>
              </a:rPr>
              <a:t>tr</a:t>
            </a:r>
            <a:r>
              <a:rPr lang="en-US" altLang="zh-CN" b="1" dirty="0" smtClean="0">
                <a:ea typeface="宋体" panose="02010600030101010101" pitchFamily="2" charset="-122"/>
              </a:rPr>
              <a:t>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&lt;/c:forEach&gt;</a:t>
            </a:r>
            <a:endParaRPr lang="en-US" altLang="zh-CN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8676" name="Rectangle 17"/>
          <p:cNvSpPr>
            <a:spLocks noChangeArrowheads="1"/>
          </p:cNvSpPr>
          <p:nvPr/>
        </p:nvSpPr>
        <p:spPr bwMode="auto">
          <a:xfrm>
            <a:off x="796953" y="852474"/>
            <a:ext cx="777557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通过迭代标签显示商品列表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770066" name="AutoShape 18"/>
          <p:cNvSpPr>
            <a:spLocks noChangeArrowheads="1"/>
          </p:cNvSpPr>
          <p:nvPr/>
        </p:nvSpPr>
        <p:spPr bwMode="auto">
          <a:xfrm>
            <a:off x="4357686" y="2500306"/>
            <a:ext cx="1609825" cy="408623"/>
          </a:xfrm>
          <a:prstGeom prst="wedgeRoundRectCallout">
            <a:avLst>
              <a:gd name="adj1" fmla="val -48152"/>
              <a:gd name="adj2" fmla="val 225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循环遍历集合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70067" name="AutoShape 19"/>
          <p:cNvSpPr>
            <a:spLocks noChangeArrowheads="1"/>
          </p:cNvSpPr>
          <p:nvPr/>
        </p:nvSpPr>
        <p:spPr bwMode="auto">
          <a:xfrm>
            <a:off x="4857752" y="3500438"/>
            <a:ext cx="1385919" cy="408623"/>
          </a:xfrm>
          <a:prstGeom prst="wedgeRoundRectCallout">
            <a:avLst>
              <a:gd name="adj1" fmla="val -19805"/>
              <a:gd name="adj2" fmla="val 5234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判断奇偶行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70068" name="AutoShape 20"/>
          <p:cNvSpPr>
            <a:spLocks noChangeArrowheads="1"/>
          </p:cNvSpPr>
          <p:nvPr/>
        </p:nvSpPr>
        <p:spPr bwMode="auto">
          <a:xfrm>
            <a:off x="4357686" y="5000636"/>
            <a:ext cx="1609825" cy="408623"/>
          </a:xfrm>
          <a:prstGeom prst="wedgeRoundRectCallout">
            <a:avLst>
              <a:gd name="adj1" fmla="val -51738"/>
              <a:gd name="adj2" fmla="val 255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输出商品信息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2357422" y="6426200"/>
            <a:ext cx="4500563" cy="431800"/>
            <a:chOff x="1643063" y="6143625"/>
            <a:chExt cx="4500562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428875" y="6146821"/>
              <a:ext cx="31021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：迭代标签的应用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7" name="Line 24"/>
          <p:cNvSpPr>
            <a:spLocks noChangeShapeType="1"/>
          </p:cNvSpPr>
          <p:nvPr/>
        </p:nvSpPr>
        <p:spPr bwMode="auto">
          <a:xfrm rot="-5400000">
            <a:off x="4036215" y="2821777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rot="-5400000">
            <a:off x="4357687" y="3643313"/>
            <a:ext cx="428628" cy="71438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-5400000">
            <a:off x="3870480" y="4844899"/>
            <a:ext cx="45719" cy="92869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770069" name="Picture 21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032" y="7254862"/>
            <a:ext cx="50577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7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770066" grpId="0" animBg="1"/>
      <p:bldP spid="770067" grpId="0" animBg="1"/>
      <p:bldP spid="770068" grpId="0" animBg="1"/>
      <p:bldP spid="17" grpId="0" animBg="1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迭代标签的应用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857224" y="1428736"/>
            <a:ext cx="7358114" cy="3046988"/>
          </a:xfrm>
          <a:prstGeom prst="roundRect">
            <a:avLst>
              <a:gd name="adj" fmla="val 38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tIns="0" bIns="0">
            <a:spAutoFit/>
          </a:bodyPr>
          <a:lstStyle/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&lt;%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Map&lt;</a:t>
            </a:r>
            <a:r>
              <a:rPr lang="en-US" altLang="zh-CN" b="1" dirty="0" err="1" smtClean="0">
                <a:ea typeface="宋体" panose="02010600030101010101" pitchFamily="2" charset="-122"/>
              </a:rPr>
              <a:t>String,String</a:t>
            </a:r>
            <a:r>
              <a:rPr lang="en-US" altLang="zh-CN" b="1" dirty="0" smtClean="0">
                <a:ea typeface="宋体" panose="02010600030101010101" pitchFamily="2" charset="-122"/>
              </a:rPr>
              <a:t>&gt; map=new </a:t>
            </a:r>
            <a:r>
              <a:rPr lang="en-US" altLang="zh-CN" b="1" dirty="0" err="1" smtClean="0">
                <a:ea typeface="宋体" panose="02010600030101010101" pitchFamily="2" charset="-122"/>
              </a:rPr>
              <a:t>HashMap</a:t>
            </a:r>
            <a:r>
              <a:rPr lang="en-US" altLang="zh-CN" b="1" dirty="0" smtClean="0">
                <a:ea typeface="宋体" panose="02010600030101010101" pitchFamily="2" charset="-122"/>
              </a:rPr>
              <a:t>&lt;</a:t>
            </a:r>
            <a:r>
              <a:rPr lang="en-US" altLang="zh-CN" b="1" dirty="0" err="1" smtClean="0">
                <a:ea typeface="宋体" panose="02010600030101010101" pitchFamily="2" charset="-122"/>
              </a:rPr>
              <a:t>String,String</a:t>
            </a:r>
            <a:r>
              <a:rPr lang="en-US" altLang="zh-CN" b="1" dirty="0" smtClean="0">
                <a:ea typeface="宋体" panose="02010600030101010101" pitchFamily="2" charset="-122"/>
              </a:rPr>
              <a:t>&gt;();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err="1" smtClean="0">
                <a:ea typeface="宋体" panose="02010600030101010101" pitchFamily="2" charset="-122"/>
              </a:rPr>
              <a:t>map.put</a:t>
            </a:r>
            <a:r>
              <a:rPr lang="en-US" altLang="zh-CN" b="1" dirty="0" smtClean="0">
                <a:ea typeface="宋体" panose="02010600030101010101" pitchFamily="2" charset="-122"/>
              </a:rPr>
              <a:t>("tom", "</a:t>
            </a:r>
            <a:r>
              <a:rPr lang="zh-CN" altLang="en-US" b="1" dirty="0" smtClean="0">
                <a:ea typeface="宋体" panose="02010600030101010101" pitchFamily="2" charset="-122"/>
              </a:rPr>
              <a:t>美国</a:t>
            </a:r>
            <a:r>
              <a:rPr lang="en-US" altLang="zh-CN" b="1" dirty="0" smtClean="0">
                <a:ea typeface="宋体" panose="02010600030101010101" pitchFamily="2" charset="-122"/>
              </a:rPr>
              <a:t>");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err="1" smtClean="0">
                <a:ea typeface="宋体" panose="02010600030101010101" pitchFamily="2" charset="-122"/>
              </a:rPr>
              <a:t>map.put</a:t>
            </a:r>
            <a:r>
              <a:rPr lang="en-US" altLang="zh-CN" b="1" dirty="0" smtClean="0">
                <a:ea typeface="宋体" panose="02010600030101010101" pitchFamily="2" charset="-122"/>
              </a:rPr>
              <a:t>("lily", "</a:t>
            </a:r>
            <a:r>
              <a:rPr lang="zh-CN" altLang="en-US" b="1" dirty="0" smtClean="0">
                <a:ea typeface="宋体" panose="02010600030101010101" pitchFamily="2" charset="-122"/>
              </a:rPr>
              <a:t>英国</a:t>
            </a:r>
            <a:r>
              <a:rPr lang="en-US" altLang="zh-CN" b="1" dirty="0" smtClean="0">
                <a:ea typeface="宋体" panose="02010600030101010101" pitchFamily="2" charset="-122"/>
              </a:rPr>
              <a:t>");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err="1" smtClean="0">
                <a:ea typeface="宋体" panose="02010600030101010101" pitchFamily="2" charset="-122"/>
              </a:rPr>
              <a:t>map.put</a:t>
            </a:r>
            <a:r>
              <a:rPr lang="en-US" altLang="zh-CN" b="1" dirty="0" smtClean="0">
                <a:ea typeface="宋体" panose="02010600030101010101" pitchFamily="2" charset="-122"/>
              </a:rPr>
              <a:t>("jack","</a:t>
            </a:r>
            <a:r>
              <a:rPr lang="zh-CN" altLang="en-US" b="1" dirty="0" smtClean="0">
                <a:ea typeface="宋体" panose="02010600030101010101" pitchFamily="2" charset="-122"/>
              </a:rPr>
              <a:t>中国</a:t>
            </a:r>
            <a:r>
              <a:rPr lang="en-US" altLang="zh-CN" b="1" dirty="0" smtClean="0">
                <a:ea typeface="宋体" panose="02010600030101010101" pitchFamily="2" charset="-122"/>
              </a:rPr>
              <a:t>");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</a:t>
            </a:r>
            <a:r>
              <a:rPr lang="en-US" altLang="zh-CN" b="1" dirty="0" err="1" smtClean="0">
                <a:ea typeface="宋体" panose="02010600030101010101" pitchFamily="2" charset="-122"/>
              </a:rPr>
              <a:t>request.setAttribute</a:t>
            </a:r>
            <a:r>
              <a:rPr lang="en-US" altLang="zh-CN" b="1" dirty="0" smtClean="0">
                <a:ea typeface="宋体" panose="02010600030101010101" pitchFamily="2" charset="-122"/>
              </a:rPr>
              <a:t>("map", map);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%&gt;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&lt;c:forEach </a:t>
            </a:r>
            <a:r>
              <a:rPr lang="en-US" altLang="zh-CN" b="1" dirty="0" err="1" smtClean="0">
                <a:ea typeface="宋体" panose="02010600030101010101" pitchFamily="2" charset="-122"/>
              </a:rPr>
              <a:t>var</a:t>
            </a:r>
            <a:r>
              <a:rPr lang="en-US" altLang="zh-CN" b="1" dirty="0" smtClean="0">
                <a:ea typeface="宋体" panose="02010600030101010101" pitchFamily="2" charset="-122"/>
              </a:rPr>
              <a:t>="entry" items="${map}"&gt;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 ${</a:t>
            </a:r>
            <a:r>
              <a:rPr lang="en-US" altLang="zh-CN" b="1" dirty="0" err="1" smtClean="0">
                <a:ea typeface="宋体" panose="02010600030101010101" pitchFamily="2" charset="-122"/>
              </a:rPr>
              <a:t>entry.key</a:t>
            </a:r>
            <a:r>
              <a:rPr lang="en-US" altLang="zh-CN" b="1" dirty="0" smtClean="0">
                <a:ea typeface="宋体" panose="02010600030101010101" pitchFamily="2" charset="-122"/>
              </a:rPr>
              <a:t>}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     ${</a:t>
            </a:r>
            <a:r>
              <a:rPr lang="en-US" altLang="zh-CN" b="1" dirty="0" err="1" smtClean="0">
                <a:ea typeface="宋体" panose="02010600030101010101" pitchFamily="2" charset="-122"/>
              </a:rPr>
              <a:t>entry.value</a:t>
            </a:r>
            <a:r>
              <a:rPr lang="en-US" altLang="zh-CN" b="1" dirty="0" smtClean="0">
                <a:ea typeface="宋体" panose="02010600030101010101" pitchFamily="2" charset="-122"/>
              </a:rPr>
              <a:t>}&lt;p&gt;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algn="l"/>
            <a:r>
              <a:rPr lang="en-US" altLang="zh-CN" b="1" dirty="0" smtClean="0">
                <a:ea typeface="宋体" panose="02010600030101010101" pitchFamily="2" charset="-122"/>
              </a:rPr>
              <a:t>&lt;/c:forEach&gt;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28676" name="Rectangle 17"/>
          <p:cNvSpPr>
            <a:spLocks noChangeArrowheads="1"/>
          </p:cNvSpPr>
          <p:nvPr/>
        </p:nvSpPr>
        <p:spPr bwMode="auto">
          <a:xfrm>
            <a:off x="796953" y="852474"/>
            <a:ext cx="777557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通过迭代标签遍历</a:t>
            </a:r>
            <a:r>
              <a:rPr lang="en-US" altLang="zh-CN" sz="2800" b="1" dirty="0" smtClean="0">
                <a:latin typeface="+mn-lt"/>
                <a:ea typeface="+mn-ea"/>
              </a:rPr>
              <a:t>Map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770066" name="AutoShape 18"/>
          <p:cNvSpPr>
            <a:spLocks noChangeArrowheads="1"/>
          </p:cNvSpPr>
          <p:nvPr/>
        </p:nvSpPr>
        <p:spPr bwMode="auto">
          <a:xfrm>
            <a:off x="5715008" y="3029458"/>
            <a:ext cx="1606558" cy="408623"/>
          </a:xfrm>
          <a:prstGeom prst="wedgeRoundRectCallout">
            <a:avLst>
              <a:gd name="adj1" fmla="val -48152"/>
              <a:gd name="adj2" fmla="val 225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遍历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Map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70068" name="AutoShape 20"/>
          <p:cNvSpPr>
            <a:spLocks noChangeArrowheads="1"/>
          </p:cNvSpPr>
          <p:nvPr/>
        </p:nvSpPr>
        <p:spPr bwMode="auto">
          <a:xfrm>
            <a:off x="4071935" y="3692405"/>
            <a:ext cx="1146741" cy="408623"/>
          </a:xfrm>
          <a:prstGeom prst="wedgeRoundRectCallout">
            <a:avLst>
              <a:gd name="adj1" fmla="val -51738"/>
              <a:gd name="adj2" fmla="val 255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输出信息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rot="-5400000">
            <a:off x="5393537" y="3136615"/>
            <a:ext cx="214314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-5400000" flipH="1">
            <a:off x="3454711" y="3360930"/>
            <a:ext cx="91443" cy="114300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5122" name="Picture 2" descr="图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4572008"/>
            <a:ext cx="3143272" cy="195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7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6" grpId="0" animBg="1"/>
      <p:bldP spid="770068" grpId="0" animBg="1"/>
      <p:bldP spid="17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迭代标签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357159" y="2071678"/>
            <a:ext cx="607223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&lt;c:forEach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begin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start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end=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end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step=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count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循环体代码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&lt;/c:forEach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71556" y="1268413"/>
            <a:ext cx="8229600" cy="93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 </a:t>
            </a:r>
            <a:r>
              <a:rPr lang="en-US" altLang="zh-CN" sz="2800" b="1" dirty="0" err="1" smtClean="0">
                <a:latin typeface="+mn-lt"/>
                <a:ea typeface="+mn-ea"/>
              </a:rPr>
              <a:t>forEach</a:t>
            </a:r>
            <a:r>
              <a:rPr lang="zh-CN" altLang="en-US" sz="2800" b="1" dirty="0" smtClean="0">
                <a:latin typeface="+mn-lt"/>
                <a:ea typeface="+mn-ea"/>
              </a:rPr>
              <a:t>：指定迭代的次数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142844" y="814312"/>
            <a:ext cx="1000132" cy="400110"/>
            <a:chOff x="1000100" y="1801286"/>
            <a:chExt cx="1000132" cy="400110"/>
          </a:xfrm>
        </p:grpSpPr>
        <p:pic>
          <p:nvPicPr>
            <p:cNvPr id="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57158" y="4357694"/>
            <a:ext cx="607223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&lt;c:forEach  begin="1"   end="5"  step= "2"&gt;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&lt;c:out value="*"&gt;&lt;/c:out&gt;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&lt;/c:forEach&gt;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1027" name="Picture 3" descr="C:\Documents and Settings\yujuan.bai\桌面\Snap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785926"/>
            <a:ext cx="2550604" cy="2143140"/>
          </a:xfrm>
          <a:prstGeom prst="rect">
            <a:avLst/>
          </a:prstGeom>
          <a:noFill/>
        </p:spPr>
      </p:pic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简化栏目页面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85786" y="1285860"/>
            <a:ext cx="7499350" cy="432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训练要点：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使用</a:t>
            </a:r>
            <a:r>
              <a:rPr lang="en-US" altLang="zh-CN" sz="2400" b="1" dirty="0" smtClean="0">
                <a:latin typeface="+mn-lt"/>
                <a:ea typeface="+mn-ea"/>
              </a:rPr>
              <a:t>JSTL</a:t>
            </a:r>
            <a:r>
              <a:rPr lang="zh-CN" altLang="en-US" sz="2400" b="1" dirty="0" smtClean="0">
                <a:latin typeface="+mn-lt"/>
                <a:ea typeface="+mn-ea"/>
              </a:rPr>
              <a:t>迭代标签循环所有栏目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使用</a:t>
            </a:r>
            <a:r>
              <a:rPr lang="en-US" altLang="zh-CN" sz="2400" b="1" dirty="0" smtClean="0">
                <a:latin typeface="+mn-lt"/>
                <a:ea typeface="+mn-ea"/>
              </a:rPr>
              <a:t>EL</a:t>
            </a:r>
            <a:r>
              <a:rPr lang="zh-CN" altLang="en-US" sz="2400" b="1" dirty="0" smtClean="0">
                <a:latin typeface="+mn-lt"/>
                <a:ea typeface="+mn-ea"/>
              </a:rPr>
              <a:t>表达式逐项输出栏目标题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需求说明：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使用</a:t>
            </a:r>
            <a:r>
              <a:rPr lang="en-US" altLang="zh-CN" sz="2400" b="1" dirty="0" smtClean="0">
                <a:latin typeface="+mn-lt"/>
                <a:ea typeface="+mn-ea"/>
              </a:rPr>
              <a:t>JSTL</a:t>
            </a:r>
            <a:r>
              <a:rPr lang="zh-CN" altLang="en-US" sz="2400" b="1" dirty="0" smtClean="0">
                <a:latin typeface="+mn-lt"/>
                <a:ea typeface="+mn-ea"/>
              </a:rPr>
              <a:t>和</a:t>
            </a:r>
            <a:r>
              <a:rPr lang="en-US" altLang="zh-CN" sz="2400" b="1" dirty="0" smtClean="0">
                <a:latin typeface="+mn-lt"/>
                <a:ea typeface="+mn-ea"/>
              </a:rPr>
              <a:t>EL</a:t>
            </a:r>
            <a:r>
              <a:rPr lang="zh-CN" altLang="en-US" sz="2400" b="1" dirty="0" smtClean="0">
                <a:latin typeface="+mn-lt"/>
                <a:ea typeface="+mn-ea"/>
              </a:rPr>
              <a:t>把这些新闻栏目显示在页面上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3" name="组合 5"/>
          <p:cNvGrpSpPr/>
          <p:nvPr/>
        </p:nvGrpSpPr>
        <p:grpSpPr bwMode="auto">
          <a:xfrm>
            <a:off x="2857510" y="6211910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28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solidFill>
                    <a:srgbClr val="FBFFFE"/>
                  </a:solidFill>
                </a:rPr>
                <a:t>讲解需求说明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026" name="Picture 2" descr="图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3571876"/>
            <a:ext cx="4198938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总结</a:t>
            </a:r>
            <a:endParaRPr lang="zh-CN" altLang="en-US" smtClean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</a:t>
            </a:r>
            <a:r>
              <a:rPr lang="zh-CN" altLang="en-US" dirty="0" smtClean="0"/>
              <a:t>表达式的语法有两个要素：</a:t>
            </a:r>
            <a:r>
              <a:rPr lang="en-US" dirty="0" smtClean="0"/>
              <a:t>$ </a:t>
            </a:r>
            <a:r>
              <a:rPr lang="zh-CN" altLang="en-US" dirty="0" smtClean="0"/>
              <a:t>和</a:t>
            </a:r>
            <a:r>
              <a:rPr lang="en-US" dirty="0" smtClean="0"/>
              <a:t> {}</a:t>
            </a:r>
            <a:endParaRPr lang="en-US" altLang="zh-CN" dirty="0" smtClean="0"/>
          </a:p>
          <a:p>
            <a:pPr eaLnBrk="1" hangingPunct="1"/>
            <a:r>
              <a:rPr lang="en-US" dirty="0" smtClean="0"/>
              <a:t>EL</a:t>
            </a:r>
            <a:r>
              <a:rPr lang="zh-CN" altLang="en-US" dirty="0" smtClean="0"/>
              <a:t>表达式可以使用“</a:t>
            </a:r>
            <a:r>
              <a:rPr lang="en-US" dirty="0" smtClean="0"/>
              <a:t>.</a:t>
            </a:r>
            <a:r>
              <a:rPr lang="zh-CN" altLang="en-US" dirty="0" smtClean="0"/>
              <a:t>”或者“</a:t>
            </a:r>
            <a:r>
              <a:rPr lang="en-US" dirty="0" smtClean="0"/>
              <a:t>[]</a:t>
            </a:r>
            <a:r>
              <a:rPr lang="zh-CN" altLang="en-US" dirty="0" smtClean="0"/>
              <a:t>”操作符在相应的作用域中取得某个属性的值</a:t>
            </a:r>
            <a:endParaRPr lang="en-US" altLang="zh-CN" dirty="0" smtClean="0"/>
          </a:p>
          <a:p>
            <a:pPr lvl="0"/>
            <a:r>
              <a:rPr lang="en-US" dirty="0" smtClean="0"/>
              <a:t>JSTL</a:t>
            </a:r>
            <a:r>
              <a:rPr lang="zh-CN" altLang="en-US" dirty="0" smtClean="0"/>
              <a:t>核心标签库中常用的标签有如下三类。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通用标签；</a:t>
            </a:r>
            <a:r>
              <a:rPr lang="en-US" dirty="0" smtClean="0"/>
              <a:t>&lt;c:set&gt;</a:t>
            </a:r>
            <a:r>
              <a:rPr lang="zh-CN" altLang="en-US" dirty="0" smtClean="0"/>
              <a:t>、</a:t>
            </a:r>
            <a:r>
              <a:rPr lang="en-US" dirty="0" smtClean="0"/>
              <a:t>&lt;c:out&gt;</a:t>
            </a:r>
            <a:r>
              <a:rPr lang="zh-CN" altLang="en-US" dirty="0" smtClean="0"/>
              <a:t>、</a:t>
            </a:r>
            <a:r>
              <a:rPr lang="en-US" dirty="0" smtClean="0"/>
              <a:t>&lt;c:remove&gt;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条件标签；</a:t>
            </a:r>
            <a:r>
              <a:rPr lang="en-US" dirty="0" smtClean="0"/>
              <a:t>&lt;c:if&gt;</a:t>
            </a:r>
            <a:r>
              <a:rPr lang="zh-CN" altLang="en-US" dirty="0" smtClean="0"/>
              <a:t>、</a:t>
            </a:r>
            <a:r>
              <a:rPr lang="en-US" dirty="0" smtClean="0"/>
              <a:t>&lt;c:choose&gt;</a:t>
            </a:r>
            <a:r>
              <a:rPr lang="zh-CN" altLang="en-US" dirty="0" smtClean="0"/>
              <a:t>、</a:t>
            </a:r>
            <a:r>
              <a:rPr lang="en-US" dirty="0" smtClean="0"/>
              <a:t>&lt;c:when&gt;</a:t>
            </a:r>
            <a:r>
              <a:rPr lang="zh-CN" altLang="en-US" dirty="0" smtClean="0"/>
              <a:t>、</a:t>
            </a:r>
            <a:r>
              <a:rPr lang="en-US" dirty="0" smtClean="0"/>
              <a:t>&lt;c:otherwise&gt;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迭代标签：</a:t>
            </a:r>
            <a:r>
              <a:rPr lang="en-US" dirty="0" smtClean="0"/>
              <a:t>&lt;c:forEach&gt;</a:t>
            </a:r>
            <a:endParaRPr lang="zh-CN" altLang="en-US" dirty="0" smtClean="0"/>
          </a:p>
          <a:p>
            <a:pPr eaLnBrk="1" hangingPunct="1"/>
            <a:r>
              <a:rPr lang="en-US" dirty="0" smtClean="0"/>
              <a:t>EL</a:t>
            </a:r>
            <a:r>
              <a:rPr lang="zh-CN" altLang="en-US" dirty="0" smtClean="0"/>
              <a:t>表达式与</a:t>
            </a:r>
            <a:r>
              <a:rPr lang="en-US" dirty="0" smtClean="0"/>
              <a:t>JSTL</a:t>
            </a:r>
            <a:r>
              <a:rPr lang="zh-CN" altLang="en-US" dirty="0" smtClean="0"/>
              <a:t>标签结合使用，可以减少</a:t>
            </a:r>
            <a:r>
              <a:rPr lang="en-US" dirty="0" smtClean="0"/>
              <a:t>JSP</a:t>
            </a:r>
            <a:r>
              <a:rPr lang="zh-CN" altLang="en-US" dirty="0" smtClean="0"/>
              <a:t>中嵌入的</a:t>
            </a:r>
            <a:r>
              <a:rPr lang="en-US" dirty="0" smtClean="0"/>
              <a:t>Java</a:t>
            </a:r>
            <a:r>
              <a:rPr lang="zh-CN" altLang="en-US" dirty="0" smtClean="0"/>
              <a:t>代码，有利于程序的维护和扩展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本章任务</a:t>
            </a:r>
            <a:endParaRPr lang="zh-CN" altLang="en-US" smtClean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200977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表达式实现一项问卷调查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简化栏目页面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简化新闻列表页面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读取新闻内容及评论并显示</a:t>
            </a:r>
            <a:endParaRPr lang="zh-CN" altLang="en-US" dirty="0" smtClean="0"/>
          </a:p>
        </p:txBody>
      </p:sp>
      <p:pic>
        <p:nvPicPr>
          <p:cNvPr id="1026" name="Picture 2" descr="图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57290" y="3357562"/>
            <a:ext cx="2947988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图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3429000"/>
            <a:ext cx="3071813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图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3197241"/>
            <a:ext cx="4198938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图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3338526"/>
            <a:ext cx="40227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图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4813" y="3500438"/>
            <a:ext cx="5303837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本章目标</a:t>
            </a:r>
            <a:endParaRPr lang="zh-CN" altLang="en-US" dirty="0" smtClean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理解并会使用</a:t>
            </a:r>
            <a:r>
              <a:rPr lang="en-US" altLang="zh-CN" smtClean="0"/>
              <a:t>EL</a:t>
            </a:r>
            <a:r>
              <a:rPr lang="zh-CN" altLang="en-US" smtClean="0"/>
              <a:t>表达式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理解并会使用常用的</a:t>
            </a:r>
            <a:r>
              <a:rPr lang="en-US" altLang="zh-CN" smtClean="0"/>
              <a:t>JSTL</a:t>
            </a:r>
            <a:r>
              <a:rPr lang="zh-CN" altLang="en-US" smtClean="0"/>
              <a:t>标签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768" y="1000108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768" y="1714488"/>
            <a:ext cx="714380" cy="719772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613" y="1785926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为什么需要</a:t>
            </a:r>
            <a:r>
              <a:rPr lang="en-US" altLang="zh-CN" smtClean="0"/>
              <a:t>EL</a:t>
            </a:r>
            <a:endParaRPr lang="en-US" altLang="zh-CN" smtClean="0"/>
          </a:p>
        </p:txBody>
      </p:sp>
      <p:sp>
        <p:nvSpPr>
          <p:cNvPr id="741379" name="Rectangle 3"/>
          <p:cNvSpPr>
            <a:spLocks noChangeArrowheads="1"/>
          </p:cNvSpPr>
          <p:nvPr/>
        </p:nvSpPr>
        <p:spPr bwMode="auto">
          <a:xfrm>
            <a:off x="771556" y="1281102"/>
            <a:ext cx="8229600" cy="1719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 err="1" smtClean="0">
                <a:latin typeface="+mn-lt"/>
                <a:ea typeface="+mn-ea"/>
              </a:rPr>
              <a:t>JavaBean</a:t>
            </a:r>
            <a:r>
              <a:rPr lang="zh-CN" altLang="en-US" sz="2800" b="1" dirty="0" smtClean="0">
                <a:latin typeface="+mn-lt"/>
                <a:ea typeface="+mn-ea"/>
              </a:rPr>
              <a:t>在</a:t>
            </a:r>
            <a:r>
              <a:rPr lang="en-US" altLang="zh-CN" sz="2800" b="1" dirty="0" smtClean="0">
                <a:latin typeface="+mn-lt"/>
                <a:ea typeface="+mn-ea"/>
              </a:rPr>
              <a:t>JSP</a:t>
            </a:r>
            <a:r>
              <a:rPr lang="zh-CN" altLang="en-US" sz="2800" b="1" dirty="0" smtClean="0">
                <a:latin typeface="+mn-lt"/>
                <a:ea typeface="+mn-ea"/>
              </a:rPr>
              <a:t>中的局限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在</a:t>
            </a:r>
            <a:r>
              <a:rPr lang="en-US" altLang="zh-CN" sz="2400" b="1" dirty="0" smtClean="0">
                <a:latin typeface="+mn-lt"/>
                <a:ea typeface="+mn-ea"/>
              </a:rPr>
              <a:t>JSP</a:t>
            </a:r>
            <a:r>
              <a:rPr lang="zh-CN" altLang="en-US" sz="2400" b="1" dirty="0" smtClean="0">
                <a:latin typeface="+mn-lt"/>
                <a:ea typeface="+mn-ea"/>
              </a:rPr>
              <a:t>页面中嵌入大量的</a:t>
            </a:r>
            <a:r>
              <a:rPr lang="en-US" altLang="zh-CN" sz="2400" b="1" dirty="0" smtClean="0">
                <a:latin typeface="+mn-lt"/>
                <a:ea typeface="+mn-ea"/>
              </a:rPr>
              <a:t>Java</a:t>
            </a:r>
            <a:r>
              <a:rPr lang="zh-CN" altLang="en-US" sz="2400" b="1" dirty="0" smtClean="0">
                <a:latin typeface="+mn-lt"/>
                <a:ea typeface="+mn-ea"/>
              </a:rPr>
              <a:t>代码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/>
              <a:t>获取</a:t>
            </a:r>
            <a:r>
              <a:rPr lang="en-US" altLang="zh-CN" sz="2400" b="1" dirty="0" err="1" smtClean="0"/>
              <a:t>JavaBean</a:t>
            </a:r>
            <a:r>
              <a:rPr lang="zh-CN" altLang="en-US" sz="2400" b="1" dirty="0" smtClean="0"/>
              <a:t>属性必须要实例化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强制类型转化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 dirty="0" smtClean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 dirty="0" smtClean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 dirty="0" smtClean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 dirty="0" smtClean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 dirty="0" smtClean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解决办法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使用</a:t>
            </a:r>
            <a:r>
              <a:rPr lang="en-US" altLang="zh-CN" sz="2400" b="1" dirty="0" smtClean="0">
                <a:latin typeface="+mn-lt"/>
                <a:ea typeface="+mn-ea"/>
              </a:rPr>
              <a:t>EL</a:t>
            </a:r>
            <a:r>
              <a:rPr lang="zh-CN" altLang="en-US" sz="2400" b="1" dirty="0" smtClean="0">
                <a:latin typeface="+mn-lt"/>
                <a:ea typeface="+mn-ea"/>
              </a:rPr>
              <a:t>表达式简化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sp>
        <p:nvSpPr>
          <p:cNvPr id="741393" name="AutoShape 17"/>
          <p:cNvSpPr>
            <a:spLocks noChangeArrowheads="1"/>
          </p:cNvSpPr>
          <p:nvPr/>
        </p:nvSpPr>
        <p:spPr bwMode="auto">
          <a:xfrm>
            <a:off x="474663" y="3159157"/>
            <a:ext cx="8339137" cy="1984355"/>
          </a:xfrm>
          <a:prstGeom prst="roundRect">
            <a:avLst>
              <a:gd name="adj" fmla="val 10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&lt;%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Employee employee = (Employee)request.getAttribute("employee");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Computer comp = employee.getComputer();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String manufacturer = comp.getManufacturer();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%&gt;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41396" name="AutoShape 20"/>
          <p:cNvSpPr>
            <a:spLocks noChangeArrowheads="1"/>
          </p:cNvSpPr>
          <p:nvPr/>
        </p:nvSpPr>
        <p:spPr bwMode="auto">
          <a:xfrm>
            <a:off x="571472" y="5214950"/>
            <a:ext cx="5801588" cy="369332"/>
          </a:xfrm>
          <a:prstGeom prst="roundRect">
            <a:avLst>
              <a:gd name="adj" fmla="val 6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${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requestScope.employee.computer.manufacturer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}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3" grpId="0" animBg="1"/>
      <p:bldP spid="7413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Expression Language</a:t>
            </a:r>
            <a:r>
              <a:rPr lang="zh-CN" altLang="en-US" dirty="0" smtClean="0"/>
              <a:t>（表达式语言）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替代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页面中的复杂代码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自动转换类型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</a:t>
            </a:r>
            <a:r>
              <a:rPr lang="zh-CN" altLang="en-US" dirty="0" smtClean="0"/>
              <a:t>得到某个数据时可以自动转换类型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使用简单 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表达式语法</a:t>
            </a:r>
            <a:r>
              <a:rPr lang="en-US" altLang="zh-CN" dirty="0" smtClean="0"/>
              <a:t>6-1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${ EL </a:t>
            </a:r>
            <a:r>
              <a:rPr lang="en-US" altLang="zh-CN" dirty="0" err="1" smtClean="0"/>
              <a:t>exprission</a:t>
            </a:r>
            <a:r>
              <a:rPr lang="en-US" altLang="zh-CN" dirty="0" smtClean="0"/>
              <a:t> }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使用变量名获取值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获取对象的属性值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获取集合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872998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表达式语法</a:t>
            </a:r>
            <a:r>
              <a:rPr lang="en-US" altLang="zh-CN" dirty="0" smtClean="0"/>
              <a:t>6-2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438401"/>
          </a:xfrm>
        </p:spPr>
        <p:txBody>
          <a:bodyPr/>
          <a:lstStyle/>
          <a:p>
            <a:r>
              <a:rPr lang="zh-CN" altLang="en-US" dirty="0" smtClean="0"/>
              <a:t>使用变量名获取值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${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变量属性范围名称</a:t>
            </a:r>
            <a:endParaRPr lang="zh-CN" altLang="en-US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4" name="组合 4"/>
          <p:cNvGrpSpPr/>
          <p:nvPr/>
        </p:nvGrpSpPr>
        <p:grpSpPr>
          <a:xfrm>
            <a:off x="142844" y="872998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785786" y="3786190"/>
          <a:ext cx="7429552" cy="275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70"/>
                <a:gridCol w="5675682"/>
              </a:tblGrid>
              <a:tr h="560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属性范围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4949" marR="8494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EL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中的名称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84949" marR="8494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17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page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pageScope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例如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${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pageScope.username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}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，表示在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page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范围内查找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username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变量，找不到返回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Null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request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requstScope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session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sessionScope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application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applicationScope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1071539" y="2285992"/>
            <a:ext cx="5929353" cy="812530"/>
          </a:xfrm>
          <a:prstGeom prst="roundRect">
            <a:avLst>
              <a:gd name="adj" fmla="val 10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&lt;%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request.setAttribute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username","LiYang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 %&gt;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姓名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: ${username}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2050" name="Picture 2" descr="C:\Documents and Settings\yujuan.bai\桌面\Snap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694" y="1857364"/>
            <a:ext cx="1955462" cy="1643074"/>
          </a:xfrm>
          <a:prstGeom prst="rect">
            <a:avLst/>
          </a:prstGeom>
          <a:noFill/>
        </p:spPr>
      </p:pic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1714480" y="2786058"/>
            <a:ext cx="2928958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${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requstScope.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username</a:t>
            </a: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build="allAtOnce"/>
      <p:bldP spid="13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6789</Words>
  <Application>WPS 演示</Application>
  <PresentationFormat>全屏显示(4:3)</PresentationFormat>
  <Paragraphs>804</Paragraphs>
  <Slides>36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黑体</vt:lpstr>
      <vt:lpstr>楷体_GB2312</vt:lpstr>
      <vt:lpstr>Tahoma</vt:lpstr>
      <vt:lpstr>Times New Roman</vt:lpstr>
      <vt:lpstr>微软雅黑</vt:lpstr>
      <vt:lpstr>Arial</vt:lpstr>
      <vt:lpstr>Arial Unicode MS</vt:lpstr>
      <vt:lpstr>新宋体</vt:lpstr>
      <vt:lpstr>模板</vt:lpstr>
      <vt:lpstr>PowerPoint 演示文稿</vt:lpstr>
      <vt:lpstr>回顾及作业点评</vt:lpstr>
      <vt:lpstr>预习检查</vt:lpstr>
      <vt:lpstr>本章任务</vt:lpstr>
      <vt:lpstr>本章目标</vt:lpstr>
      <vt:lpstr>为什么需要EL</vt:lpstr>
      <vt:lpstr>EL表达式简介</vt:lpstr>
      <vt:lpstr>EL表达式语法6-1</vt:lpstr>
      <vt:lpstr>EL表达式语法6-2</vt:lpstr>
      <vt:lpstr>EL表达式语法6-3</vt:lpstr>
      <vt:lpstr>EL表达式语法6-4</vt:lpstr>
      <vt:lpstr>EL表达式语法6-5</vt:lpstr>
      <vt:lpstr>EL表达式语法6-6</vt:lpstr>
      <vt:lpstr>EL隐式对象</vt:lpstr>
      <vt:lpstr>EL隐式对象</vt:lpstr>
      <vt:lpstr>EL表达式的综合应用</vt:lpstr>
      <vt:lpstr>学员操作——使用EL实现问卷调查 </vt:lpstr>
      <vt:lpstr>共性问题集中讲解</vt:lpstr>
      <vt:lpstr>为什么使用JSTL</vt:lpstr>
      <vt:lpstr>什么是JSTL</vt:lpstr>
      <vt:lpstr>JSTL的环境搭建</vt:lpstr>
      <vt:lpstr>JSTL标准标签库介绍</vt:lpstr>
      <vt:lpstr>通用标签</vt:lpstr>
      <vt:lpstr>通用标签</vt:lpstr>
      <vt:lpstr>通用标签</vt:lpstr>
      <vt:lpstr>通用标签</vt:lpstr>
      <vt:lpstr>小结</vt:lpstr>
      <vt:lpstr>条件标签</vt:lpstr>
      <vt:lpstr>条件标签的应用</vt:lpstr>
      <vt:lpstr>条件标签</vt:lpstr>
      <vt:lpstr>迭代标签2-1</vt:lpstr>
      <vt:lpstr>迭代标签的应用2-1</vt:lpstr>
      <vt:lpstr>迭代标签的应用2-2</vt:lpstr>
      <vt:lpstr>迭代标签2-2</vt:lpstr>
      <vt:lpstr>学员操作——简化栏目页面2-1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962</cp:revision>
  <dcterms:created xsi:type="dcterms:W3CDTF">2006-03-08T06:55:00Z</dcterms:created>
  <dcterms:modified xsi:type="dcterms:W3CDTF">2017-09-29T11:26:38Z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