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38"/>
  </p:notesMasterIdLst>
  <p:handoutMasterIdLst>
    <p:handoutMasterId r:id="rId39"/>
  </p:handoutMasterIdLst>
  <p:sldIdLst>
    <p:sldId id="256" r:id="rId2"/>
    <p:sldId id="503" r:id="rId3"/>
    <p:sldId id="468" r:id="rId4"/>
    <p:sldId id="469" r:id="rId5"/>
    <p:sldId id="470" r:id="rId6"/>
    <p:sldId id="545" r:id="rId7"/>
    <p:sldId id="546" r:id="rId8"/>
    <p:sldId id="547" r:id="rId9"/>
    <p:sldId id="548" r:id="rId10"/>
    <p:sldId id="553" r:id="rId11"/>
    <p:sldId id="549" r:id="rId12"/>
    <p:sldId id="550" r:id="rId13"/>
    <p:sldId id="568" r:id="rId14"/>
    <p:sldId id="552" r:id="rId15"/>
    <p:sldId id="554" r:id="rId16"/>
    <p:sldId id="539" r:id="rId17"/>
    <p:sldId id="540" r:id="rId18"/>
    <p:sldId id="538" r:id="rId19"/>
    <p:sldId id="555" r:id="rId20"/>
    <p:sldId id="567" r:id="rId21"/>
    <p:sldId id="558" r:id="rId22"/>
    <p:sldId id="560" r:id="rId23"/>
    <p:sldId id="563" r:id="rId24"/>
    <p:sldId id="566" r:id="rId25"/>
    <p:sldId id="559" r:id="rId26"/>
    <p:sldId id="541" r:id="rId27"/>
    <p:sldId id="542" r:id="rId28"/>
    <p:sldId id="530" r:id="rId29"/>
    <p:sldId id="562" r:id="rId30"/>
    <p:sldId id="564" r:id="rId31"/>
    <p:sldId id="543" r:id="rId32"/>
    <p:sldId id="544" r:id="rId33"/>
    <p:sldId id="529" r:id="rId34"/>
    <p:sldId id="532" r:id="rId35"/>
    <p:sldId id="565" r:id="rId36"/>
    <p:sldId id="472" r:id="rId3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FE"/>
    <a:srgbClr val="EDF5FD"/>
    <a:srgbClr val="852C09"/>
    <a:srgbClr val="FCF1DC"/>
    <a:srgbClr val="FFCC99"/>
    <a:srgbClr val="E2F5FE"/>
    <a:srgbClr val="FFFFF3"/>
    <a:srgbClr val="FFFFE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61" autoAdjust="0"/>
    <p:restoredTop sz="85007" autoAdjust="0"/>
  </p:normalViewPr>
  <p:slideViewPr>
    <p:cSldViewPr>
      <p:cViewPr varScale="1">
        <p:scale>
          <a:sx n="54" d="100"/>
          <a:sy n="54" d="100"/>
        </p:scale>
        <p:origin x="-1464" y="-78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113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315462C5-E515-4FDC-8D08-585824A1D6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5949CBC9-AA03-4AA4-9D6A-EAA760A040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教学指导：演示示例时，先演示正常效果，再演示非正常效果，如点首页后再次点击上一页，点末页后再次点击下一页。从而引出下面内容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教学指导：根据上页演示的非正常效果，讲解解决此问题的思路，再看代码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教学指导：先提需求再说解决方法。</a:t>
            </a:r>
            <a:endParaRPr lang="en-US" altLang="zh-CN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使用简单：</a:t>
            </a:r>
            <a:r>
              <a:rPr lang="en-US" altLang="zh-CN" dirty="0" smtClean="0"/>
              <a:t>Commons-</a:t>
            </a:r>
            <a:r>
              <a:rPr lang="en-US" altLang="zh-CN" dirty="0" err="1" smtClean="0"/>
              <a:t>FileUpload</a:t>
            </a:r>
            <a:r>
              <a:rPr lang="zh-CN" altLang="en-US" dirty="0" smtClean="0"/>
              <a:t>组件可以方便地嵌入到</a:t>
            </a:r>
            <a:r>
              <a:rPr lang="en-US" altLang="zh-CN" dirty="0" smtClean="0"/>
              <a:t>JSP</a:t>
            </a:r>
            <a:r>
              <a:rPr lang="zh-CN" altLang="en-US" dirty="0" smtClean="0"/>
              <a:t>文件中，在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文件中仅编写少量代码即可完成文件的上传功能，十分方便。</a:t>
            </a:r>
            <a:endParaRPr lang="en-US" altLang="zh-CN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能够全程控制上传内容：可以获得全部上传文件的信息，包括文件名称、类型、大小等，方便操作。</a:t>
            </a:r>
            <a:endParaRPr lang="en-US" altLang="zh-CN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能够对上传文件的大小、类型进行控制：为了避免在上传过程中出现异常数据，在</a:t>
            </a:r>
            <a:r>
              <a:rPr lang="en-US" altLang="zh-CN" dirty="0" smtClean="0"/>
              <a:t>Commons-</a:t>
            </a:r>
            <a:r>
              <a:rPr lang="en-US" altLang="zh-CN" dirty="0" err="1" smtClean="0"/>
              <a:t>FileUpload</a:t>
            </a:r>
            <a:r>
              <a:rPr lang="zh-CN" altLang="en-US" dirty="0" smtClean="0"/>
              <a:t>组件中，专门提供了相应的方法用于对上传文件进行控制。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教学指导：教员演示如何找到其中的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文档，然后过渡到下一页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教学指导：先讲解实现思路再进行现场演示。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教学指导：先提需求再说解决方法。简单说明</a:t>
            </a:r>
            <a:r>
              <a:rPr lang="en-US" altLang="zh-CN" dirty="0" err="1" smtClean="0"/>
              <a:t>Arrays.asList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方法的作用，之前没用过。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教学指导：先提需求再说解决方法。可以在上个演示的基础上进行修改完成文件类型、大小的控制。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当数据量很大时，用户必须拖动页面才能浏览更多的数据，而且页面也显得冗长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教学指导：说明如果数据是从</a:t>
            </a:r>
            <a:r>
              <a:rPr lang="zh-CN" altLang="en-US" dirty="0" smtClean="0">
                <a:ea typeface="黑体" pitchFamily="2" charset="-122"/>
              </a:rPr>
              <a:t>数据库中读出的，当数据上万条或更多时，数据库的压力非常大，可能有假死机的现象。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以分页的形式显示数据，使数据更加清晰直观，页面不再冗长，也不受数据量的限制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        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并说明数据库是如何读数据的，显示多少条就从数据库中读多少条。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教学指导：有关分页用到的属性有很多，为了便于维护先把相关</a:t>
            </a:r>
            <a:r>
              <a:rPr lang="zh-CN" altLang="en-US" sz="2800" dirty="0" smtClean="0">
                <a:cs typeface="+mn-cs"/>
              </a:rPr>
              <a:t>数据封装到</a:t>
            </a:r>
            <a:r>
              <a:rPr lang="en-US" altLang="zh-CN" sz="2800" dirty="0" smtClean="0">
                <a:cs typeface="+mn-cs"/>
              </a:rPr>
              <a:t>Page</a:t>
            </a:r>
            <a:r>
              <a:rPr lang="zh-CN" altLang="en-US" sz="2800" dirty="0" smtClean="0">
                <a:cs typeface="+mn-cs"/>
              </a:rPr>
              <a:t>类里。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教学指导：获取总记录数很容易实现，以提问的方式问学员如何实现。并在此说明</a:t>
            </a:r>
            <a:r>
              <a:rPr lang="en-US" altLang="zh-CN" dirty="0" smtClean="0"/>
              <a:t>count(*)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count(1)</a:t>
            </a:r>
            <a:r>
              <a:rPr lang="zh-CN" altLang="en-US" dirty="0" smtClean="0"/>
              <a:t>的效果问题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教学指导：此页很关键，详细讲解分页的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语句。并配合数据库讲解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教学指导：根据前面学的知识点实践一下，在控制台上显示分页数据。让学员熟悉流程了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76350"/>
            <a:ext cx="79311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80963"/>
            <a:ext cx="8229600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/37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41" r:id="rId3"/>
    <p:sldLayoutId id="2147484042" r:id="rId4"/>
    <p:sldLayoutId id="2147484051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4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6"/>
        </a:buBlip>
        <a:defRPr sz="20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00034" y="3492507"/>
            <a:ext cx="6192838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JSP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开发业务应用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85784" y="2643182"/>
            <a:ext cx="2000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第六章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封装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类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80000"/>
              <a:buBlip>
                <a:blip r:embed="rId3"/>
              </a:buBlip>
            </a:pPr>
            <a:r>
              <a:rPr lang="zh-CN" altLang="en-US" sz="2800" dirty="0" smtClean="0">
                <a:cs typeface="+mn-cs"/>
              </a:rPr>
              <a:t>将有关分页的数据封装到</a:t>
            </a:r>
            <a:r>
              <a:rPr lang="en-US" altLang="zh-CN" sz="2800" dirty="0" smtClean="0">
                <a:cs typeface="+mn-cs"/>
              </a:rPr>
              <a:t>Page</a:t>
            </a:r>
            <a:r>
              <a:rPr lang="zh-CN" altLang="en-US" sz="2800" dirty="0" smtClean="0">
                <a:cs typeface="+mn-cs"/>
              </a:rPr>
              <a:t>类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000100" y="1857364"/>
            <a:ext cx="7000924" cy="47736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public class Page {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总页数</a:t>
            </a:r>
          </a:p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private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totalPageCount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=1;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页面大小，即每页显示记录数</a:t>
            </a:r>
          </a:p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private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pageSize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=0;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记录总数</a:t>
            </a:r>
          </a:p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private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totalCount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=0;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当前页码</a:t>
            </a:r>
          </a:p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private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currPageNo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=1;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每页新闻集合</a:t>
            </a:r>
          </a:p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List&lt;News&gt;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newsList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; 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省略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getter/setter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方法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计算显示的总页数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获取总记录数</a:t>
            </a:r>
          </a:p>
          <a:p>
            <a:r>
              <a:rPr lang="zh-CN" altLang="en-US" dirty="0" smtClean="0"/>
              <a:t>根据每页显示记录数计算出总页数</a:t>
            </a:r>
          </a:p>
          <a:p>
            <a:endParaRPr lang="zh-CN" altLang="en-US" dirty="0"/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gray">
          <a:xfrm>
            <a:off x="4357686" y="2285992"/>
            <a:ext cx="1609825" cy="408623"/>
          </a:xfrm>
          <a:prstGeom prst="wedgeRoundRectCallout">
            <a:avLst>
              <a:gd name="adj1" fmla="val -50154"/>
              <a:gd name="adj2" fmla="val 2104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计算分页页数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071538" y="2857496"/>
            <a:ext cx="7358114" cy="228601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public void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setTotalCount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totalCount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) {</a:t>
            </a:r>
          </a:p>
          <a:p>
            <a:pPr algn="l"/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if(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totalCount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&gt;0){</a:t>
            </a:r>
          </a:p>
          <a:p>
            <a:pPr algn="l"/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this.totalCount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totalCount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pPr algn="l"/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计算总页数	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totalPageCount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=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this.totalCount%pageSize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==0?</a:t>
            </a:r>
          </a:p>
          <a:p>
            <a:pPr algn="l"/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this.totalCount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pageSize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):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this.totalCount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/pageSize+1;</a:t>
            </a:r>
          </a:p>
          <a:p>
            <a:pPr algn="l"/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}</a:t>
            </a:r>
          </a:p>
          <a:p>
            <a:pPr algn="l"/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 flipV="1">
            <a:off x="3643306" y="2571744"/>
            <a:ext cx="642942" cy="3571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1184275" y="5500702"/>
            <a:ext cx="6673850" cy="857250"/>
          </a:xfrm>
          <a:prstGeom prst="roundRect">
            <a:avLst>
              <a:gd name="adj" fmla="val 1157"/>
            </a:avLst>
          </a:prstGeom>
          <a:solidFill>
            <a:srgbClr val="E4FCE4"/>
          </a:solidFill>
          <a:ln w="19050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Font typeface="Wingdings" pitchFamily="2" charset="2"/>
              <a:buNone/>
              <a:defRPr/>
            </a:pPr>
            <a:r>
              <a:rPr lang="en-US" altLang="zh-CN" sz="2000" b="1" dirty="0" smtClean="0"/>
              <a:t>select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count(1) </a:t>
            </a:r>
            <a:r>
              <a:rPr lang="en-US" altLang="zh-CN" sz="2000" b="1" dirty="0" smtClean="0"/>
              <a:t>from </a:t>
            </a:r>
            <a:r>
              <a:rPr lang="zh-CN" altLang="en-US" sz="2000" b="1" dirty="0" smtClean="0"/>
              <a:t>表名   效率高于</a:t>
            </a:r>
            <a:endParaRPr lang="en-US" altLang="zh-CN" sz="2000" b="1" dirty="0" smtClean="0"/>
          </a:p>
          <a:p>
            <a:pPr algn="l">
              <a:buFont typeface="Wingdings" pitchFamily="2" charset="2"/>
              <a:buNone/>
              <a:defRPr/>
            </a:pPr>
            <a:r>
              <a:rPr lang="en-US" altLang="zh-CN" sz="2000" b="1" dirty="0" smtClean="0"/>
              <a:t>select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count(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*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  </a:t>
            </a:r>
            <a:r>
              <a:rPr lang="en-US" altLang="zh-CN" sz="2000" b="1" dirty="0" smtClean="0"/>
              <a:t>from </a:t>
            </a:r>
            <a:r>
              <a:rPr lang="zh-CN" altLang="en-US" sz="2000" b="1" dirty="0" smtClean="0"/>
              <a:t>表名</a:t>
            </a:r>
            <a:endParaRPr lang="zh-CN" altLang="en-US" sz="2000" b="1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42844" y="5000636"/>
            <a:ext cx="843709" cy="400110"/>
            <a:chOff x="3786182" y="3143248"/>
            <a:chExt cx="843709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3929058" y="3143248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经验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8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</p:spPr>
        </p:pic>
      </p:grp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分页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top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not  in</a:t>
            </a:r>
          </a:p>
          <a:p>
            <a:r>
              <a:rPr lang="zh-CN" altLang="en-US" dirty="0" smtClean="0"/>
              <a:t>使用两层嵌套方式编写</a:t>
            </a:r>
            <a:r>
              <a:rPr lang="en-US" altLang="zh-CN" dirty="0" smtClean="0"/>
              <a:t>SQL</a:t>
            </a:r>
          </a:p>
          <a:p>
            <a:pPr lvl="1"/>
            <a:r>
              <a:rPr lang="zh-CN" altLang="en-US" dirty="0" smtClean="0"/>
              <a:t>外层：每页要显示的记录数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内层：限制范围的作用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357290" y="4000504"/>
            <a:ext cx="6465908" cy="10017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select </a:t>
            </a:r>
            <a:r>
              <a:rPr lang="en-US" altLang="zh-CN" b="1" dirty="0" smtClean="0"/>
              <a:t>top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smtClean="0"/>
              <a:t>3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NID,NTITLE,NCREATEDATE from NEWS where NID </a:t>
            </a:r>
            <a:r>
              <a:rPr lang="en-US" altLang="zh-CN" b="1" dirty="0" smtClean="0"/>
              <a:t>not in(select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top</a:t>
            </a:r>
            <a:r>
              <a:rPr lang="en-US" altLang="zh-CN" b="1" dirty="0" smtClean="0"/>
              <a:t> 0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NID from NEWS)</a:t>
            </a:r>
          </a:p>
          <a:p>
            <a:pPr algn="l" defTabSz="723900"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rot="5400000" flipH="1" flipV="1">
            <a:off x="2464579" y="3679033"/>
            <a:ext cx="500066" cy="2857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AutoShape 9"/>
          <p:cNvSpPr>
            <a:spLocks noChangeArrowheads="1"/>
          </p:cNvSpPr>
          <p:nvPr/>
        </p:nvSpPr>
        <p:spPr bwMode="gray">
          <a:xfrm>
            <a:off x="2928926" y="3286124"/>
            <a:ext cx="2143140" cy="606431"/>
          </a:xfrm>
          <a:prstGeom prst="roundRect">
            <a:avLst>
              <a:gd name="adj" fmla="val 8325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/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每页显示的数据量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0" name="直接箭头连接符 9"/>
          <p:cNvCxnSpPr>
            <a:stCxn id="15" idx="2"/>
          </p:cNvCxnSpPr>
          <p:nvPr/>
        </p:nvCxnSpPr>
        <p:spPr bwMode="auto">
          <a:xfrm rot="16200000" flipH="1">
            <a:off x="4257274" y="4971662"/>
            <a:ext cx="593734" cy="357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AutoShape 9"/>
          <p:cNvSpPr>
            <a:spLocks noChangeArrowheads="1"/>
          </p:cNvSpPr>
          <p:nvPr/>
        </p:nvSpPr>
        <p:spPr bwMode="gray">
          <a:xfrm>
            <a:off x="1285852" y="5286388"/>
            <a:ext cx="6286512" cy="606431"/>
          </a:xfrm>
          <a:prstGeom prst="roundRect">
            <a:avLst>
              <a:gd name="adj" fmla="val 8325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/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起始行的下标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=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（当前页页码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-1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）*每页显示的数据量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4" name="AutoShape 19"/>
          <p:cNvSpPr>
            <a:spLocks noChangeArrowheads="1"/>
          </p:cNvSpPr>
          <p:nvPr/>
        </p:nvSpPr>
        <p:spPr bwMode="auto">
          <a:xfrm>
            <a:off x="2500298" y="4000504"/>
            <a:ext cx="214314" cy="357190"/>
          </a:xfrm>
          <a:prstGeom prst="roundRect">
            <a:avLst>
              <a:gd name="adj" fmla="val 3931"/>
            </a:avLst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533400" indent="-533400" defTabSz="723900"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AutoShape 19"/>
          <p:cNvSpPr>
            <a:spLocks noChangeArrowheads="1"/>
          </p:cNvSpPr>
          <p:nvPr/>
        </p:nvSpPr>
        <p:spPr bwMode="auto">
          <a:xfrm>
            <a:off x="4429124" y="4286256"/>
            <a:ext cx="214314" cy="406400"/>
          </a:xfrm>
          <a:prstGeom prst="roundRect">
            <a:avLst>
              <a:gd name="adj" fmla="val 3931"/>
            </a:avLst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533400" indent="-533400" defTabSz="723900"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13" name="组合 25"/>
          <p:cNvGrpSpPr>
            <a:grpSpLocks/>
          </p:cNvGrpSpPr>
          <p:nvPr/>
        </p:nvGrpSpPr>
        <p:grpSpPr bwMode="auto">
          <a:xfrm>
            <a:off x="2643188" y="6283348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311177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：分页的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SQL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语句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获取分页信息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获取分页信息</a:t>
            </a:r>
            <a:endParaRPr lang="zh-CN" altLang="en-US" dirty="0"/>
          </a:p>
        </p:txBody>
      </p:sp>
      <p:grpSp>
        <p:nvGrpSpPr>
          <p:cNvPr id="5" name="组合 25"/>
          <p:cNvGrpSpPr>
            <a:grpSpLocks/>
          </p:cNvGrpSpPr>
          <p:nvPr/>
        </p:nvGrpSpPr>
        <p:grpSpPr bwMode="auto">
          <a:xfrm>
            <a:off x="2643188" y="6283348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7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28697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：获得分页信息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 descr="图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0479" y="2143116"/>
            <a:ext cx="8713521" cy="280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分页的设置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分页设置的实现</a:t>
            </a:r>
          </a:p>
          <a:p>
            <a:pPr lvl="1"/>
            <a:r>
              <a:rPr lang="zh-CN" altLang="en-US" dirty="0" smtClean="0"/>
              <a:t>根据已确认的当前页，设置上页和下页</a:t>
            </a:r>
          </a:p>
          <a:p>
            <a:pPr lvl="1"/>
            <a:r>
              <a:rPr lang="zh-CN" altLang="en-US" dirty="0" smtClean="0"/>
              <a:t>根据总页数设置首页和末页</a:t>
            </a:r>
          </a:p>
          <a:p>
            <a:endParaRPr lang="zh-CN" alt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57190" y="2714620"/>
            <a:ext cx="8572528" cy="17859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&lt;%  </a:t>
            </a:r>
          </a:p>
          <a:p>
            <a:pPr algn="l"/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&lt;a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pageControl.jsp?pageIndex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=1"&gt;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首页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&lt;/a&gt;&amp;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nbsp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pPr algn="l"/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&lt;a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pageControl.jsp?pageIndex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=&lt;%=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pageIndex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-1%&gt;"&gt;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上一页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&lt;/a&gt;</a:t>
            </a:r>
          </a:p>
          <a:p>
            <a:pPr algn="l"/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&lt;a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pageControl.jsp?pageIndex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=&lt;%=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pageIndex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+1%&gt;"&gt;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下一页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&lt;/a&gt;</a:t>
            </a:r>
          </a:p>
          <a:p>
            <a:pPr algn="l"/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&lt;a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pageControl.jsp?pageIndex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=&lt;%=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totalpages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%&gt;"&gt;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末页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&lt;/a&gt;</a:t>
            </a:r>
          </a:p>
          <a:p>
            <a:pPr algn="l"/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%&gt;</a:t>
            </a:r>
          </a:p>
          <a:p>
            <a:pPr algn="l" defTabSz="723900"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6" name="组合 25"/>
          <p:cNvGrpSpPr>
            <a:grpSpLocks/>
          </p:cNvGrpSpPr>
          <p:nvPr/>
        </p:nvGrpSpPr>
        <p:grpSpPr bwMode="auto">
          <a:xfrm>
            <a:off x="2643188" y="5997575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9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263727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：分页的实现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66682" y="3009896"/>
            <a:ext cx="8572528" cy="17859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获取当前页</a:t>
            </a:r>
          </a:p>
          <a:p>
            <a:pPr algn="l"/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String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currentPage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request.getParameter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pageIndex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");</a:t>
            </a:r>
          </a:p>
          <a:p>
            <a:pPr algn="l"/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if(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currentPage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== null){</a:t>
            </a:r>
          </a:p>
          <a:p>
            <a:pPr algn="l"/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currentPage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= "1";</a:t>
            </a:r>
          </a:p>
          <a:p>
            <a:pPr algn="l"/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}    </a:t>
            </a:r>
          </a:p>
          <a:p>
            <a:pPr algn="l"/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pageIndex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Integer.parseInt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currentPage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); </a:t>
            </a:r>
          </a:p>
          <a:p>
            <a:pPr algn="l" defTabSz="723900"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5" name="AutoShape 28"/>
          <p:cNvSpPr>
            <a:spLocks noChangeArrowheads="1"/>
          </p:cNvSpPr>
          <p:nvPr/>
        </p:nvSpPr>
        <p:spPr bwMode="auto">
          <a:xfrm>
            <a:off x="7715272" y="3214686"/>
            <a:ext cx="1146741" cy="408623"/>
          </a:xfrm>
          <a:prstGeom prst="wedgeRoundRectCallout">
            <a:avLst>
              <a:gd name="adj1" fmla="val -25838"/>
              <a:gd name="adj2" fmla="val 5264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读取页码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6" name="AutoShape 28"/>
          <p:cNvSpPr>
            <a:spLocks noChangeArrowheads="1"/>
          </p:cNvSpPr>
          <p:nvPr/>
        </p:nvSpPr>
        <p:spPr bwMode="auto">
          <a:xfrm>
            <a:off x="3782449" y="3643314"/>
            <a:ext cx="1146741" cy="408623"/>
          </a:xfrm>
          <a:prstGeom prst="wedgeRoundRectCallout">
            <a:avLst>
              <a:gd name="adj1" fmla="val -50934"/>
              <a:gd name="adj2" fmla="val -2062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判断页码</a:t>
            </a:r>
          </a:p>
        </p:txBody>
      </p:sp>
      <p:sp>
        <p:nvSpPr>
          <p:cNvPr id="17" name="AutoShape 28"/>
          <p:cNvSpPr>
            <a:spLocks noChangeArrowheads="1"/>
          </p:cNvSpPr>
          <p:nvPr/>
        </p:nvSpPr>
        <p:spPr bwMode="auto">
          <a:xfrm>
            <a:off x="6429388" y="4357694"/>
            <a:ext cx="2342636" cy="776383"/>
          </a:xfrm>
          <a:prstGeom prst="wedgeRoundRectCallout">
            <a:avLst>
              <a:gd name="adj1" fmla="val -49800"/>
              <a:gd name="adj2" fmla="val -4591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将当前页码赋值给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变量进行后续的传递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6858016" y="3429000"/>
            <a:ext cx="785818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V="1">
            <a:off x="3071802" y="3740470"/>
            <a:ext cx="642942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V="1">
            <a:off x="5572132" y="4572008"/>
            <a:ext cx="785818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首页和末页的控制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首页和末页的控制</a:t>
            </a:r>
            <a:endParaRPr lang="zh-CN" alt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85720" y="1798658"/>
            <a:ext cx="8572528" cy="47736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当前页数：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[&lt;%=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pageIndex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%&gt;/&lt;%=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totalpages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%&gt;]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&lt;%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if(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pageIndex</a:t>
            </a:r>
            <a:r>
              <a:rPr lang="en-US" altLang="zh-CN" b="1" dirty="0" smtClean="0">
                <a:solidFill>
                  <a:srgbClr val="FF0000"/>
                </a:solidFill>
              </a:rPr>
              <a:t> &gt; 1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){//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控制页面显示风格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%&gt;   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&lt;a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pageControl.jsp?pageIndex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=1"&gt;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首页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&lt;/a&gt;&amp;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nbsp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&lt;a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pageControl.jsp?pageIndex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=&lt;%=pageIndex-1%&gt;"&gt;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上一页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&lt;/a&gt;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&lt;%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} if(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pageIndex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&lt;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totalpages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){//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控制页面显示风格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%&gt;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&lt;a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pageControl.jsp?pageIndex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=&lt;%=pageIndex+1%&gt;"&gt;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下一页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&lt;/a&gt;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&lt;a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pageControl.jsp?pageIndex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=&lt;%=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totalpages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%&gt;"&gt;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末页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&lt;/a&gt; 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&lt;%   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} %&gt;   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gray">
          <a:xfrm>
            <a:off x="6072198" y="1571612"/>
            <a:ext cx="2560373" cy="776383"/>
          </a:xfrm>
          <a:prstGeom prst="wedgeRoundRectCallout">
            <a:avLst>
              <a:gd name="adj1" fmla="val -49574"/>
              <a:gd name="adj2" fmla="val 1992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通过判断</a:t>
            </a: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pageIndex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变</a:t>
            </a:r>
          </a:p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量实现首末页的控制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dirty="0" smtClean="0"/>
              <a:t>实现新闻分页显示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2-1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训练要点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SQL</a:t>
            </a:r>
            <a:r>
              <a:rPr lang="zh-CN" altLang="en-US" dirty="0" smtClean="0"/>
              <a:t>语句嵌套子查询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编写代码实现首页新闻标题的分页显示，要求能够执行首页、下一页、上一页、末页的操作，并在页面中显示总页数和当前页</a:t>
            </a:r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endParaRPr lang="zh-CN" altLang="en-US" dirty="0" smtClean="0"/>
          </a:p>
        </p:txBody>
      </p:sp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2643174" y="6354786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3563" name="TextBox 12"/>
            <p:cNvSpPr txBox="1">
              <a:spLocks noChangeArrowheads="1"/>
            </p:cNvSpPr>
            <p:nvPr/>
          </p:nvSpPr>
          <p:spPr bwMode="auto">
            <a:xfrm>
              <a:off x="4849837" y="5538802"/>
              <a:ext cx="157957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</a:rPr>
                <a:t>讲解需求说明</a:t>
              </a:r>
            </a:p>
          </p:txBody>
        </p:sp>
      </p:grpSp>
      <p:grpSp>
        <p:nvGrpSpPr>
          <p:cNvPr id="3" name="组合 19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141314" name="Picture 2" descr="图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2179" y="3622520"/>
            <a:ext cx="2668515" cy="26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dirty="0" smtClean="0"/>
              <a:t>实现新闻分页显示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2-2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实现思路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黑体" pitchFamily="2" charset="-122"/>
                <a:cs typeface="+mn-cs"/>
              </a:rPr>
              <a:t>1. </a:t>
            </a:r>
            <a:r>
              <a:rPr lang="zh-CN" altLang="en-US" dirty="0" smtClean="0"/>
              <a:t>确定每页显示的新闻数量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黑体" pitchFamily="2" charset="-122"/>
                <a:cs typeface="+mn-cs"/>
              </a:rPr>
              <a:t>2. </a:t>
            </a:r>
            <a:r>
              <a:rPr lang="zh-CN" altLang="en-US" dirty="0" smtClean="0"/>
              <a:t>编写数据库访问类，声明查询方法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黑体" pitchFamily="2" charset="-122"/>
                <a:cs typeface="+mn-cs"/>
              </a:rPr>
              <a:t>3. </a:t>
            </a:r>
            <a:r>
              <a:rPr lang="zh-CN" altLang="en-US" dirty="0" smtClean="0"/>
              <a:t>编写</a:t>
            </a:r>
            <a:r>
              <a:rPr lang="en-US" dirty="0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黑体" pitchFamily="2" charset="-122"/>
                <a:cs typeface="+mn-cs"/>
              </a:rPr>
              <a:t>4. </a:t>
            </a:r>
            <a:r>
              <a:rPr lang="zh-CN" altLang="en-US" dirty="0" smtClean="0"/>
              <a:t>编写</a:t>
            </a:r>
            <a:r>
              <a:rPr lang="en-US" dirty="0" err="1" smtClean="0"/>
              <a:t>JavaBean</a:t>
            </a:r>
            <a:r>
              <a:rPr lang="zh-CN" altLang="en-US" dirty="0" smtClean="0"/>
              <a:t>封装分页信息</a:t>
            </a:r>
            <a:endParaRPr lang="en-US" altLang="zh-CN" kern="1200" dirty="0" smtClean="0">
              <a:solidFill>
                <a:schemeClr val="accent5">
                  <a:lumMod val="50000"/>
                </a:schemeClr>
              </a:solidFill>
              <a:latin typeface="Arial" charset="0"/>
              <a:ea typeface="黑体" pitchFamily="2" charset="-122"/>
              <a:cs typeface="+mn-cs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黑体" pitchFamily="2" charset="-122"/>
                <a:cs typeface="+mn-cs"/>
              </a:rPr>
              <a:t>5. </a:t>
            </a:r>
            <a:r>
              <a:rPr lang="zh-CN" altLang="en-US" dirty="0" smtClean="0"/>
              <a:t>在</a:t>
            </a:r>
            <a:r>
              <a:rPr lang="en-US" dirty="0" smtClean="0"/>
              <a:t>JSP</a:t>
            </a:r>
            <a:r>
              <a:rPr lang="zh-CN" altLang="en-US" dirty="0" smtClean="0"/>
              <a:t>中调用</a:t>
            </a:r>
            <a:r>
              <a:rPr lang="en-US" dirty="0" err="1" smtClean="0"/>
              <a:t>JavaBean</a:t>
            </a:r>
            <a:endParaRPr lang="zh-CN" altLang="en-US" kern="1200" dirty="0" smtClean="0">
              <a:solidFill>
                <a:schemeClr val="accent5">
                  <a:lumMod val="50000"/>
                </a:schemeClr>
              </a:solidFill>
              <a:latin typeface="Arial" charset="0"/>
              <a:ea typeface="黑体" pitchFamily="2" charset="-122"/>
              <a:cs typeface="+mn-cs"/>
            </a:endParaRPr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endParaRPr lang="zh-CN" altLang="en-US" dirty="0" smtClean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28926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3567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50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  <p:grpSp>
        <p:nvGrpSpPr>
          <p:cNvPr id="3" name="组合 19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Commons-</a:t>
            </a:r>
            <a:r>
              <a:rPr lang="en-US" dirty="0" err="1" smtClean="0"/>
              <a:t>FileUpload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Commons-</a:t>
            </a:r>
            <a:r>
              <a:rPr lang="en-US" dirty="0" err="1" smtClean="0"/>
              <a:t>FileUpload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Commons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开放源代码组织的一个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子项目，其中的</a:t>
            </a:r>
            <a:r>
              <a:rPr lang="en-US" altLang="zh-CN" dirty="0" err="1" smtClean="0"/>
              <a:t>FileUpload</a:t>
            </a:r>
            <a:r>
              <a:rPr lang="zh-CN" altLang="en-US" dirty="0" smtClean="0"/>
              <a:t>是用来处理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文件上传的子项目</a:t>
            </a:r>
            <a:endParaRPr lang="en-US" altLang="zh-CN" dirty="0" smtClean="0"/>
          </a:p>
          <a:p>
            <a:r>
              <a:rPr lang="en-US" dirty="0" smtClean="0"/>
              <a:t>Commons-</a:t>
            </a:r>
            <a:r>
              <a:rPr lang="en-US" dirty="0" err="1" smtClean="0"/>
              <a:t>FileUpload</a:t>
            </a:r>
            <a:r>
              <a:rPr lang="zh-CN" altLang="en-US" dirty="0" smtClean="0"/>
              <a:t>组件特点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使用简单：可以方便地嵌入到</a:t>
            </a:r>
            <a:r>
              <a:rPr lang="en-US" altLang="zh-CN" dirty="0" smtClean="0"/>
              <a:t>JSP</a:t>
            </a:r>
            <a:r>
              <a:rPr lang="zh-CN" altLang="en-US" dirty="0" smtClean="0"/>
              <a:t>文件中，编写少量代码即可完成文件的上传功能</a:t>
            </a:r>
          </a:p>
          <a:p>
            <a:pPr lvl="1"/>
            <a:r>
              <a:rPr lang="zh-CN" altLang="en-US" dirty="0" smtClean="0"/>
              <a:t>能够全程控制上传内容</a:t>
            </a:r>
          </a:p>
          <a:p>
            <a:pPr lvl="1"/>
            <a:r>
              <a:rPr lang="zh-CN" altLang="en-US" dirty="0" smtClean="0"/>
              <a:t>能够对上传文件的大小、类型进行控制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dirty="0" smtClean="0"/>
          </a:p>
        </p:txBody>
      </p:sp>
      <p:pic>
        <p:nvPicPr>
          <p:cNvPr id="7" name="Picture 2" descr="图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1714488"/>
            <a:ext cx="5559791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回顾与作业点评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简述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中配置数据源的步骤</a:t>
            </a:r>
            <a:endParaRPr lang="en-US" altLang="zh-CN" dirty="0" smtClean="0"/>
          </a:p>
          <a:p>
            <a:r>
              <a:rPr lang="zh-CN" altLang="en-US" dirty="0" smtClean="0"/>
              <a:t>分层开发时的三层架构，分别是什么？</a:t>
            </a:r>
          </a:p>
          <a:p>
            <a:pPr eaLnBrk="1" hangingPunct="1"/>
            <a:endParaRPr lang="zh-CN" altLang="en-US" dirty="0" smtClean="0"/>
          </a:p>
        </p:txBody>
      </p:sp>
      <p:grpSp>
        <p:nvGrpSpPr>
          <p:cNvPr id="2" name="组合 17"/>
          <p:cNvGrpSpPr/>
          <p:nvPr/>
        </p:nvGrpSpPr>
        <p:grpSpPr>
          <a:xfrm>
            <a:off x="142844" y="857232"/>
            <a:ext cx="958752" cy="430730"/>
            <a:chOff x="3643306" y="2500357"/>
            <a:chExt cx="958752" cy="430730"/>
          </a:xfrm>
        </p:grpSpPr>
        <p:pic>
          <p:nvPicPr>
            <p:cNvPr id="20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Commons-</a:t>
            </a:r>
            <a:r>
              <a:rPr lang="en-US" dirty="0" err="1" smtClean="0"/>
              <a:t>FileUpload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76351"/>
            <a:ext cx="8643966" cy="3867161"/>
          </a:xfrm>
        </p:spPr>
        <p:txBody>
          <a:bodyPr/>
          <a:lstStyle/>
          <a:p>
            <a:r>
              <a:rPr lang="zh-CN" altLang="en-US" dirty="0" smtClean="0"/>
              <a:t>获取</a:t>
            </a:r>
            <a:r>
              <a:rPr lang="en-US" altLang="zh-CN" dirty="0" smtClean="0"/>
              <a:t>Commons-</a:t>
            </a:r>
            <a:r>
              <a:rPr lang="en-US" altLang="zh-CN" dirty="0" err="1" smtClean="0"/>
              <a:t>FileUpload</a:t>
            </a:r>
            <a:r>
              <a:rPr lang="zh-CN" altLang="en-US" dirty="0" smtClean="0"/>
              <a:t>组件的方式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http://commons.apache.org/fileupload</a:t>
            </a:r>
            <a:r>
              <a:rPr lang="zh-CN" altLang="en-US" dirty="0" smtClean="0"/>
              <a:t>下载</a:t>
            </a:r>
            <a:r>
              <a:rPr lang="en-US" altLang="zh-CN" dirty="0" smtClean="0"/>
              <a:t>Commons-</a:t>
            </a:r>
            <a:r>
              <a:rPr lang="en-US" altLang="zh-CN" dirty="0" err="1" smtClean="0"/>
              <a:t>FileUpload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Commons-</a:t>
            </a:r>
            <a:r>
              <a:rPr lang="en-US" altLang="zh-CN" dirty="0" err="1" smtClean="0"/>
              <a:t>FileUpload</a:t>
            </a:r>
            <a:r>
              <a:rPr lang="zh-CN" altLang="en-US" dirty="0" smtClean="0"/>
              <a:t>组件类库：</a:t>
            </a:r>
            <a:r>
              <a:rPr lang="en-US" altLang="zh-CN" dirty="0" smtClean="0"/>
              <a:t>commons-fileupload-1.2.2.jar</a:t>
            </a:r>
          </a:p>
          <a:p>
            <a:pPr lvl="2"/>
            <a:r>
              <a:rPr lang="en-US" altLang="zh-CN" dirty="0" smtClean="0"/>
              <a:t>Commons-</a:t>
            </a:r>
            <a:r>
              <a:rPr lang="en-US" altLang="zh-CN" dirty="0" err="1" smtClean="0"/>
              <a:t>FileUpload</a:t>
            </a:r>
            <a:r>
              <a:rPr lang="zh-CN" altLang="en-US" dirty="0" smtClean="0"/>
              <a:t>组件的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文档：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apidocs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http://commons.apache.org/io</a:t>
            </a:r>
            <a:r>
              <a:rPr lang="zh-CN" altLang="en-US" dirty="0" smtClean="0"/>
              <a:t>下载</a:t>
            </a:r>
            <a:r>
              <a:rPr lang="en-US" altLang="zh-CN" dirty="0" smtClean="0"/>
              <a:t>Commons-IO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Commons-IO</a:t>
            </a:r>
            <a:r>
              <a:rPr lang="zh-CN" altLang="en-US" dirty="0" smtClean="0"/>
              <a:t>组件类库：</a:t>
            </a:r>
            <a:r>
              <a:rPr lang="en-US" altLang="zh-CN" dirty="0" smtClean="0"/>
              <a:t>commons-io-2.4.jar</a:t>
            </a:r>
          </a:p>
          <a:p>
            <a:pPr lvl="2"/>
            <a:r>
              <a:rPr lang="en-US" altLang="zh-CN" dirty="0" smtClean="0"/>
              <a:t>Commons-IO</a:t>
            </a:r>
            <a:r>
              <a:rPr lang="zh-CN" altLang="en-US" dirty="0" smtClean="0"/>
              <a:t>组件的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文档：</a:t>
            </a:r>
            <a:r>
              <a:rPr lang="en-US" altLang="zh-CN" dirty="0" smtClean="0"/>
              <a:t> commons-io-2.4\docs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5" name="组合 25"/>
          <p:cNvGrpSpPr>
            <a:grpSpLocks/>
          </p:cNvGrpSpPr>
          <p:nvPr/>
        </p:nvGrpSpPr>
        <p:grpSpPr bwMode="auto">
          <a:xfrm>
            <a:off x="2643188" y="5997575"/>
            <a:ext cx="3857638" cy="431800"/>
            <a:chOff x="4071935" y="5500702"/>
            <a:chExt cx="3857665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857665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7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8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21964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演示：查看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API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文档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Commons-</a:t>
            </a:r>
            <a:r>
              <a:rPr lang="en-US" dirty="0" err="1" smtClean="0"/>
              <a:t>FileUpload</a:t>
            </a:r>
            <a:r>
              <a:rPr lang="zh-CN" altLang="en-US" dirty="0" smtClean="0"/>
              <a:t>组件的</a:t>
            </a:r>
            <a:r>
              <a:rPr lang="en-US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ServletFileUpload</a:t>
            </a:r>
            <a:r>
              <a:rPr lang="zh-CN" altLang="en-US" dirty="0" smtClean="0"/>
              <a:t>类的常用方法</a:t>
            </a:r>
            <a:endParaRPr lang="zh-CN" altLang="en-US" dirty="0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28596" y="1857364"/>
          <a:ext cx="8429684" cy="3272172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4429156"/>
                <a:gridCol w="4000528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方法名称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方法描述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kumimoji="0" lang="en-US" altLang="en-US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setSizeMax</a:t>
                      </a: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(long </a:t>
                      </a:r>
                      <a:r>
                        <a:rPr kumimoji="0" lang="en-US" altLang="en-US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sizeMax</a:t>
                      </a: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altLang="zh-CN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10795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设置请求信息实体内容的最大允许的字节数</a:t>
                      </a:r>
                    </a:p>
                  </a:txBody>
                  <a:tcPr marL="68580" marR="68580" marT="9525" marB="10795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List </a:t>
                      </a:r>
                      <a:r>
                        <a:rPr kumimoji="0" lang="en-US" altLang="en-US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parseRequest</a:t>
                      </a: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en-US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en-US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</a:t>
                      </a: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)</a:t>
                      </a:r>
                      <a:endParaRPr kumimoji="0" lang="en-US" altLang="zh-CN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10795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解析</a:t>
                      </a:r>
                      <a:r>
                        <a:rPr kumimoji="0" lang="en-US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表单中的每个字符的数据，返回一个</a:t>
                      </a:r>
                      <a:r>
                        <a:rPr kumimoji="0" lang="en-US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FileItem</a:t>
                      </a: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对象的集合</a:t>
                      </a:r>
                    </a:p>
                  </a:txBody>
                  <a:tcPr marL="68580" marR="68580" marT="9525" marB="10795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final boolean isMultipartContent (HttpServletRequest req )</a:t>
                      </a:r>
                      <a:endParaRPr kumimoji="0" lang="en-US" altLang="zh-CN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10795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判断请求信息中的内容 是否是“</a:t>
                      </a: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multipart/form-data</a:t>
                      </a:r>
                      <a:r>
                        <a:rPr kumimoji="0" lang="en-US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类型</a:t>
                      </a:r>
                    </a:p>
                  </a:txBody>
                  <a:tcPr marL="68580" marR="68580" marT="9525" marB="10795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kumimoji="0" lang="en-US" altLang="en-US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setHeaderEncoding</a:t>
                      </a: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</a:t>
                      </a:r>
                      <a:endParaRPr kumimoji="0" lang="en-US" altLang="zh-CN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encoding)</a:t>
                      </a:r>
                      <a:endParaRPr kumimoji="0" lang="en-US" altLang="zh-CN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10795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设置转换时所使用的字符集编码</a:t>
                      </a:r>
                    </a:p>
                  </a:txBody>
                  <a:tcPr marL="68580" marR="68580" marT="9525" marB="10795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Commons-</a:t>
            </a:r>
            <a:r>
              <a:rPr lang="en-US" dirty="0" err="1" smtClean="0"/>
              <a:t>FileUpload</a:t>
            </a:r>
            <a:r>
              <a:rPr lang="zh-CN" altLang="en-US" dirty="0" smtClean="0"/>
              <a:t>组件的</a:t>
            </a:r>
            <a:r>
              <a:rPr lang="en-US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dirty="0" smtClean="0"/>
              <a:t>FileItem</a:t>
            </a:r>
            <a:r>
              <a:rPr lang="zh-CN" altLang="pt-BR" dirty="0" smtClean="0"/>
              <a:t>接口的常用方法</a:t>
            </a:r>
            <a:endParaRPr lang="zh-CN" altLang="en-US" dirty="0"/>
          </a:p>
        </p:txBody>
      </p:sp>
      <p:graphicFrame>
        <p:nvGraphicFramePr>
          <p:cNvPr id="8" name="Group 29"/>
          <p:cNvGraphicFramePr>
            <a:graphicFrameLocks noGrp="1"/>
          </p:cNvGraphicFramePr>
          <p:nvPr/>
        </p:nvGraphicFramePr>
        <p:xfrm>
          <a:off x="357158" y="2000240"/>
          <a:ext cx="8429684" cy="444629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3143272"/>
                <a:gridCol w="5286412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方法名称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方法描述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kumimoji="0" lang="en-US" altLang="en-US" sz="16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en-US" sz="16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isFormField</a:t>
                      </a:r>
                      <a:r>
                        <a:rPr kumimoji="0" lang="en-US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kumimoji="0" lang="zh-CN" altLang="en-US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判断</a:t>
                      </a:r>
                      <a:r>
                        <a:rPr kumimoji="0" lang="en-US" altLang="en-US" sz="16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FileItem</a:t>
                      </a:r>
                      <a:r>
                        <a:rPr kumimoji="0" lang="zh-CN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对象封装的数据类型（普通表单字段返回</a:t>
                      </a:r>
                      <a:r>
                        <a:rPr kumimoji="0" lang="en-US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kumimoji="0" lang="zh-CN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，文件表单字段返回</a:t>
                      </a:r>
                      <a:r>
                        <a:rPr kumimoji="0" lang="en-US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kumimoji="0" lang="zh-CN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kumimoji="0" lang="en-US" altLang="en-US" sz="16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r>
                        <a:rPr kumimoji="0" lang="en-US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kumimoji="0" lang="zh-CN" altLang="en-US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获得文件上传字段中的文件名（普通表单字段返回</a:t>
                      </a:r>
                      <a:r>
                        <a:rPr kumimoji="0" lang="en-US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kumimoji="0" lang="zh-CN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kumimoji="0" lang="en-US" altLang="en-US" sz="16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getFieldName</a:t>
                      </a:r>
                      <a:r>
                        <a:rPr kumimoji="0" lang="en-US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kumimoji="0" lang="zh-CN" altLang="en-US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返回表单字段元素的</a:t>
                      </a:r>
                      <a:r>
                        <a:rPr kumimoji="0" lang="en-US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kumimoji="0" lang="zh-CN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write()</a:t>
                      </a:r>
                      <a:endParaRPr kumimoji="0" lang="zh-CN" altLang="en-US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</a:t>
                      </a:r>
                      <a:r>
                        <a:rPr kumimoji="0" lang="en-US" altLang="en-US" sz="16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FileItem</a:t>
                      </a:r>
                      <a:r>
                        <a:rPr kumimoji="0" lang="zh-CN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对象中保存的主体内容保存到指定的文件中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 </a:t>
                      </a:r>
                      <a:r>
                        <a:rPr kumimoji="0" lang="en-US" altLang="en-US" sz="16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getString</a:t>
                      </a:r>
                      <a:r>
                        <a:rPr kumimoji="0" lang="en-US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kumimoji="0" lang="zh-CN" altLang="en-US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</a:t>
                      </a:r>
                      <a:r>
                        <a:rPr kumimoji="0" lang="en-US" altLang="en-US" sz="16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FileItem</a:t>
                      </a:r>
                      <a:r>
                        <a:rPr kumimoji="0" lang="zh-CN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对象中保存的主体内容以一个字符串返回。其重载方法</a:t>
                      </a:r>
                      <a:r>
                        <a:rPr kumimoji="0" lang="en-US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 </a:t>
                      </a:r>
                      <a:r>
                        <a:rPr kumimoji="0" lang="en-US" altLang="en-US" sz="16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getString</a:t>
                      </a:r>
                      <a:r>
                        <a:rPr kumimoji="0" lang="en-US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encoding)</a:t>
                      </a:r>
                      <a:r>
                        <a:rPr kumimoji="0" lang="zh-CN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中的参数用指定的字符集编码方式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kumimoji="0" lang="en-US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 </a:t>
                      </a:r>
                      <a:r>
                        <a:rPr kumimoji="0" lang="en-US" altLang="zh-CN" sz="16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getSize</a:t>
                      </a:r>
                      <a:r>
                        <a:rPr kumimoji="0" lang="en-US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kumimoji="0" lang="zh-CN" altLang="en-US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返回单个上传文件的字节数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Commons-</a:t>
            </a:r>
            <a:r>
              <a:rPr lang="en-US" dirty="0" err="1" smtClean="0"/>
              <a:t>FileUpload</a:t>
            </a:r>
            <a:r>
              <a:rPr lang="zh-CN" altLang="en-US" dirty="0" smtClean="0"/>
              <a:t>组件的</a:t>
            </a:r>
            <a:r>
              <a:rPr lang="en-US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dirty="0" smtClean="0"/>
              <a:t>FileItemFactory</a:t>
            </a:r>
            <a:r>
              <a:rPr lang="zh-CN" altLang="en-US" dirty="0" smtClean="0"/>
              <a:t>接口与实现类</a:t>
            </a:r>
            <a:endParaRPr lang="zh-CN" altLang="en-US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357158" y="2071678"/>
          <a:ext cx="8429684" cy="1976572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5429288"/>
                <a:gridCol w="3000396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方法名称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方法描述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857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kumimoji="0" lang="en-US" altLang="en-US" sz="18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setSizeThreshold</a:t>
                      </a:r>
                      <a:r>
                        <a:rPr kumimoji="0" lang="en-US" alt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en-US" sz="18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en-US" sz="18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sizeThreshold</a:t>
                      </a:r>
                      <a:r>
                        <a:rPr kumimoji="0" lang="en-US" alt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设置内存缓冲区的大小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kumimoji="0" lang="en-US" altLang="en-US" sz="18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setRepositoryPath</a:t>
                      </a:r>
                      <a:r>
                        <a:rPr kumimoji="0" lang="en-US" alt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path )</a:t>
                      </a:r>
                      <a:endParaRPr kumimoji="0" lang="zh-CN" altLang="en-US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设置临时文件存放的目录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Commons-</a:t>
            </a:r>
            <a:r>
              <a:rPr lang="en-US" dirty="0" err="1" smtClean="0"/>
              <a:t>FileUpload</a:t>
            </a:r>
            <a:r>
              <a:rPr lang="zh-CN" altLang="en-US" dirty="0" smtClean="0"/>
              <a:t>组件应用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环境准备</a:t>
            </a:r>
          </a:p>
          <a:p>
            <a:pPr lvl="1"/>
            <a:r>
              <a:rPr lang="zh-CN" altLang="en-US" dirty="0" smtClean="0"/>
              <a:t>在项目中引入</a:t>
            </a:r>
            <a:r>
              <a:rPr lang="en-US" altLang="zh-CN" dirty="0" smtClean="0"/>
              <a:t>commons-fileupload-1.2.2.jar</a:t>
            </a:r>
            <a:r>
              <a:rPr lang="zh-CN" altLang="en-US" dirty="0" smtClean="0"/>
              <a:t>和</a:t>
            </a:r>
            <a:r>
              <a:rPr lang="en-US" dirty="0" smtClean="0"/>
              <a:t>commons-io-2.4.jar</a:t>
            </a:r>
            <a:r>
              <a:rPr lang="zh-CN" altLang="en-US" dirty="0" smtClean="0"/>
              <a:t>文件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设置表单的</a:t>
            </a:r>
            <a:r>
              <a:rPr lang="en-US" altLang="zh-CN" dirty="0" err="1" smtClean="0"/>
              <a:t>enctype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258888" y="2714620"/>
            <a:ext cx="6384945" cy="366713"/>
          </a:xfrm>
          <a:prstGeom prst="roundRect">
            <a:avLst>
              <a:gd name="adj" fmla="val 7316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将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JAR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文件添加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到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WEB-INF\lib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目录下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85852" y="3786190"/>
            <a:ext cx="6357982" cy="406400"/>
          </a:xfrm>
          <a:prstGeom prst="roundRect">
            <a:avLst>
              <a:gd name="adj" fmla="val 541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chemeClr val="accent5">
                    <a:lumMod val="10000"/>
                  </a:schemeClr>
                </a:solidFill>
              </a:rPr>
              <a:t>&lt;form </a:t>
            </a:r>
            <a:r>
              <a:rPr lang="en-US" altLang="en-US" b="1" dirty="0" err="1" smtClean="0">
                <a:solidFill>
                  <a:schemeClr val="accent5">
                    <a:lumMod val="10000"/>
                  </a:schemeClr>
                </a:solidFill>
              </a:rPr>
              <a:t>enctype</a:t>
            </a:r>
            <a:r>
              <a:rPr lang="en-US" altLang="en-US" b="1" dirty="0" smtClean="0">
                <a:solidFill>
                  <a:schemeClr val="accent5">
                    <a:lumMod val="10000"/>
                  </a:schemeClr>
                </a:solidFill>
              </a:rPr>
              <a:t>="multipart/form-data" method="post"&gt;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071538" y="5200797"/>
            <a:ext cx="6572296" cy="707886"/>
          </a:xfrm>
          <a:prstGeom prst="roundRect">
            <a:avLst>
              <a:gd name="adj" fmla="val 115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algn="l">
              <a:buFont typeface="Wingdings" pitchFamily="2" charset="2"/>
              <a:buNone/>
              <a:defRPr/>
            </a:pPr>
            <a:r>
              <a:rPr lang="zh-CN" altLang="en-US" sz="2000" b="1" dirty="0" smtClean="0"/>
              <a:t>上传文件时</a:t>
            </a:r>
            <a:r>
              <a:rPr lang="en-US" altLang="zh-CN" sz="2000" b="1" dirty="0" smtClean="0"/>
              <a:t>form</a:t>
            </a:r>
            <a:r>
              <a:rPr lang="zh-CN" altLang="en-US" sz="2000" b="1" dirty="0" smtClean="0"/>
              <a:t>标签的</a:t>
            </a:r>
            <a:r>
              <a:rPr lang="en-US" altLang="zh-CN" sz="2000" b="1" dirty="0" smtClean="0"/>
              <a:t>method</a:t>
            </a:r>
            <a:r>
              <a:rPr lang="zh-CN" altLang="en-US" sz="2000" b="1" dirty="0" smtClean="0"/>
              <a:t>属性必须取值为“</a:t>
            </a:r>
            <a:r>
              <a:rPr lang="en-US" altLang="zh-CN" sz="2000" b="1" dirty="0" smtClean="0"/>
              <a:t>post”</a:t>
            </a:r>
            <a:r>
              <a:rPr lang="zh-CN" altLang="en-US" sz="2000" b="1" dirty="0" smtClean="0"/>
              <a:t>，不能取值为“</a:t>
            </a:r>
            <a:r>
              <a:rPr lang="en-US" altLang="zh-CN" sz="2000" b="1" dirty="0" smtClean="0"/>
              <a:t>get”</a:t>
            </a:r>
            <a:r>
              <a:rPr lang="zh-CN" altLang="en-US" sz="2000" b="1" dirty="0" smtClean="0"/>
              <a:t>     </a:t>
            </a:r>
            <a:endParaRPr lang="zh-CN" altLang="en-US" sz="2000" b="1" dirty="0"/>
          </a:p>
        </p:txBody>
      </p:sp>
      <p:grpSp>
        <p:nvGrpSpPr>
          <p:cNvPr id="4" name="组合 68"/>
          <p:cNvGrpSpPr/>
          <p:nvPr/>
        </p:nvGrpSpPr>
        <p:grpSpPr>
          <a:xfrm>
            <a:off x="71406" y="4643446"/>
            <a:ext cx="1058023" cy="414475"/>
            <a:chOff x="1000100" y="3950459"/>
            <a:chExt cx="1058023" cy="414475"/>
          </a:xfrm>
        </p:grpSpPr>
        <p:pic>
          <p:nvPicPr>
            <p:cNvPr id="10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357290" y="395764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注意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文件上传的实现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652451"/>
          </a:xfrm>
        </p:spPr>
        <p:txBody>
          <a:bodyPr/>
          <a:lstStyle/>
          <a:p>
            <a:r>
              <a:rPr lang="zh-CN" altLang="en-US" dirty="0" smtClean="0"/>
              <a:t>编写上传文件处理页的实现步骤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6" name="组合 25"/>
          <p:cNvGrpSpPr>
            <a:grpSpLocks/>
          </p:cNvGrpSpPr>
          <p:nvPr/>
        </p:nvGrpSpPr>
        <p:grpSpPr bwMode="auto">
          <a:xfrm>
            <a:off x="2643188" y="6286520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9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31021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：文件上传的实现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714480" y="1857364"/>
            <a:ext cx="6643734" cy="388414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//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创建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FileItemFactory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对象</a:t>
            </a:r>
            <a:endParaRPr lang="en-US" altLang="zh-CN" sz="1600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//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创建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ServletFileUpload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对象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</a:p>
          <a:p>
            <a:pPr algn="l">
              <a:lnSpc>
                <a:spcPct val="110000"/>
              </a:lnSpc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 //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解析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form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表单中所有文件</a:t>
            </a:r>
          </a:p>
          <a:p>
            <a:pPr algn="l">
              <a:lnSpc>
                <a:spcPct val="110000"/>
              </a:lnSpc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if (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普通表单字段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){  </a:t>
            </a:r>
            <a:endParaRPr lang="zh-CN" altLang="en-US" sz="1600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>
              <a:lnSpc>
                <a:spcPct val="110000"/>
              </a:lnSpc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//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获取表单字段的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name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属性值</a:t>
            </a:r>
          </a:p>
          <a:p>
            <a:pPr lvl="1" algn="l">
              <a:lnSpc>
                <a:spcPct val="110000"/>
              </a:lnSpc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if (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此属性是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“user”)){ </a:t>
            </a:r>
            <a:endParaRPr lang="zh-CN" altLang="en-US" sz="1600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>
              <a:lnSpc>
                <a:spcPct val="110000"/>
              </a:lnSpc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//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输出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XXX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上传了文件</a:t>
            </a:r>
            <a:endParaRPr lang="en-US" altLang="zh-CN" sz="1600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>
              <a:lnSpc>
                <a:spcPct val="110000"/>
              </a:lnSpc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  <a:p>
            <a:pPr algn="l">
              <a:lnSpc>
                <a:spcPct val="110000"/>
              </a:lnSpc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}else{   //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文件表单字段</a:t>
            </a:r>
          </a:p>
          <a:p>
            <a:pPr lvl="1" algn="l">
              <a:lnSpc>
                <a:spcPct val="110000"/>
              </a:lnSpc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//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获取上传文件的名字</a:t>
            </a:r>
            <a:endParaRPr lang="en-US" altLang="zh-CN" sz="1600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>
              <a:lnSpc>
                <a:spcPct val="110000"/>
              </a:lnSpc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if (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名字不为空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) {</a:t>
            </a:r>
          </a:p>
          <a:p>
            <a:pPr lvl="2" algn="l">
              <a:lnSpc>
                <a:spcPct val="110000"/>
              </a:lnSpc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//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</a:rPr>
              <a:t>保存此文件并输出保存成功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		</a:t>
            </a:r>
          </a:p>
          <a:p>
            <a:pPr lvl="1" algn="l">
              <a:lnSpc>
                <a:spcPct val="110000"/>
              </a:lnSpc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  <a:p>
            <a:pPr algn="l">
              <a:lnSpc>
                <a:spcPct val="110000"/>
              </a:lnSpc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} 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dirty="0" smtClean="0"/>
              <a:t>实现文件上传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2-1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931150" cy="50101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训练要点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掌握</a:t>
            </a:r>
            <a:r>
              <a:rPr lang="en-US" altLang="zh-CN" dirty="0" smtClean="0"/>
              <a:t>Commons-</a:t>
            </a:r>
            <a:r>
              <a:rPr lang="en-US" altLang="zh-CN" dirty="0" err="1" smtClean="0"/>
              <a:t>FileUpload</a:t>
            </a:r>
            <a:r>
              <a:rPr lang="zh-CN" altLang="en-US" dirty="0" smtClean="0"/>
              <a:t>组件相关类方法的使用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制作一个简单的文件上传页面，用户可以选择本地文件，将其上传到服务器进行保存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endParaRPr lang="zh-CN" altLang="en-US" dirty="0" smtClean="0"/>
          </a:p>
        </p:txBody>
      </p:sp>
      <p:grpSp>
        <p:nvGrpSpPr>
          <p:cNvPr id="3" name="组合 19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1026" name="Picture 2" descr="图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4381" y="3298520"/>
            <a:ext cx="4237883" cy="29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2928926" y="6357958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3563" name="TextBox 12"/>
            <p:cNvSpPr txBox="1">
              <a:spLocks noChangeArrowheads="1"/>
            </p:cNvSpPr>
            <p:nvPr/>
          </p:nvSpPr>
          <p:spPr bwMode="auto">
            <a:xfrm>
              <a:off x="4849837" y="5538802"/>
              <a:ext cx="157957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</a:rPr>
                <a:t>讲解需求说明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dirty="0" smtClean="0"/>
              <a:t>实现文件上传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2-2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27241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实现思路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黑体" pitchFamily="2" charset="-122"/>
                <a:cs typeface="+mn-cs"/>
              </a:rPr>
              <a:t>1. </a:t>
            </a:r>
            <a:r>
              <a:rPr lang="zh-CN" altLang="en-US" dirty="0" smtClean="0"/>
              <a:t>添加</a:t>
            </a:r>
            <a:r>
              <a:rPr lang="en-US" dirty="0" smtClean="0"/>
              <a:t>commons-fileupload.jar</a:t>
            </a:r>
            <a:r>
              <a:rPr lang="zh-CN" altLang="en-US" dirty="0" smtClean="0"/>
              <a:t>和</a:t>
            </a:r>
            <a:r>
              <a:rPr lang="en-US" dirty="0" smtClean="0"/>
              <a:t>commons-io-2.4.jar</a:t>
            </a:r>
            <a:endParaRPr lang="zh-CN" altLang="en-US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黑体" pitchFamily="2" charset="-122"/>
                <a:cs typeface="+mn-cs"/>
              </a:rPr>
              <a:t>2. </a:t>
            </a:r>
            <a:r>
              <a:rPr lang="zh-CN" altLang="en-US" dirty="0" smtClean="0"/>
              <a:t>在</a:t>
            </a:r>
            <a:r>
              <a:rPr lang="en-US" dirty="0" smtClean="0"/>
              <a:t>JSP</a:t>
            </a:r>
            <a:r>
              <a:rPr lang="zh-CN" altLang="en-US" dirty="0" smtClean="0"/>
              <a:t>文件中使用</a:t>
            </a:r>
            <a:r>
              <a:rPr lang="en-US" dirty="0" smtClean="0"/>
              <a:t>page</a:t>
            </a:r>
            <a:r>
              <a:rPr lang="zh-CN" altLang="en-US" dirty="0" smtClean="0"/>
              <a:t>指令导入</a:t>
            </a:r>
            <a:r>
              <a:rPr lang="en-US" dirty="0" smtClean="0"/>
              <a:t>Commons-</a:t>
            </a:r>
            <a:r>
              <a:rPr lang="en-US" dirty="0" err="1" smtClean="0"/>
              <a:t>FileUpload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黑体" pitchFamily="2" charset="-122"/>
                <a:cs typeface="+mn-cs"/>
              </a:rPr>
              <a:t>3. </a:t>
            </a:r>
            <a:r>
              <a:rPr lang="zh-CN" altLang="en-US" dirty="0" smtClean="0"/>
              <a:t>调用</a:t>
            </a:r>
            <a:r>
              <a:rPr lang="en-US" dirty="0" smtClean="0"/>
              <a:t>Commons-</a:t>
            </a:r>
            <a:r>
              <a:rPr lang="en-US" dirty="0" err="1" smtClean="0"/>
              <a:t>FileUpload</a:t>
            </a:r>
            <a:r>
              <a:rPr lang="zh-CN" altLang="en-US" dirty="0" smtClean="0"/>
              <a:t>组件相关类的方法获取文件信息并实现保存</a:t>
            </a:r>
            <a:endParaRPr lang="en-US" altLang="zh-CN" dirty="0" smtClean="0"/>
          </a:p>
          <a:p>
            <a:endParaRPr lang="zh-CN" altLang="en-US" dirty="0" smtClean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28926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3567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19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控制上传文件的属性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控制上传文件的类型</a:t>
            </a:r>
          </a:p>
          <a:p>
            <a:endParaRPr lang="zh-CN" altLang="en-US" dirty="0"/>
          </a:p>
        </p:txBody>
      </p:sp>
      <p:pic>
        <p:nvPicPr>
          <p:cNvPr id="5" name="Picture 2" descr="图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1785926"/>
            <a:ext cx="4753353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图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7554" y="3929066"/>
            <a:ext cx="4725575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214414" y="2071678"/>
            <a:ext cx="6858048" cy="26130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List&lt;String&gt;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filType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=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Arrays.asList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gif","bmp","jpg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");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String ext=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fileName.substring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fileName.lastIndexOf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(".")+1);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if(!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filType.contains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(ext)){  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判断文件类型是否在允许范围内</a:t>
            </a:r>
          </a:p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out.print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上传失败，文件类型只能是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gif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、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bmp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、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jpg");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}else{ 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上传文件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简要描述实现分页的步骤</a:t>
            </a:r>
            <a:endParaRPr lang="en-US" altLang="zh-CN" dirty="0" smtClean="0"/>
          </a:p>
          <a:p>
            <a:r>
              <a:rPr lang="zh-CN" altLang="en-US" dirty="0" smtClean="0"/>
              <a:t>假设学生表（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）中的字段有编号（</a:t>
            </a:r>
            <a:r>
              <a:rPr lang="en-US" altLang="zh-CN" dirty="0" err="1" smtClean="0"/>
              <a:t>sid</a:t>
            </a:r>
            <a:r>
              <a:rPr lang="zh-CN" altLang="en-US" dirty="0" smtClean="0"/>
              <a:t>），姓名（</a:t>
            </a:r>
            <a:r>
              <a:rPr lang="en-US" altLang="zh-CN" dirty="0" err="1" smtClean="0"/>
              <a:t>sname</a:t>
            </a:r>
            <a:r>
              <a:rPr lang="zh-CN" altLang="en-US" dirty="0" smtClean="0"/>
              <a:t>）、年龄（</a:t>
            </a:r>
            <a:r>
              <a:rPr lang="en-US" altLang="zh-CN" dirty="0" smtClean="0"/>
              <a:t>age</a:t>
            </a:r>
            <a:r>
              <a:rPr lang="zh-CN" altLang="en-US" dirty="0" smtClean="0"/>
              <a:t>）。如果每页显示</a:t>
            </a:r>
            <a:r>
              <a:rPr lang="en-US" altLang="zh-CN" dirty="0" smtClean="0"/>
              <a:t>3</a:t>
            </a:r>
            <a:r>
              <a:rPr lang="zh-CN" altLang="en-US" dirty="0" smtClean="0"/>
              <a:t>条信息，请编写实现显示第二页的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查询语句</a:t>
            </a:r>
          </a:p>
          <a:p>
            <a:endParaRPr lang="zh-CN" altLang="en-US" dirty="0" smtClean="0"/>
          </a:p>
        </p:txBody>
      </p:sp>
      <p:grpSp>
        <p:nvGrpSpPr>
          <p:cNvPr id="2" name="组合 8"/>
          <p:cNvGrpSpPr/>
          <p:nvPr/>
        </p:nvGrpSpPr>
        <p:grpSpPr>
          <a:xfrm>
            <a:off x="142844" y="857232"/>
            <a:ext cx="958752" cy="430730"/>
            <a:chOff x="3643306" y="2500357"/>
            <a:chExt cx="958752" cy="430730"/>
          </a:xfrm>
        </p:grpSpPr>
        <p:pic>
          <p:nvPicPr>
            <p:cNvPr id="11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控制上传文件的属性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控制上传文件的大小</a:t>
            </a:r>
            <a:endParaRPr lang="zh-CN" altLang="en-US" dirty="0"/>
          </a:p>
        </p:txBody>
      </p:sp>
      <p:pic>
        <p:nvPicPr>
          <p:cNvPr id="5" name="Picture 2" descr="图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928802"/>
            <a:ext cx="4753353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4" name="Picture 2" descr="图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0430" y="4685284"/>
            <a:ext cx="4643470" cy="188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000100" y="1928802"/>
            <a:ext cx="6786610" cy="29731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ServletFileUpload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upload = new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ServletFileUpload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(factory);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设置单个文件的最大限制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upload.setSizeMax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(1024*30); 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try {//……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省略上传代码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}catch(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FileUploadBase.SizeLimitExceededException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ex){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out.print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(“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上传失败，文件太大，单个文件的最大限制是：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"+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upload.getSizeMax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()+"bytes!");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grpSp>
        <p:nvGrpSpPr>
          <p:cNvPr id="8" name="组合 25"/>
          <p:cNvGrpSpPr>
            <a:grpSpLocks/>
          </p:cNvGrpSpPr>
          <p:nvPr/>
        </p:nvGrpSpPr>
        <p:grpSpPr bwMode="auto">
          <a:xfrm>
            <a:off x="2643188" y="6283348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35670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：控制上传文件的属性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实现新闻图片上传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2-1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8002588" cy="50101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训练要点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Commons-</a:t>
            </a:r>
            <a:r>
              <a:rPr lang="en-US" altLang="zh-CN" dirty="0" err="1" smtClean="0"/>
              <a:t>FileUpload</a:t>
            </a:r>
            <a:r>
              <a:rPr lang="zh-CN" altLang="en-US" dirty="0" smtClean="0"/>
              <a:t>组件上传文件并对文件进行控制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管理员在发布新闻时，可以同时实现新闻图片的上传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允许上传的图片类型为：</a:t>
            </a:r>
            <a:r>
              <a:rPr lang="en-US" altLang="zh-CN" dirty="0" smtClean="0"/>
              <a:t>GIF</a:t>
            </a:r>
            <a:r>
              <a:rPr lang="zh-CN" altLang="en-US" dirty="0" smtClean="0"/>
              <a:t>文件、</a:t>
            </a:r>
            <a:r>
              <a:rPr lang="en-US" altLang="zh-CN" dirty="0" smtClean="0"/>
              <a:t>JPG</a:t>
            </a:r>
            <a:r>
              <a:rPr lang="zh-CN" altLang="en-US" dirty="0" smtClean="0"/>
              <a:t>文件、</a:t>
            </a:r>
            <a:r>
              <a:rPr lang="en-US" altLang="zh-CN" dirty="0" smtClean="0"/>
              <a:t>JPEG</a:t>
            </a:r>
            <a:r>
              <a:rPr lang="zh-CN" altLang="en-US" dirty="0" smtClean="0"/>
              <a:t>文件</a:t>
            </a:r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上传图片的大小不能超过</a:t>
            </a:r>
            <a:r>
              <a:rPr lang="en-US" altLang="zh-CN" dirty="0" smtClean="0"/>
              <a:t>5MB</a:t>
            </a:r>
          </a:p>
          <a:p>
            <a:pPr lvl="2"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endParaRPr lang="zh-CN" altLang="en-US" dirty="0" smtClean="0"/>
          </a:p>
        </p:txBody>
      </p:sp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3214700" y="6357958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3563" name="TextBox 12"/>
            <p:cNvSpPr txBox="1">
              <a:spLocks noChangeArrowheads="1"/>
            </p:cNvSpPr>
            <p:nvPr/>
          </p:nvSpPr>
          <p:spPr bwMode="auto">
            <a:xfrm>
              <a:off x="4849837" y="5538802"/>
              <a:ext cx="157957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</a:rPr>
                <a:t>讲解需求说明</a:t>
              </a:r>
            </a:p>
          </p:txBody>
        </p:sp>
      </p:grpSp>
      <p:grpSp>
        <p:nvGrpSpPr>
          <p:cNvPr id="3" name="组合 19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142339" name="Picture 3" descr="图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2494155"/>
            <a:ext cx="3786182" cy="3863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dirty="0" smtClean="0"/>
              <a:t>实现新闻图片上传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2-2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实现思路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黑体" pitchFamily="2" charset="-122"/>
                <a:cs typeface="+mn-cs"/>
              </a:rPr>
              <a:t>1. </a:t>
            </a:r>
            <a:r>
              <a:rPr lang="zh-CN" altLang="en-US" dirty="0" smtClean="0"/>
              <a:t>使用</a:t>
            </a:r>
            <a:r>
              <a:rPr lang="en-US" dirty="0" smtClean="0"/>
              <a:t>Commons-</a:t>
            </a:r>
            <a:r>
              <a:rPr lang="en-US" dirty="0" err="1" smtClean="0"/>
              <a:t>FileUpload</a:t>
            </a:r>
            <a:r>
              <a:rPr lang="zh-CN" altLang="en-US" dirty="0" smtClean="0"/>
              <a:t>组件上传文件并对文件进行控制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黑体" pitchFamily="2" charset="-122"/>
                <a:cs typeface="+mn-cs"/>
              </a:rPr>
              <a:t>2.</a:t>
            </a:r>
            <a:r>
              <a:rPr lang="zh-CN" altLang="en-US" dirty="0" smtClean="0"/>
              <a:t>调用封装业务的</a:t>
            </a:r>
            <a:r>
              <a:rPr lang="en-US" dirty="0" err="1" smtClean="0"/>
              <a:t>JavaBean</a:t>
            </a:r>
            <a:r>
              <a:rPr lang="zh-CN" altLang="en-US" dirty="0" smtClean="0"/>
              <a:t>将数据保存至数据库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28926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3567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40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19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r>
              <a:rPr lang="en-US" altLang="zh-CN" dirty="0" smtClean="0"/>
              <a:t>2-1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分页显示的步骤</a:t>
            </a:r>
          </a:p>
          <a:p>
            <a:pPr lvl="1"/>
            <a:endParaRPr lang="en-US" altLang="zh-CN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784254" y="2562234"/>
            <a:ext cx="7645398" cy="501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2"/>
              </a:buBlip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214282" y="5856298"/>
            <a:ext cx="6465908" cy="7874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select </a:t>
            </a:r>
            <a:r>
              <a:rPr lang="en-US" altLang="zh-CN" b="1" dirty="0" smtClean="0"/>
              <a:t>top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smtClean="0"/>
              <a:t>3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NID,NTITLE,NCREATEDATE from NEWS where NID </a:t>
            </a:r>
            <a:r>
              <a:rPr lang="en-US" altLang="zh-CN" b="1" dirty="0" smtClean="0"/>
              <a:t>not in(select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top</a:t>
            </a:r>
            <a:r>
              <a:rPr lang="en-US" altLang="zh-CN" b="1" dirty="0" smtClean="0"/>
              <a:t> 0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NID from NEWS)</a:t>
            </a:r>
          </a:p>
          <a:p>
            <a:pPr algn="l" defTabSz="723900"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 rot="5400000" flipH="1" flipV="1">
            <a:off x="1304917" y="5767390"/>
            <a:ext cx="390499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AutoShape 9"/>
          <p:cNvSpPr>
            <a:spLocks noChangeArrowheads="1"/>
          </p:cNvSpPr>
          <p:nvPr/>
        </p:nvSpPr>
        <p:spPr bwMode="gray">
          <a:xfrm>
            <a:off x="285720" y="5141918"/>
            <a:ext cx="2044149" cy="387191"/>
          </a:xfrm>
          <a:prstGeom prst="roundRect">
            <a:avLst>
              <a:gd name="adj" fmla="val 8325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每页显示的数据量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 rot="5400000" flipH="1" flipV="1">
            <a:off x="3161126" y="5909856"/>
            <a:ext cx="534146" cy="15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AutoShape 9"/>
          <p:cNvSpPr>
            <a:spLocks noChangeArrowheads="1"/>
          </p:cNvSpPr>
          <p:nvPr/>
        </p:nvSpPr>
        <p:spPr bwMode="gray">
          <a:xfrm>
            <a:off x="3214678" y="5184949"/>
            <a:ext cx="5537786" cy="387191"/>
          </a:xfrm>
          <a:prstGeom prst="roundRect">
            <a:avLst>
              <a:gd name="adj" fmla="val 8325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起始行的下标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=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（当前页页码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-1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）*每页显示的数据量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8" name="AutoShape 19"/>
          <p:cNvSpPr>
            <a:spLocks noChangeArrowheads="1"/>
          </p:cNvSpPr>
          <p:nvPr/>
        </p:nvSpPr>
        <p:spPr bwMode="auto">
          <a:xfrm>
            <a:off x="1357290" y="5856298"/>
            <a:ext cx="214314" cy="357190"/>
          </a:xfrm>
          <a:prstGeom prst="roundRect">
            <a:avLst>
              <a:gd name="adj" fmla="val 3931"/>
            </a:avLst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533400" indent="-533400" defTabSz="723900"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9" name="AutoShape 19"/>
          <p:cNvSpPr>
            <a:spLocks noChangeArrowheads="1"/>
          </p:cNvSpPr>
          <p:nvPr/>
        </p:nvSpPr>
        <p:spPr bwMode="auto">
          <a:xfrm>
            <a:off x="3286116" y="6142050"/>
            <a:ext cx="214314" cy="406400"/>
          </a:xfrm>
          <a:prstGeom prst="roundRect">
            <a:avLst>
              <a:gd name="adj" fmla="val 3931"/>
            </a:avLst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533400" indent="-533400" defTabSz="723900"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0" name="左弧形箭头 49"/>
          <p:cNvSpPr/>
          <p:nvPr/>
        </p:nvSpPr>
        <p:spPr bwMode="auto">
          <a:xfrm rot="19840278">
            <a:off x="1728883" y="2179662"/>
            <a:ext cx="505593" cy="1066185"/>
          </a:xfrm>
          <a:prstGeom prst="curvedRightArrow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157511" y="1714488"/>
            <a:ext cx="6000792" cy="3370069"/>
            <a:chOff x="2157511" y="3071810"/>
            <a:chExt cx="6000792" cy="3370069"/>
          </a:xfrm>
        </p:grpSpPr>
        <p:grpSp>
          <p:nvGrpSpPr>
            <p:cNvPr id="52" name="组合 80"/>
            <p:cNvGrpSpPr/>
            <p:nvPr/>
          </p:nvGrpSpPr>
          <p:grpSpPr>
            <a:xfrm>
              <a:off x="2157511" y="3071810"/>
              <a:ext cx="4714908" cy="571504"/>
              <a:chOff x="1071538" y="5357826"/>
              <a:chExt cx="4857784" cy="642942"/>
            </a:xfrm>
          </p:grpSpPr>
          <p:grpSp>
            <p:nvGrpSpPr>
              <p:cNvPr id="68" name="Group 13"/>
              <p:cNvGrpSpPr>
                <a:grpSpLocks/>
              </p:cNvGrpSpPr>
              <p:nvPr/>
            </p:nvGrpSpPr>
            <p:grpSpPr bwMode="auto">
              <a:xfrm>
                <a:off x="1071538" y="5357826"/>
                <a:ext cx="4857784" cy="642942"/>
                <a:chOff x="0" y="0"/>
                <a:chExt cx="158" cy="402"/>
              </a:xfrm>
            </p:grpSpPr>
            <p:sp>
              <p:nvSpPr>
                <p:cNvPr id="70" name="AutoShape 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8" cy="402"/>
                </a:xfrm>
                <a:prstGeom prst="roundRect">
                  <a:avLst>
                    <a:gd name="adj" fmla="val 11921"/>
                  </a:avLst>
                </a:prstGeom>
                <a:gradFill flip="none" rotWithShape="1">
                  <a:gsLst>
                    <a:gs pos="0">
                      <a:srgbClr val="0056AC">
                        <a:shade val="30000"/>
                        <a:satMod val="115000"/>
                      </a:srgbClr>
                    </a:gs>
                    <a:gs pos="50000">
                      <a:srgbClr val="0056AC">
                        <a:shade val="67500"/>
                        <a:satMod val="115000"/>
                      </a:srgbClr>
                    </a:gs>
                    <a:gs pos="100000">
                      <a:srgbClr val="0056AC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n w="25400" cmpd="sng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1" name="未知"/>
                <p:cNvSpPr>
                  <a:spLocks/>
                </p:cNvSpPr>
                <p:nvPr/>
              </p:nvSpPr>
              <p:spPr bwMode="auto">
                <a:xfrm>
                  <a:off x="8" y="29"/>
                  <a:ext cx="141" cy="201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48627"/>
                        <a:invGamma/>
                      </a:schemeClr>
                    </a:gs>
                    <a:gs pos="50000">
                      <a:schemeClr val="hlink">
                        <a:alpha val="0"/>
                      </a:schemeClr>
                    </a:gs>
                    <a:gs pos="100000">
                      <a:schemeClr val="hlink">
                        <a:gamma/>
                        <a:tint val="48627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69" name="Text Box 6"/>
              <p:cNvSpPr txBox="1">
                <a:spLocks noChangeArrowheads="1"/>
              </p:cNvSpPr>
              <p:nvPr/>
            </p:nvSpPr>
            <p:spPr bwMode="auto">
              <a:xfrm>
                <a:off x="1586758" y="5500702"/>
                <a:ext cx="3469781" cy="415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9pPr>
              </a:lstStyle>
              <a:p>
                <a:pPr lvl="0" algn="l"/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确定每页显示的数据数量</a:t>
                </a:r>
              </a:p>
            </p:txBody>
          </p:sp>
        </p:grpSp>
        <p:grpSp>
          <p:nvGrpSpPr>
            <p:cNvPr id="53" name="组合 85"/>
            <p:cNvGrpSpPr/>
            <p:nvPr/>
          </p:nvGrpSpPr>
          <p:grpSpPr>
            <a:xfrm>
              <a:off x="2514701" y="4000504"/>
              <a:ext cx="4714908" cy="571504"/>
              <a:chOff x="1071538" y="5357826"/>
              <a:chExt cx="4857784" cy="642942"/>
            </a:xfrm>
          </p:grpSpPr>
          <p:grpSp>
            <p:nvGrpSpPr>
              <p:cNvPr id="64" name="Group 13"/>
              <p:cNvGrpSpPr>
                <a:grpSpLocks/>
              </p:cNvGrpSpPr>
              <p:nvPr/>
            </p:nvGrpSpPr>
            <p:grpSpPr bwMode="auto">
              <a:xfrm>
                <a:off x="1071538" y="5357826"/>
                <a:ext cx="4857784" cy="642942"/>
                <a:chOff x="0" y="0"/>
                <a:chExt cx="158" cy="402"/>
              </a:xfrm>
            </p:grpSpPr>
            <p:sp>
              <p:nvSpPr>
                <p:cNvPr id="66" name="AutoShape 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8" cy="402"/>
                </a:xfrm>
                <a:prstGeom prst="roundRect">
                  <a:avLst>
                    <a:gd name="adj" fmla="val 11921"/>
                  </a:avLst>
                </a:prstGeom>
                <a:gradFill flip="none" rotWithShape="1">
                  <a:gsLst>
                    <a:gs pos="0">
                      <a:srgbClr val="0056AC">
                        <a:shade val="30000"/>
                        <a:satMod val="115000"/>
                      </a:srgbClr>
                    </a:gs>
                    <a:gs pos="50000">
                      <a:srgbClr val="0056AC">
                        <a:shade val="67500"/>
                        <a:satMod val="115000"/>
                      </a:srgbClr>
                    </a:gs>
                    <a:gs pos="100000">
                      <a:srgbClr val="0056AC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n w="25400" cmpd="sng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7" name="未知"/>
                <p:cNvSpPr>
                  <a:spLocks/>
                </p:cNvSpPr>
                <p:nvPr/>
              </p:nvSpPr>
              <p:spPr bwMode="auto">
                <a:xfrm>
                  <a:off x="8" y="29"/>
                  <a:ext cx="141" cy="201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48627"/>
                        <a:invGamma/>
                      </a:schemeClr>
                    </a:gs>
                    <a:gs pos="50000">
                      <a:schemeClr val="hlink">
                        <a:alpha val="0"/>
                      </a:schemeClr>
                    </a:gs>
                    <a:gs pos="100000">
                      <a:schemeClr val="hlink">
                        <a:gamma/>
                        <a:tint val="48627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65" name="Text Box 6"/>
              <p:cNvSpPr txBox="1">
                <a:spLocks noChangeArrowheads="1"/>
              </p:cNvSpPr>
              <p:nvPr/>
            </p:nvSpPr>
            <p:spPr bwMode="auto">
              <a:xfrm>
                <a:off x="1513156" y="5500701"/>
                <a:ext cx="3885421" cy="415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9pPr>
              </a:lstStyle>
              <a:p>
                <a:pPr lvl="0" algn="l"/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确定分页显示所需的总页数</a:t>
                </a:r>
              </a:p>
            </p:txBody>
          </p:sp>
        </p:grpSp>
        <p:grpSp>
          <p:nvGrpSpPr>
            <p:cNvPr id="54" name="组合 86"/>
            <p:cNvGrpSpPr/>
            <p:nvPr/>
          </p:nvGrpSpPr>
          <p:grpSpPr>
            <a:xfrm>
              <a:off x="3086205" y="5000636"/>
              <a:ext cx="4714908" cy="571504"/>
              <a:chOff x="1071538" y="5357826"/>
              <a:chExt cx="4857784" cy="642942"/>
            </a:xfrm>
          </p:grpSpPr>
          <p:grpSp>
            <p:nvGrpSpPr>
              <p:cNvPr id="60" name="Group 13"/>
              <p:cNvGrpSpPr>
                <a:grpSpLocks/>
              </p:cNvGrpSpPr>
              <p:nvPr/>
            </p:nvGrpSpPr>
            <p:grpSpPr bwMode="auto">
              <a:xfrm>
                <a:off x="1071538" y="5357826"/>
                <a:ext cx="4857784" cy="642942"/>
                <a:chOff x="0" y="0"/>
                <a:chExt cx="158" cy="402"/>
              </a:xfrm>
            </p:grpSpPr>
            <p:sp>
              <p:nvSpPr>
                <p:cNvPr id="62" name="AutoShape 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8" cy="402"/>
                </a:xfrm>
                <a:prstGeom prst="roundRect">
                  <a:avLst>
                    <a:gd name="adj" fmla="val 11921"/>
                  </a:avLst>
                </a:prstGeom>
                <a:gradFill flip="none" rotWithShape="1">
                  <a:gsLst>
                    <a:gs pos="0">
                      <a:srgbClr val="0056AC">
                        <a:shade val="30000"/>
                        <a:satMod val="115000"/>
                      </a:srgbClr>
                    </a:gs>
                    <a:gs pos="50000">
                      <a:srgbClr val="0056AC">
                        <a:shade val="67500"/>
                        <a:satMod val="115000"/>
                      </a:srgbClr>
                    </a:gs>
                    <a:gs pos="100000">
                      <a:srgbClr val="0056AC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n w="25400" cmpd="sng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3" name="未知"/>
                <p:cNvSpPr>
                  <a:spLocks/>
                </p:cNvSpPr>
                <p:nvPr/>
              </p:nvSpPr>
              <p:spPr bwMode="auto">
                <a:xfrm>
                  <a:off x="8" y="29"/>
                  <a:ext cx="141" cy="201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48627"/>
                        <a:invGamma/>
                      </a:schemeClr>
                    </a:gs>
                    <a:gs pos="50000">
                      <a:schemeClr val="hlink">
                        <a:alpha val="0"/>
                      </a:schemeClr>
                    </a:gs>
                    <a:gs pos="100000">
                      <a:schemeClr val="hlink">
                        <a:gamma/>
                        <a:tint val="48627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61" name="Text Box 6"/>
              <p:cNvSpPr txBox="1">
                <a:spLocks noChangeArrowheads="1"/>
              </p:cNvSpPr>
              <p:nvPr/>
            </p:nvSpPr>
            <p:spPr bwMode="auto">
              <a:xfrm>
                <a:off x="1439553" y="5500701"/>
                <a:ext cx="3959024" cy="415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9pPr>
              </a:lstStyle>
              <a:p>
                <a:pPr lvl="0" algn="l"/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编写</a:t>
                </a:r>
                <a:r>
                  <a:rPr lang="en-US" altLang="zh-CN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SQL</a:t>
                </a:r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查询语句，实现数据查询</a:t>
                </a:r>
              </a:p>
            </p:txBody>
          </p:sp>
        </p:grpSp>
        <p:grpSp>
          <p:nvGrpSpPr>
            <p:cNvPr id="55" name="组合 87"/>
            <p:cNvGrpSpPr/>
            <p:nvPr/>
          </p:nvGrpSpPr>
          <p:grpSpPr>
            <a:xfrm>
              <a:off x="3443395" y="5870375"/>
              <a:ext cx="4714908" cy="571504"/>
              <a:chOff x="1071538" y="5357826"/>
              <a:chExt cx="4857784" cy="642942"/>
            </a:xfrm>
          </p:grpSpPr>
          <p:grpSp>
            <p:nvGrpSpPr>
              <p:cNvPr id="56" name="Group 13"/>
              <p:cNvGrpSpPr>
                <a:grpSpLocks/>
              </p:cNvGrpSpPr>
              <p:nvPr/>
            </p:nvGrpSpPr>
            <p:grpSpPr bwMode="auto">
              <a:xfrm>
                <a:off x="1071538" y="5357826"/>
                <a:ext cx="4857784" cy="642942"/>
                <a:chOff x="0" y="0"/>
                <a:chExt cx="158" cy="402"/>
              </a:xfrm>
            </p:grpSpPr>
            <p:sp>
              <p:nvSpPr>
                <p:cNvPr id="58" name="AutoShape 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8" cy="402"/>
                </a:xfrm>
                <a:prstGeom prst="roundRect">
                  <a:avLst>
                    <a:gd name="adj" fmla="val 11921"/>
                  </a:avLst>
                </a:prstGeom>
                <a:gradFill flip="none" rotWithShape="1">
                  <a:gsLst>
                    <a:gs pos="0">
                      <a:srgbClr val="0056AC">
                        <a:shade val="30000"/>
                        <a:satMod val="115000"/>
                      </a:srgbClr>
                    </a:gs>
                    <a:gs pos="50000">
                      <a:srgbClr val="0056AC">
                        <a:shade val="67500"/>
                        <a:satMod val="115000"/>
                      </a:srgbClr>
                    </a:gs>
                    <a:gs pos="100000">
                      <a:srgbClr val="0056AC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n w="25400" cmpd="sng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9" name="未知"/>
                <p:cNvSpPr>
                  <a:spLocks/>
                </p:cNvSpPr>
                <p:nvPr/>
              </p:nvSpPr>
              <p:spPr bwMode="auto">
                <a:xfrm>
                  <a:off x="8" y="29"/>
                  <a:ext cx="141" cy="201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48627"/>
                        <a:invGamma/>
                      </a:schemeClr>
                    </a:gs>
                    <a:gs pos="50000">
                      <a:schemeClr val="hlink">
                        <a:alpha val="0"/>
                      </a:schemeClr>
                    </a:gs>
                    <a:gs pos="100000">
                      <a:schemeClr val="hlink">
                        <a:gamma/>
                        <a:tint val="48627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57" name="Text Box 6"/>
              <p:cNvSpPr txBox="1">
                <a:spLocks noChangeArrowheads="1"/>
              </p:cNvSpPr>
              <p:nvPr/>
            </p:nvSpPr>
            <p:spPr bwMode="auto">
              <a:xfrm>
                <a:off x="1645521" y="5500702"/>
                <a:ext cx="3706116" cy="415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9pPr>
              </a:lstStyle>
              <a:p>
                <a:pPr lvl="0" algn="l"/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在</a:t>
                </a:r>
                <a:r>
                  <a:rPr lang="en-US" altLang="zh-CN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JSP</a:t>
                </a:r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页面中进行分页显示设置</a:t>
                </a:r>
              </a:p>
            </p:txBody>
          </p:sp>
        </p:grpSp>
      </p:grpSp>
      <p:sp>
        <p:nvSpPr>
          <p:cNvPr id="72" name="左弧形箭头 71"/>
          <p:cNvSpPr/>
          <p:nvPr/>
        </p:nvSpPr>
        <p:spPr bwMode="auto">
          <a:xfrm rot="19840278">
            <a:off x="2123178" y="3127305"/>
            <a:ext cx="505593" cy="1066185"/>
          </a:xfrm>
          <a:prstGeom prst="curvedRightArrow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3" name="左弧形箭头 72"/>
          <p:cNvSpPr/>
          <p:nvPr/>
        </p:nvSpPr>
        <p:spPr bwMode="auto">
          <a:xfrm rot="19840278">
            <a:off x="2514700" y="4055999"/>
            <a:ext cx="505593" cy="1066185"/>
          </a:xfrm>
          <a:prstGeom prst="curvedRightArrow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7" grpId="0" animBg="1"/>
      <p:bldP spid="48" grpId="0" animBg="1"/>
      <p:bldP spid="4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r>
              <a:rPr lang="en-US" altLang="zh-CN" dirty="0" smtClean="0"/>
              <a:t>2-2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Commons-</a:t>
            </a:r>
            <a:r>
              <a:rPr lang="en-US" altLang="zh-CN" dirty="0" err="1" smtClean="0"/>
              <a:t>Fileupload</a:t>
            </a:r>
            <a:r>
              <a:rPr lang="zh-CN" altLang="en-US" dirty="0" smtClean="0"/>
              <a:t>组件实现文件上传</a:t>
            </a:r>
            <a:endParaRPr lang="en-US" altLang="zh-CN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784254" y="2562234"/>
            <a:ext cx="7645398" cy="501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2"/>
              </a:buBlip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左弧形箭头 24"/>
          <p:cNvSpPr/>
          <p:nvPr/>
        </p:nvSpPr>
        <p:spPr bwMode="auto">
          <a:xfrm rot="19840278">
            <a:off x="1728883" y="2679728"/>
            <a:ext cx="505593" cy="1066185"/>
          </a:xfrm>
          <a:prstGeom prst="curvedRightArrow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4" name="组合 25"/>
          <p:cNvGrpSpPr/>
          <p:nvPr/>
        </p:nvGrpSpPr>
        <p:grpSpPr>
          <a:xfrm>
            <a:off x="2157511" y="2285993"/>
            <a:ext cx="5643603" cy="2500329"/>
            <a:chOff x="2157511" y="3071811"/>
            <a:chExt cx="5643603" cy="2500329"/>
          </a:xfrm>
        </p:grpSpPr>
        <p:grpSp>
          <p:nvGrpSpPr>
            <p:cNvPr id="7" name="组合 80"/>
            <p:cNvGrpSpPr/>
            <p:nvPr/>
          </p:nvGrpSpPr>
          <p:grpSpPr>
            <a:xfrm>
              <a:off x="2157511" y="3071811"/>
              <a:ext cx="4986257" cy="571504"/>
              <a:chOff x="1071538" y="5357826"/>
              <a:chExt cx="5137356" cy="642942"/>
            </a:xfrm>
          </p:grpSpPr>
          <p:grpSp>
            <p:nvGrpSpPr>
              <p:cNvPr id="8" name="Group 13"/>
              <p:cNvGrpSpPr>
                <a:grpSpLocks/>
              </p:cNvGrpSpPr>
              <p:nvPr/>
            </p:nvGrpSpPr>
            <p:grpSpPr bwMode="auto">
              <a:xfrm>
                <a:off x="1071538" y="5357826"/>
                <a:ext cx="4857784" cy="642942"/>
                <a:chOff x="0" y="0"/>
                <a:chExt cx="158" cy="402"/>
              </a:xfrm>
            </p:grpSpPr>
            <p:sp>
              <p:nvSpPr>
                <p:cNvPr id="40" name="AutoShape 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8" cy="402"/>
                </a:xfrm>
                <a:prstGeom prst="roundRect">
                  <a:avLst>
                    <a:gd name="adj" fmla="val 11921"/>
                  </a:avLst>
                </a:prstGeom>
                <a:gradFill flip="none" rotWithShape="1">
                  <a:gsLst>
                    <a:gs pos="0">
                      <a:srgbClr val="0056AC">
                        <a:shade val="30000"/>
                        <a:satMod val="115000"/>
                      </a:srgbClr>
                    </a:gs>
                    <a:gs pos="50000">
                      <a:srgbClr val="0056AC">
                        <a:shade val="67500"/>
                        <a:satMod val="115000"/>
                      </a:srgbClr>
                    </a:gs>
                    <a:gs pos="100000">
                      <a:srgbClr val="0056AC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n w="25400" cmpd="sng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1" name="未知"/>
                <p:cNvSpPr>
                  <a:spLocks/>
                </p:cNvSpPr>
                <p:nvPr/>
              </p:nvSpPr>
              <p:spPr bwMode="auto">
                <a:xfrm>
                  <a:off x="8" y="29"/>
                  <a:ext cx="141" cy="201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48627"/>
                        <a:invGamma/>
                      </a:schemeClr>
                    </a:gs>
                    <a:gs pos="50000">
                      <a:schemeClr val="hlink">
                        <a:alpha val="0"/>
                      </a:schemeClr>
                    </a:gs>
                    <a:gs pos="100000">
                      <a:schemeClr val="hlink">
                        <a:gamma/>
                        <a:tint val="48627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39" name="Text Box 6"/>
              <p:cNvSpPr txBox="1">
                <a:spLocks noChangeArrowheads="1"/>
              </p:cNvSpPr>
              <p:nvPr/>
            </p:nvSpPr>
            <p:spPr bwMode="auto">
              <a:xfrm>
                <a:off x="1586758" y="5500699"/>
                <a:ext cx="4622136" cy="415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9pPr>
              </a:lstStyle>
              <a:p>
                <a:pPr lvl="0" algn="l"/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在项目中引入</a:t>
                </a:r>
                <a:r>
                  <a:rPr lang="en-US" altLang="zh-CN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JAR</a:t>
                </a:r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文件</a:t>
                </a:r>
                <a:r>
                  <a:rPr lang="en-US" altLang="zh-CN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(2</a:t>
                </a:r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个</a:t>
                </a:r>
                <a:r>
                  <a:rPr lang="en-US" altLang="zh-CN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)</a:t>
                </a:r>
                <a:endParaRPr lang="zh-CN" altLang="en-US" b="1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9" name="组合 85"/>
            <p:cNvGrpSpPr/>
            <p:nvPr/>
          </p:nvGrpSpPr>
          <p:grpSpPr>
            <a:xfrm>
              <a:off x="2514701" y="4000504"/>
              <a:ext cx="4714908" cy="571504"/>
              <a:chOff x="1071538" y="5357826"/>
              <a:chExt cx="4857784" cy="642942"/>
            </a:xfrm>
          </p:grpSpPr>
          <p:grpSp>
            <p:nvGrpSpPr>
              <p:cNvPr id="10" name="Group 13"/>
              <p:cNvGrpSpPr>
                <a:grpSpLocks/>
              </p:cNvGrpSpPr>
              <p:nvPr/>
            </p:nvGrpSpPr>
            <p:grpSpPr bwMode="auto">
              <a:xfrm>
                <a:off x="1071538" y="5357826"/>
                <a:ext cx="4857784" cy="642942"/>
                <a:chOff x="0" y="0"/>
                <a:chExt cx="158" cy="402"/>
              </a:xfrm>
            </p:grpSpPr>
            <p:sp>
              <p:nvSpPr>
                <p:cNvPr id="36" name="AutoShape 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8" cy="402"/>
                </a:xfrm>
                <a:prstGeom prst="roundRect">
                  <a:avLst>
                    <a:gd name="adj" fmla="val 11921"/>
                  </a:avLst>
                </a:prstGeom>
                <a:gradFill flip="none" rotWithShape="1">
                  <a:gsLst>
                    <a:gs pos="0">
                      <a:srgbClr val="0056AC">
                        <a:shade val="30000"/>
                        <a:satMod val="115000"/>
                      </a:srgbClr>
                    </a:gs>
                    <a:gs pos="50000">
                      <a:srgbClr val="0056AC">
                        <a:shade val="67500"/>
                        <a:satMod val="115000"/>
                      </a:srgbClr>
                    </a:gs>
                    <a:gs pos="100000">
                      <a:srgbClr val="0056AC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n w="25400" cmpd="sng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7" name="未知"/>
                <p:cNvSpPr>
                  <a:spLocks/>
                </p:cNvSpPr>
                <p:nvPr/>
              </p:nvSpPr>
              <p:spPr bwMode="auto">
                <a:xfrm>
                  <a:off x="8" y="29"/>
                  <a:ext cx="141" cy="201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48627"/>
                        <a:invGamma/>
                      </a:schemeClr>
                    </a:gs>
                    <a:gs pos="50000">
                      <a:schemeClr val="hlink">
                        <a:alpha val="0"/>
                      </a:schemeClr>
                    </a:gs>
                    <a:gs pos="100000">
                      <a:schemeClr val="hlink">
                        <a:gamma/>
                        <a:tint val="48627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35" name="Text Box 6"/>
              <p:cNvSpPr txBox="1">
                <a:spLocks noChangeArrowheads="1"/>
              </p:cNvSpPr>
              <p:nvPr/>
            </p:nvSpPr>
            <p:spPr bwMode="auto">
              <a:xfrm>
                <a:off x="1513156" y="5500701"/>
                <a:ext cx="3885421" cy="415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9pPr>
              </a:lstStyle>
              <a:p>
                <a:pPr lvl="0" algn="l"/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设置表单的</a:t>
                </a:r>
                <a:r>
                  <a:rPr lang="en-US" altLang="zh-CN" b="1" dirty="0" err="1" smtClean="0">
                    <a:solidFill>
                      <a:schemeClr val="bg1"/>
                    </a:solidFill>
                    <a:latin typeface="+mn-ea"/>
                    <a:ea typeface="+mn-ea"/>
                  </a:rPr>
                  <a:t>enctype</a:t>
                </a:r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属性</a:t>
                </a:r>
              </a:p>
            </p:txBody>
          </p:sp>
        </p:grpSp>
        <p:grpSp>
          <p:nvGrpSpPr>
            <p:cNvPr id="11" name="组合 86"/>
            <p:cNvGrpSpPr/>
            <p:nvPr/>
          </p:nvGrpSpPr>
          <p:grpSpPr>
            <a:xfrm>
              <a:off x="2937000" y="5000636"/>
              <a:ext cx="4864114" cy="571504"/>
              <a:chOff x="917811" y="5357826"/>
              <a:chExt cx="5011511" cy="642942"/>
            </a:xfrm>
          </p:grpSpPr>
          <p:grpSp>
            <p:nvGrpSpPr>
              <p:cNvPr id="12" name="Group 13"/>
              <p:cNvGrpSpPr>
                <a:grpSpLocks/>
              </p:cNvGrpSpPr>
              <p:nvPr/>
            </p:nvGrpSpPr>
            <p:grpSpPr bwMode="auto">
              <a:xfrm>
                <a:off x="917811" y="5357826"/>
                <a:ext cx="5011511" cy="642942"/>
                <a:chOff x="-5" y="0"/>
                <a:chExt cx="163" cy="402"/>
              </a:xfrm>
            </p:grpSpPr>
            <p:sp>
              <p:nvSpPr>
                <p:cNvPr id="32" name="AutoShape 14"/>
                <p:cNvSpPr>
                  <a:spLocks noChangeArrowheads="1"/>
                </p:cNvSpPr>
                <p:nvPr/>
              </p:nvSpPr>
              <p:spPr bwMode="auto">
                <a:xfrm>
                  <a:off x="-5" y="0"/>
                  <a:ext cx="163" cy="402"/>
                </a:xfrm>
                <a:prstGeom prst="roundRect">
                  <a:avLst>
                    <a:gd name="adj" fmla="val 11921"/>
                  </a:avLst>
                </a:prstGeom>
                <a:gradFill flip="none" rotWithShape="1">
                  <a:gsLst>
                    <a:gs pos="0">
                      <a:srgbClr val="0056AC">
                        <a:shade val="30000"/>
                        <a:satMod val="115000"/>
                      </a:srgbClr>
                    </a:gs>
                    <a:gs pos="50000">
                      <a:srgbClr val="0056AC">
                        <a:shade val="67500"/>
                        <a:satMod val="115000"/>
                      </a:srgbClr>
                    </a:gs>
                    <a:gs pos="100000">
                      <a:srgbClr val="0056AC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n w="25400" cmpd="sng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3" name="未知"/>
                <p:cNvSpPr>
                  <a:spLocks/>
                </p:cNvSpPr>
                <p:nvPr/>
              </p:nvSpPr>
              <p:spPr bwMode="auto">
                <a:xfrm>
                  <a:off x="3" y="29"/>
                  <a:ext cx="141" cy="201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48627"/>
                        <a:invGamma/>
                      </a:schemeClr>
                    </a:gs>
                    <a:gs pos="50000">
                      <a:schemeClr val="hlink">
                        <a:alpha val="0"/>
                      </a:schemeClr>
                    </a:gs>
                    <a:gs pos="100000">
                      <a:schemeClr val="hlink">
                        <a:gamma/>
                        <a:tint val="48627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31" name="Text Box 6"/>
              <p:cNvSpPr txBox="1">
                <a:spLocks noChangeArrowheads="1"/>
              </p:cNvSpPr>
              <p:nvPr/>
            </p:nvSpPr>
            <p:spPr bwMode="auto">
              <a:xfrm>
                <a:off x="1277508" y="5500699"/>
                <a:ext cx="4563371" cy="415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9pPr>
              </a:lstStyle>
              <a:p>
                <a:pPr lvl="0" algn="l"/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使用组件相关类的方法实现文件上传功能</a:t>
                </a:r>
              </a:p>
            </p:txBody>
          </p:sp>
        </p:grpSp>
      </p:grpSp>
      <p:sp>
        <p:nvSpPr>
          <p:cNvPr id="42" name="左弧形箭头 41"/>
          <p:cNvSpPr/>
          <p:nvPr/>
        </p:nvSpPr>
        <p:spPr bwMode="auto">
          <a:xfrm rot="19840278">
            <a:off x="2123178" y="3627371"/>
            <a:ext cx="505593" cy="1066185"/>
          </a:xfrm>
          <a:prstGeom prst="curvedRightArrow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作业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课后作业</a:t>
            </a:r>
            <a:endParaRPr lang="en-US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0"/>
            <a:endParaRPr lang="en-US" altLang="zh-CN" dirty="0" smtClean="0"/>
          </a:p>
          <a:p>
            <a:pPr lvl="0"/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预习目标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了解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的配置和部署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了解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如何处理用户请求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预习下一章学生用书，完成预习作业</a:t>
            </a: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本章任务</a:t>
            </a:r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实现新闻分页显示</a:t>
            </a:r>
            <a:endParaRPr lang="en-US" altLang="zh-CN" dirty="0" smtClean="0"/>
          </a:p>
          <a:p>
            <a:r>
              <a:rPr lang="zh-CN" altLang="en-US" dirty="0" smtClean="0"/>
              <a:t>实现简单文件上传</a:t>
            </a:r>
            <a:endParaRPr lang="en-US" altLang="zh-CN" dirty="0" smtClean="0"/>
          </a:p>
          <a:p>
            <a:r>
              <a:rPr lang="zh-CN" altLang="en-US" dirty="0" smtClean="0"/>
              <a:t>实现新闻图片上传的功能</a:t>
            </a:r>
          </a:p>
        </p:txBody>
      </p:sp>
      <p:pic>
        <p:nvPicPr>
          <p:cNvPr id="8" name="Picture 2" descr="图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2786058"/>
            <a:ext cx="3752850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 descr="图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2928609"/>
            <a:ext cx="3500462" cy="35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图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6050" y="2786058"/>
            <a:ext cx="3286148" cy="231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本章目标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掌握分页显示的原理及实现步骤</a:t>
            </a:r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Commons-</a:t>
            </a:r>
            <a:r>
              <a:rPr lang="en-US" altLang="zh-CN" dirty="0" err="1" smtClean="0"/>
              <a:t>FileUpload</a:t>
            </a:r>
            <a:r>
              <a:rPr lang="zh-CN" altLang="en-US" dirty="0" smtClean="0"/>
              <a:t>组件上传文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件的功能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5338" y="994716"/>
            <a:ext cx="643477" cy="648334"/>
          </a:xfrm>
          <a:prstGeom prst="rect">
            <a:avLst/>
          </a:prstGeom>
          <a:noFill/>
        </p:spPr>
      </p:pic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1493" y="1000108"/>
            <a:ext cx="714380" cy="719772"/>
          </a:xfrm>
          <a:prstGeom prst="rect">
            <a:avLst/>
          </a:prstGeom>
          <a:noFill/>
        </p:spPr>
      </p:pic>
      <p:pic>
        <p:nvPicPr>
          <p:cNvPr id="14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1493" y="1500174"/>
            <a:ext cx="714380" cy="719772"/>
          </a:xfrm>
          <a:prstGeom prst="rect">
            <a:avLst/>
          </a:prstGeom>
          <a:noFill/>
        </p:spPr>
      </p:pic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大容量的数据显示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数据显示</a:t>
            </a:r>
            <a:endParaRPr lang="en-US" altLang="zh-CN" dirty="0" smtClean="0"/>
          </a:p>
          <a:p>
            <a:pPr lvl="1"/>
            <a:r>
              <a:rPr lang="zh-CN" altLang="en-US" dirty="0" smtClean="0">
                <a:ea typeface="黑体" pitchFamily="2" charset="-122"/>
              </a:rPr>
              <a:t>较多数据信息以列表方式显示</a:t>
            </a:r>
            <a:endParaRPr lang="en-US" altLang="zh-CN" dirty="0" smtClean="0">
              <a:ea typeface="黑体" pitchFamily="2" charset="-122"/>
            </a:endParaRPr>
          </a:p>
          <a:p>
            <a:pPr lvl="1"/>
            <a:endParaRPr lang="en-US" altLang="zh-CN" dirty="0" smtClean="0">
              <a:ea typeface="黑体" pitchFamily="2" charset="-122"/>
            </a:endParaRPr>
          </a:p>
          <a:p>
            <a:pPr lvl="1"/>
            <a:endParaRPr lang="en-US" altLang="zh-CN" dirty="0" smtClean="0">
              <a:ea typeface="黑体" pitchFamily="2" charset="-122"/>
            </a:endParaRPr>
          </a:p>
          <a:p>
            <a:pPr lvl="1"/>
            <a:endParaRPr lang="en-US" altLang="zh-CN" dirty="0" smtClean="0">
              <a:ea typeface="黑体" pitchFamily="2" charset="-122"/>
            </a:endParaRPr>
          </a:p>
          <a:p>
            <a:pPr lvl="1"/>
            <a:endParaRPr lang="en-US" altLang="zh-CN" dirty="0" smtClean="0">
              <a:ea typeface="黑体" pitchFamily="2" charset="-122"/>
            </a:endParaRPr>
          </a:p>
          <a:p>
            <a:pPr lvl="1"/>
            <a:endParaRPr lang="en-US" altLang="zh-CN" dirty="0" smtClean="0">
              <a:ea typeface="黑体" pitchFamily="2" charset="-122"/>
            </a:endParaRPr>
          </a:p>
          <a:p>
            <a:pPr lvl="1"/>
            <a:endParaRPr lang="en-US" altLang="zh-CN" dirty="0" smtClean="0">
              <a:ea typeface="黑体" pitchFamily="2" charset="-122"/>
            </a:endParaRPr>
          </a:p>
          <a:p>
            <a:pPr lvl="1"/>
            <a:endParaRPr lang="en-US" altLang="zh-CN" dirty="0" smtClean="0">
              <a:ea typeface="黑体" pitchFamily="2" charset="-122"/>
            </a:endParaRPr>
          </a:p>
          <a:p>
            <a:pPr lvl="1"/>
            <a:endParaRPr lang="zh-CN" altLang="en-US" dirty="0"/>
          </a:p>
        </p:txBody>
      </p:sp>
      <p:pic>
        <p:nvPicPr>
          <p:cNvPr id="2050" name="Picture 2" descr="C:\Documents and Settings\yujuan.bai\桌面\ch06截图\图6.1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2357430"/>
            <a:ext cx="6974814" cy="3714776"/>
          </a:xfrm>
          <a:prstGeom prst="rect">
            <a:avLst/>
          </a:prstGeom>
          <a:noFill/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大容量数据显示特点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以列表方式显示数据的特点</a:t>
            </a:r>
          </a:p>
          <a:p>
            <a:pPr lvl="1"/>
            <a:r>
              <a:rPr lang="zh-CN" altLang="en-US" dirty="0" smtClean="0"/>
              <a:t>优势</a:t>
            </a:r>
          </a:p>
          <a:p>
            <a:pPr lvl="2"/>
            <a:r>
              <a:rPr lang="zh-CN" altLang="en-US" dirty="0" smtClean="0"/>
              <a:t>数据能够按照指定格式显示，布局清晰</a:t>
            </a:r>
          </a:p>
          <a:p>
            <a:pPr lvl="2"/>
            <a:r>
              <a:rPr lang="zh-CN" altLang="en-US" dirty="0" smtClean="0"/>
              <a:t>不受信息数量的限制</a:t>
            </a:r>
          </a:p>
          <a:p>
            <a:pPr lvl="1"/>
            <a:r>
              <a:rPr lang="zh-CN" altLang="en-US" dirty="0" smtClean="0"/>
              <a:t>不足</a:t>
            </a:r>
          </a:p>
          <a:p>
            <a:pPr lvl="2"/>
            <a:r>
              <a:rPr lang="zh-CN" altLang="en-US" dirty="0" smtClean="0"/>
              <a:t>当数据量较多，需要用户拖动页面才能浏览更多信息</a:t>
            </a:r>
            <a:endParaRPr lang="en-US" altLang="zh-CN" dirty="0" smtClean="0"/>
          </a:p>
          <a:p>
            <a:pPr lvl="2"/>
            <a:endParaRPr lang="zh-CN" altLang="en-US" dirty="0" smtClean="0"/>
          </a:p>
          <a:p>
            <a:r>
              <a:rPr lang="zh-CN" altLang="en-US" dirty="0" smtClean="0">
                <a:ea typeface="黑体" pitchFamily="2" charset="-122"/>
              </a:rPr>
              <a:t>那有没有另一种显示方式，既能显示多条信息，又不需要拖动页面呢？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42844" y="3786190"/>
            <a:ext cx="958752" cy="430730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2214547" y="5589588"/>
            <a:ext cx="4733942" cy="442674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algn="l">
              <a:defRPr/>
            </a:pPr>
            <a:r>
              <a:rPr lang="zh-CN" altLang="en-US" sz="2000" b="1" dirty="0"/>
              <a:t>采用分页技术实现批量数据的页面显示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生活中的分页显示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分页显示在生活中随处可见</a:t>
            </a:r>
            <a:endParaRPr lang="zh-CN" altLang="en-US" dirty="0"/>
          </a:p>
        </p:txBody>
      </p:sp>
      <p:pic>
        <p:nvPicPr>
          <p:cNvPr id="3074" name="Picture 2" descr="C:\Documents and Settings\yujuan.bai\桌面\ch06截图\图6.2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800" y="2357430"/>
            <a:ext cx="8038728" cy="3303743"/>
          </a:xfrm>
          <a:prstGeom prst="rect">
            <a:avLst/>
          </a:prstGeom>
          <a:noFill/>
        </p:spPr>
      </p:pic>
      <p:sp>
        <p:nvSpPr>
          <p:cNvPr id="6" name="Rectangle 34"/>
          <p:cNvSpPr>
            <a:spLocks noChangeArrowheads="1"/>
          </p:cNvSpPr>
          <p:nvPr/>
        </p:nvSpPr>
        <p:spPr bwMode="auto">
          <a:xfrm>
            <a:off x="5500694" y="2500306"/>
            <a:ext cx="3143272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分页实现的思路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分页显示的步骤</a:t>
            </a:r>
          </a:p>
          <a:p>
            <a:pPr lvl="8"/>
            <a:endParaRPr lang="zh-CN" altLang="en-US" dirty="0"/>
          </a:p>
        </p:txBody>
      </p:sp>
      <p:sp>
        <p:nvSpPr>
          <p:cNvPr id="28" name="左弧形箭头 27"/>
          <p:cNvSpPr/>
          <p:nvPr/>
        </p:nvSpPr>
        <p:spPr bwMode="auto">
          <a:xfrm rot="19840278">
            <a:off x="1728883" y="2608290"/>
            <a:ext cx="505593" cy="1066185"/>
          </a:xfrm>
          <a:prstGeom prst="curvedRightArrow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157511" y="2214554"/>
            <a:ext cx="6000792" cy="3370069"/>
            <a:chOff x="2157511" y="3071810"/>
            <a:chExt cx="6000792" cy="3370069"/>
          </a:xfrm>
        </p:grpSpPr>
        <p:grpSp>
          <p:nvGrpSpPr>
            <p:cNvPr id="30" name="组合 80"/>
            <p:cNvGrpSpPr/>
            <p:nvPr/>
          </p:nvGrpSpPr>
          <p:grpSpPr>
            <a:xfrm>
              <a:off x="2157511" y="3071810"/>
              <a:ext cx="4714908" cy="571504"/>
              <a:chOff x="1071538" y="5357826"/>
              <a:chExt cx="4857784" cy="642942"/>
            </a:xfrm>
          </p:grpSpPr>
          <p:grpSp>
            <p:nvGrpSpPr>
              <p:cNvPr id="46" name="Group 13"/>
              <p:cNvGrpSpPr>
                <a:grpSpLocks/>
              </p:cNvGrpSpPr>
              <p:nvPr/>
            </p:nvGrpSpPr>
            <p:grpSpPr bwMode="auto">
              <a:xfrm>
                <a:off x="1071538" y="5357826"/>
                <a:ext cx="4857784" cy="642942"/>
                <a:chOff x="0" y="0"/>
                <a:chExt cx="158" cy="402"/>
              </a:xfrm>
            </p:grpSpPr>
            <p:sp>
              <p:nvSpPr>
                <p:cNvPr id="48" name="AutoShape 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8" cy="402"/>
                </a:xfrm>
                <a:prstGeom prst="roundRect">
                  <a:avLst>
                    <a:gd name="adj" fmla="val 11921"/>
                  </a:avLst>
                </a:prstGeom>
                <a:gradFill flip="none" rotWithShape="1">
                  <a:gsLst>
                    <a:gs pos="0">
                      <a:srgbClr val="0056AC">
                        <a:shade val="30000"/>
                        <a:satMod val="115000"/>
                      </a:srgbClr>
                    </a:gs>
                    <a:gs pos="50000">
                      <a:srgbClr val="0056AC">
                        <a:shade val="67500"/>
                        <a:satMod val="115000"/>
                      </a:srgbClr>
                    </a:gs>
                    <a:gs pos="100000">
                      <a:srgbClr val="0056AC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n w="25400" cmpd="sng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9" name="未知"/>
                <p:cNvSpPr>
                  <a:spLocks/>
                </p:cNvSpPr>
                <p:nvPr/>
              </p:nvSpPr>
              <p:spPr bwMode="auto">
                <a:xfrm>
                  <a:off x="8" y="29"/>
                  <a:ext cx="141" cy="201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48627"/>
                        <a:invGamma/>
                      </a:schemeClr>
                    </a:gs>
                    <a:gs pos="50000">
                      <a:schemeClr val="hlink">
                        <a:alpha val="0"/>
                      </a:schemeClr>
                    </a:gs>
                    <a:gs pos="100000">
                      <a:schemeClr val="hlink">
                        <a:gamma/>
                        <a:tint val="48627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47" name="Text Box 6"/>
              <p:cNvSpPr txBox="1">
                <a:spLocks noChangeArrowheads="1"/>
              </p:cNvSpPr>
              <p:nvPr/>
            </p:nvSpPr>
            <p:spPr bwMode="auto">
              <a:xfrm>
                <a:off x="1586758" y="5500702"/>
                <a:ext cx="3469781" cy="415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9pPr>
              </a:lstStyle>
              <a:p>
                <a:pPr lvl="0" algn="l"/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确定每页显示的数据数量</a:t>
                </a:r>
              </a:p>
            </p:txBody>
          </p:sp>
        </p:grpSp>
        <p:grpSp>
          <p:nvGrpSpPr>
            <p:cNvPr id="31" name="组合 85"/>
            <p:cNvGrpSpPr/>
            <p:nvPr/>
          </p:nvGrpSpPr>
          <p:grpSpPr>
            <a:xfrm>
              <a:off x="2514701" y="4000504"/>
              <a:ext cx="4714908" cy="571504"/>
              <a:chOff x="1071538" y="5357826"/>
              <a:chExt cx="4857784" cy="642942"/>
            </a:xfrm>
          </p:grpSpPr>
          <p:grpSp>
            <p:nvGrpSpPr>
              <p:cNvPr id="42" name="Group 13"/>
              <p:cNvGrpSpPr>
                <a:grpSpLocks/>
              </p:cNvGrpSpPr>
              <p:nvPr/>
            </p:nvGrpSpPr>
            <p:grpSpPr bwMode="auto">
              <a:xfrm>
                <a:off x="1071538" y="5357826"/>
                <a:ext cx="4857784" cy="642942"/>
                <a:chOff x="0" y="0"/>
                <a:chExt cx="158" cy="402"/>
              </a:xfrm>
            </p:grpSpPr>
            <p:sp>
              <p:nvSpPr>
                <p:cNvPr id="44" name="AutoShape 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8" cy="402"/>
                </a:xfrm>
                <a:prstGeom prst="roundRect">
                  <a:avLst>
                    <a:gd name="adj" fmla="val 11921"/>
                  </a:avLst>
                </a:prstGeom>
                <a:gradFill flip="none" rotWithShape="1">
                  <a:gsLst>
                    <a:gs pos="0">
                      <a:srgbClr val="0056AC">
                        <a:shade val="30000"/>
                        <a:satMod val="115000"/>
                      </a:srgbClr>
                    </a:gs>
                    <a:gs pos="50000">
                      <a:srgbClr val="0056AC">
                        <a:shade val="67500"/>
                        <a:satMod val="115000"/>
                      </a:srgbClr>
                    </a:gs>
                    <a:gs pos="100000">
                      <a:srgbClr val="0056AC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n w="25400" cmpd="sng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5" name="未知"/>
                <p:cNvSpPr>
                  <a:spLocks/>
                </p:cNvSpPr>
                <p:nvPr/>
              </p:nvSpPr>
              <p:spPr bwMode="auto">
                <a:xfrm>
                  <a:off x="8" y="29"/>
                  <a:ext cx="141" cy="201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48627"/>
                        <a:invGamma/>
                      </a:schemeClr>
                    </a:gs>
                    <a:gs pos="50000">
                      <a:schemeClr val="hlink">
                        <a:alpha val="0"/>
                      </a:schemeClr>
                    </a:gs>
                    <a:gs pos="100000">
                      <a:schemeClr val="hlink">
                        <a:gamma/>
                        <a:tint val="48627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1513156" y="5500701"/>
                <a:ext cx="3885421" cy="415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9pPr>
              </a:lstStyle>
              <a:p>
                <a:pPr lvl="0" algn="l"/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确定分页显示所需的总页数</a:t>
                </a:r>
              </a:p>
            </p:txBody>
          </p:sp>
        </p:grpSp>
        <p:grpSp>
          <p:nvGrpSpPr>
            <p:cNvPr id="32" name="组合 86"/>
            <p:cNvGrpSpPr/>
            <p:nvPr/>
          </p:nvGrpSpPr>
          <p:grpSpPr>
            <a:xfrm>
              <a:off x="3086205" y="5000636"/>
              <a:ext cx="4714908" cy="571504"/>
              <a:chOff x="1071538" y="5357826"/>
              <a:chExt cx="4857784" cy="642942"/>
            </a:xfrm>
          </p:grpSpPr>
          <p:grpSp>
            <p:nvGrpSpPr>
              <p:cNvPr id="38" name="Group 13"/>
              <p:cNvGrpSpPr>
                <a:grpSpLocks/>
              </p:cNvGrpSpPr>
              <p:nvPr/>
            </p:nvGrpSpPr>
            <p:grpSpPr bwMode="auto">
              <a:xfrm>
                <a:off x="1071538" y="5357826"/>
                <a:ext cx="4857784" cy="642942"/>
                <a:chOff x="0" y="0"/>
                <a:chExt cx="158" cy="402"/>
              </a:xfrm>
            </p:grpSpPr>
            <p:sp>
              <p:nvSpPr>
                <p:cNvPr id="40" name="AutoShape 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8" cy="402"/>
                </a:xfrm>
                <a:prstGeom prst="roundRect">
                  <a:avLst>
                    <a:gd name="adj" fmla="val 11921"/>
                  </a:avLst>
                </a:prstGeom>
                <a:gradFill flip="none" rotWithShape="1">
                  <a:gsLst>
                    <a:gs pos="0">
                      <a:srgbClr val="0056AC">
                        <a:shade val="30000"/>
                        <a:satMod val="115000"/>
                      </a:srgbClr>
                    </a:gs>
                    <a:gs pos="50000">
                      <a:srgbClr val="0056AC">
                        <a:shade val="67500"/>
                        <a:satMod val="115000"/>
                      </a:srgbClr>
                    </a:gs>
                    <a:gs pos="100000">
                      <a:srgbClr val="0056AC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n w="25400" cmpd="sng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1" name="未知"/>
                <p:cNvSpPr>
                  <a:spLocks/>
                </p:cNvSpPr>
                <p:nvPr/>
              </p:nvSpPr>
              <p:spPr bwMode="auto">
                <a:xfrm>
                  <a:off x="8" y="29"/>
                  <a:ext cx="141" cy="201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48627"/>
                        <a:invGamma/>
                      </a:schemeClr>
                    </a:gs>
                    <a:gs pos="50000">
                      <a:schemeClr val="hlink">
                        <a:alpha val="0"/>
                      </a:schemeClr>
                    </a:gs>
                    <a:gs pos="100000">
                      <a:schemeClr val="hlink">
                        <a:gamma/>
                        <a:tint val="48627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39" name="Text Box 6"/>
              <p:cNvSpPr txBox="1">
                <a:spLocks noChangeArrowheads="1"/>
              </p:cNvSpPr>
              <p:nvPr/>
            </p:nvSpPr>
            <p:spPr bwMode="auto">
              <a:xfrm>
                <a:off x="1439553" y="5500701"/>
                <a:ext cx="3959024" cy="415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9pPr>
              </a:lstStyle>
              <a:p>
                <a:pPr lvl="0" algn="l"/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编写</a:t>
                </a:r>
                <a:r>
                  <a:rPr lang="en-US" altLang="zh-CN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SQL</a:t>
                </a:r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查询语句，实现数据查询</a:t>
                </a:r>
              </a:p>
            </p:txBody>
          </p:sp>
        </p:grpSp>
        <p:grpSp>
          <p:nvGrpSpPr>
            <p:cNvPr id="33" name="组合 87"/>
            <p:cNvGrpSpPr/>
            <p:nvPr/>
          </p:nvGrpSpPr>
          <p:grpSpPr>
            <a:xfrm>
              <a:off x="3443395" y="5870375"/>
              <a:ext cx="4714908" cy="571504"/>
              <a:chOff x="1071538" y="5357826"/>
              <a:chExt cx="4857784" cy="642942"/>
            </a:xfrm>
          </p:grpSpPr>
          <p:grpSp>
            <p:nvGrpSpPr>
              <p:cNvPr id="34" name="Group 13"/>
              <p:cNvGrpSpPr>
                <a:grpSpLocks/>
              </p:cNvGrpSpPr>
              <p:nvPr/>
            </p:nvGrpSpPr>
            <p:grpSpPr bwMode="auto">
              <a:xfrm>
                <a:off x="1071538" y="5357826"/>
                <a:ext cx="4857784" cy="642942"/>
                <a:chOff x="0" y="0"/>
                <a:chExt cx="158" cy="402"/>
              </a:xfrm>
            </p:grpSpPr>
            <p:sp>
              <p:nvSpPr>
                <p:cNvPr id="36" name="AutoShape 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8" cy="402"/>
                </a:xfrm>
                <a:prstGeom prst="roundRect">
                  <a:avLst>
                    <a:gd name="adj" fmla="val 11921"/>
                  </a:avLst>
                </a:prstGeom>
                <a:gradFill flip="none" rotWithShape="1">
                  <a:gsLst>
                    <a:gs pos="0">
                      <a:srgbClr val="0056AC">
                        <a:shade val="30000"/>
                        <a:satMod val="115000"/>
                      </a:srgbClr>
                    </a:gs>
                    <a:gs pos="50000">
                      <a:srgbClr val="0056AC">
                        <a:shade val="67500"/>
                        <a:satMod val="115000"/>
                      </a:srgbClr>
                    </a:gs>
                    <a:gs pos="100000">
                      <a:srgbClr val="0056AC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n w="25400" cmpd="sng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7" name="未知"/>
                <p:cNvSpPr>
                  <a:spLocks/>
                </p:cNvSpPr>
                <p:nvPr/>
              </p:nvSpPr>
              <p:spPr bwMode="auto">
                <a:xfrm>
                  <a:off x="8" y="29"/>
                  <a:ext cx="141" cy="201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48627"/>
                        <a:invGamma/>
                      </a:schemeClr>
                    </a:gs>
                    <a:gs pos="50000">
                      <a:schemeClr val="hlink">
                        <a:alpha val="0"/>
                      </a:schemeClr>
                    </a:gs>
                    <a:gs pos="100000">
                      <a:schemeClr val="hlink">
                        <a:gamma/>
                        <a:tint val="48627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35" name="Text Box 6"/>
              <p:cNvSpPr txBox="1">
                <a:spLocks noChangeArrowheads="1"/>
              </p:cNvSpPr>
              <p:nvPr/>
            </p:nvSpPr>
            <p:spPr bwMode="auto">
              <a:xfrm>
                <a:off x="1645521" y="5500702"/>
                <a:ext cx="3706116" cy="415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黑体" pitchFamily="2" charset="-122"/>
                    <a:cs typeface="+mn-cs"/>
                  </a:defRPr>
                </a:lvl9pPr>
              </a:lstStyle>
              <a:p>
                <a:pPr lvl="0" algn="l"/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在</a:t>
                </a:r>
                <a:r>
                  <a:rPr lang="en-US" altLang="zh-CN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JSP</a:t>
                </a:r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页面中进行分页显示设置</a:t>
                </a:r>
              </a:p>
            </p:txBody>
          </p:sp>
        </p:grpSp>
      </p:grpSp>
      <p:sp>
        <p:nvSpPr>
          <p:cNvPr id="50" name="左弧形箭头 49"/>
          <p:cNvSpPr/>
          <p:nvPr/>
        </p:nvSpPr>
        <p:spPr bwMode="auto">
          <a:xfrm rot="19840278">
            <a:off x="2123178" y="3555933"/>
            <a:ext cx="505593" cy="1066185"/>
          </a:xfrm>
          <a:prstGeom prst="curvedRightArrow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1" name="左弧形箭头 50"/>
          <p:cNvSpPr/>
          <p:nvPr/>
        </p:nvSpPr>
        <p:spPr bwMode="auto">
          <a:xfrm rot="19840278">
            <a:off x="2514700" y="4484627"/>
            <a:ext cx="505593" cy="1066185"/>
          </a:xfrm>
          <a:prstGeom prst="curvedRightArrow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2" name="灯片编号占位符 5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6370</TotalTime>
  <Words>2352</Words>
  <Application>Microsoft Office PowerPoint</Application>
  <PresentationFormat>全屏显示(4:3)</PresentationFormat>
  <Paragraphs>403</Paragraphs>
  <Slides>36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模板</vt:lpstr>
      <vt:lpstr>幻灯片 1</vt:lpstr>
      <vt:lpstr>回顾与作业点评</vt:lpstr>
      <vt:lpstr>预习检查</vt:lpstr>
      <vt:lpstr>本章任务</vt:lpstr>
      <vt:lpstr>本章目标</vt:lpstr>
      <vt:lpstr>大容量的数据显示</vt:lpstr>
      <vt:lpstr>大容量数据显示特点</vt:lpstr>
      <vt:lpstr>生活中的分页显示</vt:lpstr>
      <vt:lpstr>分页实现的思路</vt:lpstr>
      <vt:lpstr>封装Page类</vt:lpstr>
      <vt:lpstr>计算显示的总页数</vt:lpstr>
      <vt:lpstr>分页SQL语句</vt:lpstr>
      <vt:lpstr>获取分页信息</vt:lpstr>
      <vt:lpstr>分页的设置</vt:lpstr>
      <vt:lpstr>首页和末页的控制</vt:lpstr>
      <vt:lpstr>学员操作——实现新闻分页显示2-1</vt:lpstr>
      <vt:lpstr>学员操作——实现新闻分页显示2-2</vt:lpstr>
      <vt:lpstr>共性问题集中讲解</vt:lpstr>
      <vt:lpstr>Commons-FileUpload简介</vt:lpstr>
      <vt:lpstr>Commons-FileUpload简介</vt:lpstr>
      <vt:lpstr>Commons-FileUpload组件的API</vt:lpstr>
      <vt:lpstr>Commons-FileUpload组件的API</vt:lpstr>
      <vt:lpstr>Commons-FileUpload组件的API</vt:lpstr>
      <vt:lpstr>Commons-FileUpload组件应用</vt:lpstr>
      <vt:lpstr>文件上传的实现</vt:lpstr>
      <vt:lpstr>学员操作——实现文件上传2-1</vt:lpstr>
      <vt:lpstr>学员操作——实现文件上传2-2</vt:lpstr>
      <vt:lpstr>共性问题集中讲解</vt:lpstr>
      <vt:lpstr>控制上传文件的属性</vt:lpstr>
      <vt:lpstr>控制上传文件的属性</vt:lpstr>
      <vt:lpstr>学员操作——实现新闻图片上传2-1</vt:lpstr>
      <vt:lpstr>学员操作——实现新闻图片上传2-2</vt:lpstr>
      <vt:lpstr>共性问题集中讲解</vt:lpstr>
      <vt:lpstr>总结2-1 </vt:lpstr>
      <vt:lpstr>总结2-2 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Administrator</cp:lastModifiedBy>
  <cp:revision>1132</cp:revision>
  <dcterms:created xsi:type="dcterms:W3CDTF">2006-03-08T06:55:38Z</dcterms:created>
  <dcterms:modified xsi:type="dcterms:W3CDTF">2017-06-20T05:05:23Z</dcterms:modified>
</cp:coreProperties>
</file>