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8.svg" ContentType="image/svg+xml"/>
  <Override PartName="/ppt/media/image2.svg" ContentType="image/svg+xml"/>
  <Override PartName="/ppt/media/image22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70" r:id="rId7"/>
    <p:sldId id="259" r:id="rId8"/>
    <p:sldId id="261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4E3F"/>
    <a:srgbClr val="F6CD59"/>
    <a:srgbClr val="F7FC7E"/>
    <a:srgbClr val="3A9EAC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0" y="64"/>
      </p:cViewPr>
      <p:guideLst>
        <p:guide orient="horz" pos="2158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7.xml"/><Relationship Id="rId7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25445" y="965200"/>
            <a:ext cx="9799200" cy="2570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project7——</a:t>
            </a:r>
            <a:r>
              <a:rPr lang="zh-CN" altLang="zh-CN" dirty="0">
                <a:latin typeface="Times New Roman" panose="02020603050405020304" charset="0"/>
                <a:cs typeface="Times New Roman" panose="02020603050405020304" charset="0"/>
              </a:rPr>
              <a:t>Real Estate Property Management System</a:t>
            </a:r>
            <a:endParaRPr lang="zh-CN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6530" y="5129530"/>
            <a:ext cx="83159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PengChuHan          MaSiXi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ZhangMingYang          NieXiaoYa</a:t>
            </a:r>
            <a:endParaRPr lang="zh-CN" altLang="en-US" sz="2800"/>
          </a:p>
        </p:txBody>
      </p:sp>
      <p:pic>
        <p:nvPicPr>
          <p:cNvPr id="8" name="图片 7" descr="31393935333139373b31393936363233353bd1a7d0a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155" y="965200"/>
            <a:ext cx="914400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80055" y="42589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Faculty Adviser：  Lilia SFAXI</a:t>
            </a:r>
            <a:r>
              <a:rPr lang="zh-CN" altLang="en-US"/>
              <a:t>  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3105" y="13042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Modern, Intuitive GUI Built with PyQt5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45573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GUI &amp; Visualization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315" y="1771650"/>
            <a:ext cx="4613910" cy="268287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20460000">
            <a:off x="1795145" y="2078355"/>
            <a:ext cx="1294130" cy="117475"/>
          </a:xfrm>
          <a:prstGeom prst="rightArrow">
            <a:avLst/>
          </a:prstGeom>
          <a:gradFill>
            <a:gsLst>
              <a:gs pos="0">
                <a:srgbClr val="FBFB11"/>
              </a:gs>
              <a:gs pos="53000">
                <a:srgbClr val="BFBF0D">
                  <a:alpha val="100000"/>
                </a:srgbClr>
              </a:gs>
              <a:gs pos="100000">
                <a:srgbClr val="83830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950" y="2315210"/>
            <a:ext cx="28448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Tab-Based UI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(main interface / AVL tree structure / data analysis)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右箭头 15"/>
          <p:cNvSpPr/>
          <p:nvPr/>
        </p:nvSpPr>
        <p:spPr>
          <a:xfrm rot="1980000">
            <a:off x="2190115" y="4028440"/>
            <a:ext cx="988695" cy="114300"/>
          </a:xfrm>
          <a:prstGeom prst="rightArrow">
            <a:avLst/>
          </a:prstGeom>
          <a:gradFill>
            <a:gsLst>
              <a:gs pos="0">
                <a:srgbClr val="FBFB11"/>
              </a:gs>
              <a:gs pos="53000">
                <a:srgbClr val="BFBF0D">
                  <a:alpha val="100000"/>
                </a:srgbClr>
              </a:gs>
              <a:gs pos="100000">
                <a:srgbClr val="83830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1130" y="3218180"/>
            <a:ext cx="24574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Log Panel：Automatic output of operation records for easy debugging and tracing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右箭头 17"/>
          <p:cNvSpPr/>
          <p:nvPr/>
        </p:nvSpPr>
        <p:spPr>
          <a:xfrm rot="8760000">
            <a:off x="6260465" y="2578100"/>
            <a:ext cx="1638935" cy="128270"/>
          </a:xfrm>
          <a:prstGeom prst="rightArrow">
            <a:avLst/>
          </a:prstGeom>
          <a:gradFill>
            <a:gsLst>
              <a:gs pos="0">
                <a:srgbClr val="FBFB11"/>
              </a:gs>
              <a:gs pos="53000">
                <a:srgbClr val="BFBF0D">
                  <a:alpha val="100000"/>
                </a:srgbClr>
              </a:gs>
              <a:gs pos="100000">
                <a:srgbClr val="83830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62570" y="1793240"/>
            <a:ext cx="4081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Form Dialogs：User adds property and client via popup form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rcRect l="5526" t="1371" r="8421" b="-2325"/>
          <a:stretch>
            <a:fillRect/>
          </a:stretch>
        </p:blipFill>
        <p:spPr>
          <a:xfrm>
            <a:off x="1282065" y="4553585"/>
            <a:ext cx="4340860" cy="21507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-130810" y="5181600"/>
            <a:ext cx="15640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AVL Tree Visualization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61960" y="2785110"/>
            <a:ext cx="2470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Built-in Data Analytics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30" y="3768725"/>
            <a:ext cx="1715770" cy="15424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25" y="5279390"/>
            <a:ext cx="2332990" cy="13049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50" y="3768725"/>
            <a:ext cx="2632710" cy="14128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415" y="5143500"/>
            <a:ext cx="2735580" cy="148780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055485" y="3448685"/>
            <a:ext cx="2234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Property Type Distribution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07885" y="6534150"/>
            <a:ext cx="16490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Average Price by Type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705975" y="3449320"/>
            <a:ext cx="14960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Transaction Rate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05975" y="6534150"/>
            <a:ext cx="20275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Top 10 Viewed Properties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47885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&amp; Robustness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530" y="1377315"/>
            <a:ext cx="4136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Comprehensive Unit Testing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0120" y="204724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Coverage of Core Modules: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All key modules—including ClientQueue, AVLTree, PropertyManager, and ClientManager—are covered by unit tests.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5530" y="36099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Edge Case Testing: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Edge conditions like duplicate clients, invalid property actions, and queue boundary behavior are explicitly tested.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5530" y="50698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Visual Testing of AVL Tree: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Console-based AVL Tree visualization was integrated to manually verify tree balance and rotation logic.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 descr="31393935333133373b31393938323330363bd4b2c8a6cdeab3c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8790" y="1336040"/>
            <a:ext cx="481330" cy="4813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795" y="1285240"/>
            <a:ext cx="3474720" cy="2536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35" y="3670300"/>
            <a:ext cx="4182110" cy="27679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638415" y="6438265"/>
            <a:ext cx="3459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e.g.(test_client_manager)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6618605" y="2519680"/>
            <a:ext cx="629285" cy="141605"/>
          </a:xfrm>
          <a:prstGeom prst="left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右箭头 2"/>
          <p:cNvSpPr/>
          <p:nvPr/>
        </p:nvSpPr>
        <p:spPr>
          <a:xfrm rot="1020000">
            <a:off x="6411595" y="4552315"/>
            <a:ext cx="1020445" cy="140970"/>
          </a:xfrm>
          <a:prstGeom prst="left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64590" y="1463040"/>
            <a:ext cx="36252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High Code Coverage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 descr="31393935333436333b31393936333832373bd2b5bca8cafdbeddcdbc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0365" y="1353820"/>
            <a:ext cx="617220" cy="6172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47885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&amp; Robustness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590" y="1861820"/>
            <a:ext cx="4502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Measured via Coverage Tools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(Code Coverage)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6010" y="6320155"/>
            <a:ext cx="394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Coverage is almost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95%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 all cases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0710" y="6282055"/>
            <a:ext cx="536575" cy="444500"/>
          </a:xfrm>
          <a:prstGeom prst="rect">
            <a:avLst/>
          </a:prstGeom>
          <a:noFill/>
          <a:ln w="25400" cmpd="sng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93000" y="1572260"/>
            <a:ext cx="32162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Robustness by Design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73545" y="2056130"/>
            <a:ext cx="50247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Strict Input Validation: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Business logic checks for status, ownership, and budget to avoid invalid states.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3545" y="5938520"/>
            <a:ext cx="5527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Exception Handling: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Meaningful exceptions are raised for invalid operations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l="11063" r="13845" b="-2260"/>
          <a:stretch>
            <a:fillRect/>
          </a:stretch>
        </p:blipFill>
        <p:spPr>
          <a:xfrm>
            <a:off x="6819265" y="2978150"/>
            <a:ext cx="4357370" cy="70421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373620" y="3728720"/>
            <a:ext cx="3065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PropertyManager.update_status()</a:t>
            </a:r>
            <a:endParaRPr lang="zh-CN" altLang="en-US" sz="16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40" y="4112260"/>
            <a:ext cx="2931160" cy="12731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16800" y="5493385"/>
            <a:ext cx="2901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ClientManager.buy_property()</a:t>
            </a:r>
            <a:endParaRPr lang="zh-CN" altLang="en-US" sz="16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 descr="32303038313138303b32303131373036313bb9a4bedf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5140" y="1463040"/>
            <a:ext cx="433705" cy="433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590" y="2289175"/>
            <a:ext cx="3872230" cy="37465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9465" y="2444115"/>
            <a:ext cx="86474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Thanks for your time!</a:t>
            </a:r>
            <a:endParaRPr lang="en-US" altLang="zh-CN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6744970" y="3505200"/>
            <a:ext cx="4372610" cy="586105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44970" y="1876079"/>
            <a:ext cx="4375150" cy="586105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82980" y="1870075"/>
            <a:ext cx="5125085" cy="586105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60755" y="3486150"/>
            <a:ext cx="5194935" cy="586105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56640" y="5255260"/>
            <a:ext cx="5100320" cy="586105"/>
          </a:xfrm>
          <a:prstGeom prst="roundRect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ang="5400000" scaled="0"/>
                </a:gra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altLang="zh-CN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3874" y="1930677"/>
            <a:ext cx="873649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885" y="3569335"/>
            <a:ext cx="433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Core Algorithms &amp; Design</a:t>
            </a: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2885" y="5347970"/>
            <a:ext cx="46634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Optimization &amp; Extensibility</a:t>
            </a: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7730" y="1955165"/>
            <a:ext cx="322008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GUI &amp; Visualization</a:t>
            </a: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7730" y="3589020"/>
            <a:ext cx="3470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Testing &amp; Robustness</a:t>
            </a:r>
            <a:endParaRPr lang="zh-CN" altLang="zh-CN" sz="24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7395" y="1876425"/>
            <a:ext cx="601980" cy="5702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1355" y="1955165"/>
            <a:ext cx="724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7395" y="5262245"/>
            <a:ext cx="601980" cy="5702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2950" y="3514725"/>
            <a:ext cx="601980" cy="5702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87795" y="3527425"/>
            <a:ext cx="601980" cy="5702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88430" y="1897380"/>
            <a:ext cx="601980" cy="5702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0685" y="360553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5630" y="5347970"/>
            <a:ext cx="897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340475" y="1989455"/>
            <a:ext cx="897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40475" y="3606800"/>
            <a:ext cx="897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538129" y="11314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2170" y="486410"/>
            <a:ext cx="6741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6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r>
              <a:rPr lang="en-US" altLang="zh-CN" sz="36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3600" b="1" dirty="0">
              <a:ln>
                <a:noFill/>
              </a:ln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360" y="12560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Goal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845" y="1723390"/>
            <a:ext cx="103638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To build an efficient and extensible real estate management system for effective property &amp; client management, dynamic data analysis, and smart matching.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4360" y="26695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Main Features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45" y="3253105"/>
            <a:ext cx="6096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Data Modeling: Property &amp; Client Classes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Efficient Storage &amp; Query: AVL Tree (Self-balancing BST)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Client Request Queue Management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Graphical Interface &amp; Data Visualization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Comprehensive Unit Test Coverage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1490" y="273812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Tech Stack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1490" y="3329940"/>
            <a:ext cx="42843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PyQt5 (GUI)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Matplotlib (Data Visualization)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Data Structures: AVL Tree &amp; Queue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71170" y="5840095"/>
            <a:ext cx="3781425" cy="702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1805" y="4984750"/>
            <a:ext cx="3781425" cy="702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1805" y="4129405"/>
            <a:ext cx="3781425" cy="702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1805" y="3280410"/>
            <a:ext cx="3781425" cy="702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805" y="2447925"/>
            <a:ext cx="3781425" cy="702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1040" y="12528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uFillTx/>
                <a:latin typeface="Times New Roman" panose="02020603050405020304" charset="0"/>
              </a:rPr>
              <a:t>System Architecture</a:t>
            </a:r>
            <a:endParaRPr lang="zh-CN" altLang="en-US" sz="2000" b="1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845" y="17272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Modular design with clear separation of concerns, easy to maintain and extend.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0660" y="1252855"/>
            <a:ext cx="34042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uFillTx/>
                <a:latin typeface="Times New Roman" panose="02020603050405020304" charset="0"/>
              </a:rPr>
              <a:t>Project Directory Structure</a:t>
            </a:r>
            <a:endParaRPr lang="zh-CN" altLang="en-US" sz="2000" b="1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" y="2447925"/>
            <a:ext cx="3429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GUI Layer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interface.py,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PyQt5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, Matplotlib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765" y="3280410"/>
            <a:ext cx="4286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               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Managers Layer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property_manager.py, client_manager.py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795" y="4139565"/>
            <a:ext cx="328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Structures Layer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avl_tree.py, client_queue.py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0160" y="4999990"/>
            <a:ext cx="2164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Models Layer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property.py, client.py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645" y="5904230"/>
            <a:ext cx="3667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Utils / Datasets Layer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loader.py, datasets/*.csv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38129" y="11314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2170" y="486410"/>
            <a:ext cx="6741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6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r>
              <a:rPr lang="en-US" altLang="zh-CN" sz="36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3600" b="1" dirty="0">
              <a:ln>
                <a:noFill/>
              </a:ln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197100" y="3093085"/>
            <a:ext cx="93345" cy="21145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205355" y="3940810"/>
            <a:ext cx="93345" cy="21145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197100" y="4816475"/>
            <a:ext cx="93345" cy="21145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205355" y="5633720"/>
            <a:ext cx="93345" cy="21145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64830" y="1671320"/>
            <a:ext cx="2658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real_estate_project/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510905" y="2160905"/>
            <a:ext cx="5715" cy="398272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10270" y="238315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10270" y="482028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10270" y="436054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510270" y="5220970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510270" y="614362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510270" y="5684520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951595" y="2148840"/>
            <a:ext cx="1680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real_estate/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9149715" y="2524760"/>
            <a:ext cx="6985" cy="136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156700" y="3893820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149715" y="358965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149715" y="330771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9149715" y="302577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149715" y="2743835"/>
            <a:ext cx="440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597390" y="2524760"/>
            <a:ext cx="1088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models/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597390" y="2810510"/>
            <a:ext cx="1411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structures</a:t>
            </a:r>
            <a:r>
              <a:rPr lang="zh-CN" altLang="en-US"/>
              <a:t>/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597390" y="311594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managers/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597390" y="3433445"/>
            <a:ext cx="1009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utils/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590405" y="3746500"/>
            <a:ext cx="875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gui/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29065" y="4176395"/>
            <a:ext cx="929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tests/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29065" y="4636135"/>
            <a:ext cx="1273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datasets/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29065" y="5050790"/>
            <a:ext cx="1082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main.py 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29065" y="5500370"/>
            <a:ext cx="1644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README.md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72880" y="5959475"/>
            <a:ext cx="2058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requirements.txt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4286250" y="3556000"/>
            <a:ext cx="247650" cy="7556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87875" y="3258185"/>
            <a:ext cx="3510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Managers coordinate business logic, separating GUI from underlying data structures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87875" y="5379085"/>
            <a:ext cx="3416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Each layer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only interacts with its direct dependencies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, ensuring modularity and maintainability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左弧形箭头 58"/>
          <p:cNvSpPr/>
          <p:nvPr/>
        </p:nvSpPr>
        <p:spPr>
          <a:xfrm rot="19020000">
            <a:off x="4227830" y="5166995"/>
            <a:ext cx="233680" cy="589915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9269095" y="1861820"/>
            <a:ext cx="2571750" cy="8928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45835" y="1891665"/>
            <a:ext cx="2898775" cy="8623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9600" y="2075180"/>
            <a:ext cx="2571750" cy="5549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9245" y="2044700"/>
            <a:ext cx="2571750" cy="5549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26631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zh-CN" sz="36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139128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Sample Use Case Flow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860" y="2138680"/>
            <a:ext cx="2128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Agent adds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property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5480" y="2143760"/>
            <a:ext cx="2515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Client submits request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09665" y="1985010"/>
            <a:ext cx="2734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 matches suitable property to client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69095" y="2005330"/>
            <a:ext cx="2713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Client purchases property, data/status auto-updated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910205" y="2243455"/>
            <a:ext cx="209550" cy="2184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013825" y="2218690"/>
            <a:ext cx="209550" cy="2184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767070" y="2218690"/>
            <a:ext cx="209550" cy="21844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32380" y="179006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305425" y="174688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655685" y="174688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588750" y="174688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27300" y="184658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06695" y="181991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44890" y="179895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586845" y="179832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9470" y="2955290"/>
            <a:ext cx="33978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Why AVL Tree &amp; Queue?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1"/>
            </p:custDataLst>
          </p:nvPr>
        </p:nvGraphicFramePr>
        <p:xfrm>
          <a:off x="330835" y="3599180"/>
          <a:ext cx="11530965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  <a:gridCol w="1890395"/>
                <a:gridCol w="1634490"/>
                <a:gridCol w="1634490"/>
                <a:gridCol w="1708150"/>
                <a:gridCol w="3230880"/>
              </a:tblGrid>
              <a:tr h="723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Data Structure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Key Business Operation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Time Complexity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Space Complexity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No Data Redundancy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Business Rationale</a:t>
                      </a:r>
                      <a:endParaRPr lang="zh-CN" altLang="en-US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996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AVL Tree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Property insert/search/delete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O(log N)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O(N)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✔️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Efficient for large-scale property listings, ensures all CRUD operations are fast and the tree remains balanced.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97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Queue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Client enqueue/dequeue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O(1)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O(N)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✔️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Manages client requests in strict FIFO order, with no duplicate nodes or wasted memory.</a:t>
                      </a:r>
                      <a:endParaRPr lang="zh-CN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704850" y="1358900"/>
            <a:ext cx="1752600" cy="393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58254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Core Algorithms &amp; Design</a:t>
            </a:r>
            <a:endParaRPr lang="zh-CN" altLang="zh-CN" sz="36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110" y="1384300"/>
            <a:ext cx="2089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Data Structures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850" y="1871980"/>
            <a:ext cx="9023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Property Class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7220" y="3137535"/>
            <a:ext cx="7622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 Client Class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850" y="41973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AVL Tree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3110" y="5462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ClientQueue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4850" y="2273935"/>
            <a:ext cx="90792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Stores property info: property_ID, address, price, type, status, owner.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Enums ensure valid types/status; supports analytics (views, inquiries).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Implements comparison methods for efficient tree operations.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4850" y="353949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Stores client info: client_ID, name, budget, type, preferences.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Designed for smart matching and easy expansion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4850" y="4591685"/>
            <a:ext cx="7421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Self-balancing BST for fast property storage/search (O(log n)).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Unique (price, property_ID) key prevents duplicates.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Supports insert, delete, search by ID or price range.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4850" y="59099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FIFO queue for managing client requests.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No duplicate IDs; supports fast enqueue/dequeue and inspection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87160" y="1358900"/>
            <a:ext cx="55905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Design Choices: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Classic structures for speed &amp; scalability.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Strong typing and separation for robust, maintainable code.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rcRect t="2760" r="775" b="3622"/>
          <a:stretch>
            <a:fillRect/>
          </a:stretch>
        </p:blipFill>
        <p:spPr>
          <a:xfrm>
            <a:off x="7077075" y="3233420"/>
            <a:ext cx="4063365" cy="172339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960870" y="4890770"/>
            <a:ext cx="42964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AVL Tree Visualization (from Unit Test Output</a:t>
            </a:r>
            <a:r>
              <a:rPr lang="zh-CN" altLang="en-US" sz="1200"/>
              <a:t>)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右箭头 37"/>
          <p:cNvSpPr/>
          <p:nvPr/>
        </p:nvSpPr>
        <p:spPr>
          <a:xfrm rot="20700000">
            <a:off x="6176645" y="4740275"/>
            <a:ext cx="450850" cy="88900"/>
          </a:xfrm>
          <a:prstGeom prst="rightArrow">
            <a:avLst/>
          </a:prstGeom>
          <a:gradFill>
            <a:gsLst>
              <a:gs pos="54000">
                <a:schemeClr val="accent1">
                  <a:lumMod val="75000"/>
                </a:schemeClr>
              </a:gs>
              <a:gs pos="0">
                <a:srgbClr val="FAFAFA"/>
              </a:gs>
              <a:gs pos="100000">
                <a:srgbClr val="03437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487160" y="1319530"/>
            <a:ext cx="5340350" cy="1238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49110" y="5346700"/>
            <a:ext cx="53022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the balanced structure of the AVL tree after insertion, confirming tree balancing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The in-order keys confirm that the data structure preserves correct ordering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The queue test demonstrates enqueue and dequeue operations, matching expected results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右箭头 40"/>
          <p:cNvSpPr/>
          <p:nvPr/>
        </p:nvSpPr>
        <p:spPr>
          <a:xfrm rot="19140000" flipV="1">
            <a:off x="5278755" y="5370830"/>
            <a:ext cx="1739265" cy="76200"/>
          </a:xfrm>
          <a:prstGeom prst="rightArrow">
            <a:avLst/>
          </a:prstGeom>
          <a:gradFill>
            <a:gsLst>
              <a:gs pos="43000">
                <a:schemeClr val="accent1">
                  <a:lumMod val="50000"/>
                </a:schemeClr>
              </a:gs>
              <a:gs pos="0">
                <a:schemeClr val="bg2"/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475730" y="546290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7175" y="5871210"/>
            <a:ext cx="308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√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607175" y="6313805"/>
            <a:ext cx="308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01700" y="1291590"/>
            <a:ext cx="2597150" cy="434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58254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Core Algorithms &amp; Design</a:t>
            </a:r>
            <a:endParaRPr lang="zh-CN" altLang="zh-CN" sz="3600" b="1" spc="150" dirty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3610" y="1291590"/>
            <a:ext cx="2889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Key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Algorithm Workflow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020" y="19107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Property CRUD Operations with AVL Tree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470" y="2382520"/>
            <a:ext cx="77228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Insert: Each property is inserted into the AVL tree using a (price, property_ID) key, ensuring O(log n) insertion and preventing duplicate records.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Delete: Properties are efficiently removed while maintaining tree balance, ensuring data consistency and speed.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Search: Fast search by ID or by price range, using tree traversal and comparison methods.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5585" y="1656715"/>
            <a:ext cx="5267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AVL Trees guarantee balanced structure for worst-case efficient operations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9470" y="44037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Client Request Handling with Queue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0275" y="5214620"/>
            <a:ext cx="88030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Enqueue/Dequeue: Clients are added/removed in a strict FIFO order; duplicate IDs are automatically skipped.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Peek/Move-to-Rear: Allows inspection and fair cycling of client requests.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7815" y="4403725"/>
            <a:ext cx="5298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Queueing ensures fairness and a predictable service orde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左弧形箭头 18"/>
          <p:cNvSpPr/>
          <p:nvPr/>
        </p:nvSpPr>
        <p:spPr>
          <a:xfrm rot="12660000">
            <a:off x="9177655" y="2254250"/>
            <a:ext cx="579120" cy="1694815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 rot="12660000">
            <a:off x="9304020" y="5062220"/>
            <a:ext cx="447040" cy="1331595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700135" y="244284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95055" y="249936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212705" y="518223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13975" y="525526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003935" y="1838960"/>
            <a:ext cx="2641600" cy="38354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58254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3600" b="1" spc="1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Core Algorithms &amp; Design</a:t>
            </a:r>
            <a:endParaRPr lang="zh-CN" altLang="zh-CN" sz="3600" b="1" spc="1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9470" y="1379220"/>
            <a:ext cx="2907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Logic in Managers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533005" y="1855470"/>
            <a:ext cx="2641600" cy="38354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23975" y="1846580"/>
            <a:ext cx="2159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PropertyManager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1630" y="1881505"/>
            <a:ext cx="2074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ClientManager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3237" t="-4720" r="22172" b="16983"/>
          <a:stretch>
            <a:fillRect/>
          </a:stretch>
        </p:blipFill>
        <p:spPr>
          <a:xfrm>
            <a:off x="8079740" y="2413635"/>
            <a:ext cx="1478915" cy="1263015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035175" y="2587625"/>
            <a:ext cx="264160" cy="23876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71015" y="2960370"/>
            <a:ext cx="264160" cy="23876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350135" y="2960370"/>
            <a:ext cx="264160" cy="23876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951355" y="3437890"/>
            <a:ext cx="264160" cy="23876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544955" y="3437890"/>
            <a:ext cx="264160" cy="238760"/>
          </a:xfrm>
          <a:prstGeom prst="roundRect">
            <a:avLst/>
          </a:prstGeom>
          <a:solidFill>
            <a:srgbClr val="3A9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0" idx="2"/>
            <a:endCxn id="21" idx="0"/>
          </p:cNvCxnSpPr>
          <p:nvPr/>
        </p:nvCxnSpPr>
        <p:spPr>
          <a:xfrm flipH="1">
            <a:off x="1903095" y="2826385"/>
            <a:ext cx="264160" cy="133985"/>
          </a:xfrm>
          <a:prstGeom prst="line">
            <a:avLst/>
          </a:prstGeom>
          <a:solidFill>
            <a:srgbClr val="3A9EAC"/>
          </a:solidFill>
          <a:ln>
            <a:solidFill>
              <a:srgbClr val="3A9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2"/>
            <a:endCxn id="22" idx="0"/>
          </p:cNvCxnSpPr>
          <p:nvPr/>
        </p:nvCxnSpPr>
        <p:spPr>
          <a:xfrm>
            <a:off x="2167255" y="2826385"/>
            <a:ext cx="314960" cy="133985"/>
          </a:xfrm>
          <a:prstGeom prst="line">
            <a:avLst/>
          </a:prstGeom>
          <a:solidFill>
            <a:srgbClr val="3A9EAC"/>
          </a:solidFill>
          <a:ln>
            <a:solidFill>
              <a:srgbClr val="3A9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2"/>
            <a:endCxn id="25" idx="0"/>
          </p:cNvCxnSpPr>
          <p:nvPr/>
        </p:nvCxnSpPr>
        <p:spPr>
          <a:xfrm flipH="1">
            <a:off x="1677035" y="3199130"/>
            <a:ext cx="226060" cy="238760"/>
          </a:xfrm>
          <a:prstGeom prst="line">
            <a:avLst/>
          </a:prstGeom>
          <a:solidFill>
            <a:srgbClr val="3A9EAC"/>
          </a:solidFill>
          <a:ln>
            <a:solidFill>
              <a:srgbClr val="3A9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>
          <a:xfrm>
            <a:off x="1903095" y="3199130"/>
            <a:ext cx="180340" cy="238760"/>
          </a:xfrm>
          <a:prstGeom prst="line">
            <a:avLst/>
          </a:prstGeom>
          <a:solidFill>
            <a:srgbClr val="3A9EAC"/>
          </a:solidFill>
          <a:ln>
            <a:solidFill>
              <a:srgbClr val="3A9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2134870" y="2221230"/>
            <a:ext cx="85090" cy="33210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811260" y="2239010"/>
            <a:ext cx="85090" cy="33210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6200000">
            <a:off x="5553075" y="182245"/>
            <a:ext cx="119380" cy="3729990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1085" y="367665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AVL Tree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86295" y="3602355"/>
            <a:ext cx="3625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Client Queue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6385" y="4154170"/>
            <a:ext cx="56445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Encapsulates AVL Tree for property storage, addition, deletion, and efficient range/criteria queries.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Ensures Data Integrity: Status updates enforce business rules (e.g., SOLD properties must have owners).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Supports Dynamic Pricing: Adjusts property prices in real time based on views/inquiries (simple smart pricing)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104255" y="408368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Manages Client Queue: Handles client addition/removal, ensuring FIFO processing.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Smart Matching: Matches clients to properties by type, budget, location, and features with a weighted scoring algorithm.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Transactional Operations: Automatic property purchase: assigns ownership, updates status, and deducts client budget.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99390" y="4100195"/>
            <a:ext cx="5819140" cy="2512695"/>
          </a:xfrm>
          <a:prstGeom prst="roundRect">
            <a:avLst/>
          </a:prstGeom>
          <a:noFill/>
          <a:ln w="12700" cmpd="sng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089015" y="4083685"/>
            <a:ext cx="6031230" cy="2512060"/>
          </a:xfrm>
          <a:prstGeom prst="roundRect">
            <a:avLst/>
          </a:prstGeom>
          <a:noFill/>
          <a:ln w="12700" cmpd="sng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541760" y="5071745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30965" y="512381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615420" y="6248400"/>
            <a:ext cx="461645" cy="471805"/>
          </a:xfrm>
          <a:prstGeom prst="ellipse">
            <a:avLst/>
          </a:prstGeom>
          <a:solidFill>
            <a:srgbClr val="CC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613515" y="629983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8355330" y="6012815"/>
            <a:ext cx="2589530" cy="519430"/>
          </a:xfrm>
          <a:prstGeom prst="roundRect">
            <a:avLst/>
          </a:prstGeom>
          <a:gradFill>
            <a:gsLst>
              <a:gs pos="50000">
                <a:schemeClr val="accent2">
                  <a:lumMod val="20000"/>
                  <a:lumOff val="80000"/>
                </a:schemeClr>
              </a:gs>
              <a:gs pos="25000">
                <a:srgbClr val="EFF8FD">
                  <a:alpha val="100000"/>
                </a:srgbClr>
              </a:gs>
              <a:gs pos="82000">
                <a:srgbClr val="DEF0FA">
                  <a:alpha val="100000"/>
                </a:srgbClr>
              </a:gs>
              <a:gs pos="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42960" y="5380355"/>
            <a:ext cx="2589530" cy="519430"/>
          </a:xfrm>
          <a:prstGeom prst="roundRect">
            <a:avLst/>
          </a:prstGeom>
          <a:gradFill>
            <a:gsLst>
              <a:gs pos="50000">
                <a:schemeClr val="accent2">
                  <a:lumMod val="20000"/>
                  <a:lumOff val="80000"/>
                </a:schemeClr>
              </a:gs>
              <a:gs pos="25000">
                <a:srgbClr val="EFF8FD">
                  <a:alpha val="100000"/>
                </a:srgbClr>
              </a:gs>
              <a:gs pos="82000">
                <a:srgbClr val="DEF0FA">
                  <a:alpha val="100000"/>
                </a:srgbClr>
              </a:gs>
              <a:gs pos="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8442960" y="4684395"/>
            <a:ext cx="2589530" cy="519430"/>
          </a:xfrm>
          <a:prstGeom prst="roundRect">
            <a:avLst/>
          </a:prstGeom>
          <a:gradFill>
            <a:gsLst>
              <a:gs pos="50000">
                <a:schemeClr val="accent2">
                  <a:lumMod val="20000"/>
                  <a:lumOff val="80000"/>
                </a:schemeClr>
              </a:gs>
              <a:gs pos="25000">
                <a:srgbClr val="EFF8FD">
                  <a:alpha val="100000"/>
                </a:srgbClr>
              </a:gs>
              <a:gs pos="82000">
                <a:srgbClr val="DEF0FA">
                  <a:alpha val="100000"/>
                </a:srgbClr>
              </a:gs>
              <a:gs pos="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39754" y="1106076"/>
            <a:ext cx="10258425" cy="0"/>
          </a:xfrm>
          <a:prstGeom prst="line">
            <a:avLst/>
          </a:prstGeom>
          <a:ln w="19050">
            <a:solidFill>
              <a:srgbClr val="004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5530" y="461010"/>
            <a:ext cx="6380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3600" b="1" spc="150" dirty="0">
                <a:ln>
                  <a:noFill/>
                </a:ln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Optimization &amp; Extensibility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540" y="13703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✅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Completed Optimizations 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820" y="1866900"/>
            <a:ext cx="3276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Eliminated Data Redundancy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470" y="2348230"/>
            <a:ext cx="3004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dual storage (dict + AVLTree)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3390" y="2332990"/>
            <a:ext cx="1336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AVLTree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470" y="2889885"/>
            <a:ext cx="2399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Improved Queue Logic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9470" y="3431540"/>
            <a:ext cx="2833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dequeue–enqueue cycles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2430" y="3425825"/>
            <a:ext cx="2392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using pointer tracking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9470" y="40265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Smarter Property Selection Logic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5820" y="4585970"/>
            <a:ext cx="3114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client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buy properties in order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63390" y="4594225"/>
            <a:ext cx="227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prioritize cheapest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00265" y="2353310"/>
            <a:ext cx="4716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Higher Code Coverage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93915" y="2921000"/>
            <a:ext cx="4716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Added edge-case unit tests and data structure visual tests for robustness and transparency.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794760" y="2503805"/>
            <a:ext cx="468630" cy="762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794760" y="4795520"/>
            <a:ext cx="468630" cy="762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578225" y="3613150"/>
            <a:ext cx="468630" cy="762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3885" y="234823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×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3885" y="344233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×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3885" y="459422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×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12385" y="232346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√</a:t>
            </a:r>
            <a:endParaRPr lang="en-US" altLang="zh-CN" b="1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76645" y="346710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√</a:t>
            </a:r>
            <a:endParaRPr lang="en-US" altLang="zh-CN" b="1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23610" y="45942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√</a:t>
            </a:r>
            <a:endParaRPr lang="en-US" altLang="zh-CN" b="1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42960" y="4177665"/>
            <a:ext cx="34848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Future Extensions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32303038313138303b32303131373035323bccabd1f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14005" y="4117340"/>
            <a:ext cx="459105" cy="45910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403590" y="4758690"/>
            <a:ext cx="3506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External API Integration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55330" y="5361305"/>
            <a:ext cx="3122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AI-Based Recommendations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55330" y="6076315"/>
            <a:ext cx="2799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Notification System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223760" y="4063365"/>
            <a:ext cx="16510" cy="251968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15620" y="187452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2916555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2.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403098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8800" y="235775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6.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5820" y="5236210"/>
            <a:ext cx="295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Dynamic Pricing Model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9470" y="57404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adjust property prices according to supply and demand conditions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40270" y="1167765"/>
            <a:ext cx="3404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Optimized Property Matching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00265" y="1597660"/>
            <a:ext cx="5140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develop a more complex property matching system for clients based on multiple criteria and preferences.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35470" y="122936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5.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1340" y="523621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4.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TABLE_BEAUTIFY" val="smartTable{796df405-3ba9-4e30-b0b7-4dc5416a0362}"/>
  <p:tag name="TABLE_ENDDRAG_ORIGIN_RECT" val="877*280"/>
  <p:tag name="TABLE_ENDDRAG_RECT" val="66*251*877*28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3420,&quot;width&quot;:4335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ZDFjNzA0ZWIzYjUwN2FmODBjOGUzZGRlOTkxMDQxZj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6557</Words>
  <Application>WPS 演示</Application>
  <PresentationFormat>宽屏</PresentationFormat>
  <Paragraphs>395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project7——Real Estate Property Management System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qquqq</cp:lastModifiedBy>
  <cp:revision>167</cp:revision>
  <dcterms:created xsi:type="dcterms:W3CDTF">2019-06-19T02:08:00Z</dcterms:created>
  <dcterms:modified xsi:type="dcterms:W3CDTF">2025-07-04T13:45:55Z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71996ECEAEDC4EFE86B3CFCDC0F05A9C</vt:lpwstr>
  </property>
</Properties>
</file>