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34"/>
  </p:notesMasterIdLst>
  <p:sldIdLst>
    <p:sldId id="281" r:id="rId2"/>
    <p:sldId id="284" r:id="rId3"/>
    <p:sldId id="285" r:id="rId4"/>
    <p:sldId id="286" r:id="rId5"/>
    <p:sldId id="287" r:id="rId6"/>
    <p:sldId id="288" r:id="rId7"/>
    <p:sldId id="289" r:id="rId8"/>
    <p:sldId id="290" r:id="rId9"/>
    <p:sldId id="282" r:id="rId10"/>
    <p:sldId id="258" r:id="rId11"/>
    <p:sldId id="259" r:id="rId12"/>
    <p:sldId id="262" r:id="rId13"/>
    <p:sldId id="291" r:id="rId14"/>
    <p:sldId id="299" r:id="rId15"/>
    <p:sldId id="301" r:id="rId16"/>
    <p:sldId id="264" r:id="rId17"/>
    <p:sldId id="296" r:id="rId18"/>
    <p:sldId id="297" r:id="rId19"/>
    <p:sldId id="265" r:id="rId20"/>
    <p:sldId id="266" r:id="rId21"/>
    <p:sldId id="268" r:id="rId22"/>
    <p:sldId id="270" r:id="rId23"/>
    <p:sldId id="271" r:id="rId24"/>
    <p:sldId id="272" r:id="rId25"/>
    <p:sldId id="273" r:id="rId26"/>
    <p:sldId id="274" r:id="rId27"/>
    <p:sldId id="298" r:id="rId28"/>
    <p:sldId id="275" r:id="rId29"/>
    <p:sldId id="276" r:id="rId30"/>
    <p:sldId id="278" r:id="rId31"/>
    <p:sldId id="292" r:id="rId32"/>
    <p:sldId id="300"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2593" autoAdjust="0"/>
  </p:normalViewPr>
  <p:slideViewPr>
    <p:cSldViewPr>
      <p:cViewPr varScale="1">
        <p:scale>
          <a:sx n="36" d="100"/>
          <a:sy n="36" d="100"/>
        </p:scale>
        <p:origin x="-1440"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A0DB08-58A6-4A71-AC52-D25EF6E54CB6}"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US"/>
        </a:p>
      </dgm:t>
    </dgm:pt>
    <dgm:pt modelId="{55B1D72B-FE9B-47CE-808F-CB9F56ED0BF7}">
      <dgm:prSet/>
      <dgm:spPr/>
      <dgm:t>
        <a:bodyPr/>
        <a:lstStyle/>
        <a:p>
          <a:pPr rtl="0"/>
          <a:r>
            <a:rPr lang="en-US" b="1" dirty="0" smtClean="0">
              <a:solidFill>
                <a:schemeClr val="bg1"/>
              </a:solidFill>
            </a:rPr>
            <a:t>SDN &amp; </a:t>
          </a:r>
          <a:r>
            <a:rPr lang="en-US" b="1" dirty="0" err="1" smtClean="0">
              <a:solidFill>
                <a:schemeClr val="bg1"/>
              </a:solidFill>
            </a:rPr>
            <a:t>Openflow</a:t>
          </a:r>
          <a:r>
            <a:rPr lang="en-US" b="1" dirty="0" smtClean="0">
              <a:solidFill>
                <a:schemeClr val="bg1"/>
              </a:solidFill>
            </a:rPr>
            <a:t> </a:t>
          </a:r>
          <a:r>
            <a:rPr lang="en-US" b="1" dirty="0" err="1" smtClean="0">
              <a:solidFill>
                <a:schemeClr val="bg1"/>
              </a:solidFill>
            </a:rPr>
            <a:t>backgound</a:t>
          </a:r>
          <a:endParaRPr lang="en-US" dirty="0">
            <a:solidFill>
              <a:schemeClr val="bg1"/>
            </a:solidFill>
          </a:endParaRPr>
        </a:p>
      </dgm:t>
    </dgm:pt>
    <dgm:pt modelId="{1F2AA5F7-1BAA-44C3-97EF-9D81D94F7475}" type="parTrans" cxnId="{64088115-84DB-45EB-9C52-C0172249CBDF}">
      <dgm:prSet/>
      <dgm:spPr/>
      <dgm:t>
        <a:bodyPr/>
        <a:lstStyle/>
        <a:p>
          <a:endParaRPr lang="en-US"/>
        </a:p>
      </dgm:t>
    </dgm:pt>
    <dgm:pt modelId="{70C43D35-DCAF-472D-A046-1A5D53D80123}" type="sibTrans" cxnId="{64088115-84DB-45EB-9C52-C0172249CBDF}">
      <dgm:prSet/>
      <dgm:spPr/>
      <dgm:t>
        <a:bodyPr/>
        <a:lstStyle/>
        <a:p>
          <a:endParaRPr lang="en-US"/>
        </a:p>
      </dgm:t>
    </dgm:pt>
    <dgm:pt modelId="{E1BB58A8-0C03-46FF-87B7-67FAC77DF139}">
      <dgm:prSet/>
      <dgm:spPr/>
      <dgm:t>
        <a:bodyPr/>
        <a:lstStyle/>
        <a:p>
          <a:pPr rtl="0"/>
          <a:r>
            <a:rPr lang="en-US" b="1" dirty="0" err="1" smtClean="0"/>
            <a:t>Openflow</a:t>
          </a:r>
          <a:r>
            <a:rPr lang="en-US" b="1" dirty="0" smtClean="0"/>
            <a:t> protocol</a:t>
          </a:r>
          <a:endParaRPr lang="en-US" dirty="0"/>
        </a:p>
      </dgm:t>
    </dgm:pt>
    <dgm:pt modelId="{EE148744-5BE1-419F-9474-22C509A7946F}" type="parTrans" cxnId="{B17720EB-22BD-4D26-AFB9-A2526849B6B0}">
      <dgm:prSet/>
      <dgm:spPr/>
      <dgm:t>
        <a:bodyPr/>
        <a:lstStyle/>
        <a:p>
          <a:endParaRPr lang="en-US"/>
        </a:p>
      </dgm:t>
    </dgm:pt>
    <dgm:pt modelId="{F5E412D4-C579-4FD9-A16E-BAAE52CE1262}" type="sibTrans" cxnId="{B17720EB-22BD-4D26-AFB9-A2526849B6B0}">
      <dgm:prSet/>
      <dgm:spPr/>
      <dgm:t>
        <a:bodyPr/>
        <a:lstStyle/>
        <a:p>
          <a:endParaRPr lang="en-US"/>
        </a:p>
      </dgm:t>
    </dgm:pt>
    <dgm:pt modelId="{1B996F50-FD19-41EE-AC74-AFECC62B25E4}">
      <dgm:prSet/>
      <dgm:spPr/>
      <dgm:t>
        <a:bodyPr/>
        <a:lstStyle/>
        <a:p>
          <a:pPr rtl="0"/>
          <a:r>
            <a:rPr lang="en-US" b="1" dirty="0" smtClean="0"/>
            <a:t>Building environment</a:t>
          </a:r>
          <a:endParaRPr lang="en-US" dirty="0"/>
        </a:p>
      </dgm:t>
    </dgm:pt>
    <dgm:pt modelId="{9F6D4AE9-4C54-4DBB-A1A2-565ECC92AF50}" type="parTrans" cxnId="{0532A497-CD18-4410-B755-C723C01AEF04}">
      <dgm:prSet/>
      <dgm:spPr/>
      <dgm:t>
        <a:bodyPr/>
        <a:lstStyle/>
        <a:p>
          <a:endParaRPr lang="en-US"/>
        </a:p>
      </dgm:t>
    </dgm:pt>
    <dgm:pt modelId="{59F317E7-466A-48DF-8CFC-328FBD5BC796}" type="sibTrans" cxnId="{0532A497-CD18-4410-B755-C723C01AEF04}">
      <dgm:prSet/>
      <dgm:spPr/>
      <dgm:t>
        <a:bodyPr/>
        <a:lstStyle/>
        <a:p>
          <a:endParaRPr lang="en-US"/>
        </a:p>
      </dgm:t>
    </dgm:pt>
    <dgm:pt modelId="{5B3320FF-4403-4D48-AFB8-F47C85EC8675}">
      <dgm:prSet/>
      <dgm:spPr/>
      <dgm:t>
        <a:bodyPr/>
        <a:lstStyle/>
        <a:p>
          <a:pPr rtl="0"/>
          <a:r>
            <a:rPr lang="en-US" b="1" smtClean="0"/>
            <a:t>Operating &amp; Analysis</a:t>
          </a:r>
          <a:endParaRPr lang="en-US"/>
        </a:p>
      </dgm:t>
    </dgm:pt>
    <dgm:pt modelId="{1AF92E0D-508B-4F9C-8E1C-7103A17B5F7B}" type="parTrans" cxnId="{C96D39E8-1250-4C28-A707-AB531336B632}">
      <dgm:prSet/>
      <dgm:spPr/>
      <dgm:t>
        <a:bodyPr/>
        <a:lstStyle/>
        <a:p>
          <a:endParaRPr lang="en-US"/>
        </a:p>
      </dgm:t>
    </dgm:pt>
    <dgm:pt modelId="{9CBA83F4-8162-4AA8-87F5-DCD813013894}" type="sibTrans" cxnId="{C96D39E8-1250-4C28-A707-AB531336B632}">
      <dgm:prSet/>
      <dgm:spPr/>
      <dgm:t>
        <a:bodyPr/>
        <a:lstStyle/>
        <a:p>
          <a:endParaRPr lang="en-US"/>
        </a:p>
      </dgm:t>
    </dgm:pt>
    <dgm:pt modelId="{BBBA6D63-F63E-454D-BA18-E8BFD4E02DED}" type="pres">
      <dgm:prSet presAssocID="{A5A0DB08-58A6-4A71-AC52-D25EF6E54CB6}" presName="CompostProcess" presStyleCnt="0">
        <dgm:presLayoutVars>
          <dgm:dir/>
          <dgm:resizeHandles val="exact"/>
        </dgm:presLayoutVars>
      </dgm:prSet>
      <dgm:spPr/>
    </dgm:pt>
    <dgm:pt modelId="{A4B4A2C3-3CBC-4A5A-9025-BE3DA076B289}" type="pres">
      <dgm:prSet presAssocID="{A5A0DB08-58A6-4A71-AC52-D25EF6E54CB6}" presName="arrow" presStyleLbl="bgShp" presStyleIdx="0" presStyleCnt="1"/>
      <dgm:spPr/>
    </dgm:pt>
    <dgm:pt modelId="{506D9AD4-1D3A-4A94-B529-C00E301F2894}" type="pres">
      <dgm:prSet presAssocID="{A5A0DB08-58A6-4A71-AC52-D25EF6E54CB6}" presName="linearProcess" presStyleCnt="0"/>
      <dgm:spPr/>
    </dgm:pt>
    <dgm:pt modelId="{C70ED354-FEBB-44F8-8F81-4960D28F917D}" type="pres">
      <dgm:prSet presAssocID="{55B1D72B-FE9B-47CE-808F-CB9F56ED0BF7}" presName="textNode" presStyleLbl="node1" presStyleIdx="0" presStyleCnt="4">
        <dgm:presLayoutVars>
          <dgm:bulletEnabled val="1"/>
        </dgm:presLayoutVars>
      </dgm:prSet>
      <dgm:spPr/>
    </dgm:pt>
    <dgm:pt modelId="{7FA2C2DC-AA1A-4038-BCA6-CED6717887F8}" type="pres">
      <dgm:prSet presAssocID="{70C43D35-DCAF-472D-A046-1A5D53D80123}" presName="sibTrans" presStyleCnt="0"/>
      <dgm:spPr/>
    </dgm:pt>
    <dgm:pt modelId="{A00DA2B0-2C68-4A11-AA35-BA0D2B37B164}" type="pres">
      <dgm:prSet presAssocID="{E1BB58A8-0C03-46FF-87B7-67FAC77DF139}" presName="textNode" presStyleLbl="node1" presStyleIdx="1" presStyleCnt="4">
        <dgm:presLayoutVars>
          <dgm:bulletEnabled val="1"/>
        </dgm:presLayoutVars>
      </dgm:prSet>
      <dgm:spPr/>
    </dgm:pt>
    <dgm:pt modelId="{8447809C-C8FD-439C-B2DA-127B4137FF1D}" type="pres">
      <dgm:prSet presAssocID="{F5E412D4-C579-4FD9-A16E-BAAE52CE1262}" presName="sibTrans" presStyleCnt="0"/>
      <dgm:spPr/>
    </dgm:pt>
    <dgm:pt modelId="{ECC34CE5-EAB7-4548-A7C2-38E398303725}" type="pres">
      <dgm:prSet presAssocID="{1B996F50-FD19-41EE-AC74-AFECC62B25E4}" presName="textNode" presStyleLbl="node1" presStyleIdx="2" presStyleCnt="4">
        <dgm:presLayoutVars>
          <dgm:bulletEnabled val="1"/>
        </dgm:presLayoutVars>
      </dgm:prSet>
      <dgm:spPr/>
    </dgm:pt>
    <dgm:pt modelId="{1D8FC241-8505-440B-AD8A-5EF5D3914251}" type="pres">
      <dgm:prSet presAssocID="{59F317E7-466A-48DF-8CFC-328FBD5BC796}" presName="sibTrans" presStyleCnt="0"/>
      <dgm:spPr/>
    </dgm:pt>
    <dgm:pt modelId="{18E13CFC-E882-4CD3-AC2C-F22D33CD2A4B}" type="pres">
      <dgm:prSet presAssocID="{5B3320FF-4403-4D48-AFB8-F47C85EC8675}" presName="textNode" presStyleLbl="node1" presStyleIdx="3" presStyleCnt="4">
        <dgm:presLayoutVars>
          <dgm:bulletEnabled val="1"/>
        </dgm:presLayoutVars>
      </dgm:prSet>
      <dgm:spPr/>
    </dgm:pt>
  </dgm:ptLst>
  <dgm:cxnLst>
    <dgm:cxn modelId="{E57A9650-B019-4D15-B8B1-E12028738986}" type="presOf" srcId="{E1BB58A8-0C03-46FF-87B7-67FAC77DF139}" destId="{A00DA2B0-2C68-4A11-AA35-BA0D2B37B164}" srcOrd="0" destOrd="0" presId="urn:microsoft.com/office/officeart/2005/8/layout/hProcess9"/>
    <dgm:cxn modelId="{B17720EB-22BD-4D26-AFB9-A2526849B6B0}" srcId="{A5A0DB08-58A6-4A71-AC52-D25EF6E54CB6}" destId="{E1BB58A8-0C03-46FF-87B7-67FAC77DF139}" srcOrd="1" destOrd="0" parTransId="{EE148744-5BE1-419F-9474-22C509A7946F}" sibTransId="{F5E412D4-C579-4FD9-A16E-BAAE52CE1262}"/>
    <dgm:cxn modelId="{068EDE91-0140-4682-BEB2-6C3914BCF744}" type="presOf" srcId="{55B1D72B-FE9B-47CE-808F-CB9F56ED0BF7}" destId="{C70ED354-FEBB-44F8-8F81-4960D28F917D}" srcOrd="0" destOrd="0" presId="urn:microsoft.com/office/officeart/2005/8/layout/hProcess9"/>
    <dgm:cxn modelId="{64088115-84DB-45EB-9C52-C0172249CBDF}" srcId="{A5A0DB08-58A6-4A71-AC52-D25EF6E54CB6}" destId="{55B1D72B-FE9B-47CE-808F-CB9F56ED0BF7}" srcOrd="0" destOrd="0" parTransId="{1F2AA5F7-1BAA-44C3-97EF-9D81D94F7475}" sibTransId="{70C43D35-DCAF-472D-A046-1A5D53D80123}"/>
    <dgm:cxn modelId="{0532A497-CD18-4410-B755-C723C01AEF04}" srcId="{A5A0DB08-58A6-4A71-AC52-D25EF6E54CB6}" destId="{1B996F50-FD19-41EE-AC74-AFECC62B25E4}" srcOrd="2" destOrd="0" parTransId="{9F6D4AE9-4C54-4DBB-A1A2-565ECC92AF50}" sibTransId="{59F317E7-466A-48DF-8CFC-328FBD5BC796}"/>
    <dgm:cxn modelId="{4DF006BE-1CA3-43E2-9CAE-FB345738B0D1}" type="presOf" srcId="{A5A0DB08-58A6-4A71-AC52-D25EF6E54CB6}" destId="{BBBA6D63-F63E-454D-BA18-E8BFD4E02DED}" srcOrd="0" destOrd="0" presId="urn:microsoft.com/office/officeart/2005/8/layout/hProcess9"/>
    <dgm:cxn modelId="{54995D35-FF34-484F-8F86-391C5A6CDB7C}" type="presOf" srcId="{1B996F50-FD19-41EE-AC74-AFECC62B25E4}" destId="{ECC34CE5-EAB7-4548-A7C2-38E398303725}" srcOrd="0" destOrd="0" presId="urn:microsoft.com/office/officeart/2005/8/layout/hProcess9"/>
    <dgm:cxn modelId="{89836296-4BCF-4E63-8753-8645EA50AEFB}" type="presOf" srcId="{5B3320FF-4403-4D48-AFB8-F47C85EC8675}" destId="{18E13CFC-E882-4CD3-AC2C-F22D33CD2A4B}" srcOrd="0" destOrd="0" presId="urn:microsoft.com/office/officeart/2005/8/layout/hProcess9"/>
    <dgm:cxn modelId="{C96D39E8-1250-4C28-A707-AB531336B632}" srcId="{A5A0DB08-58A6-4A71-AC52-D25EF6E54CB6}" destId="{5B3320FF-4403-4D48-AFB8-F47C85EC8675}" srcOrd="3" destOrd="0" parTransId="{1AF92E0D-508B-4F9C-8E1C-7103A17B5F7B}" sibTransId="{9CBA83F4-8162-4AA8-87F5-DCD813013894}"/>
    <dgm:cxn modelId="{E37D2103-B7B3-4844-8426-33980A770370}" type="presParOf" srcId="{BBBA6D63-F63E-454D-BA18-E8BFD4E02DED}" destId="{A4B4A2C3-3CBC-4A5A-9025-BE3DA076B289}" srcOrd="0" destOrd="0" presId="urn:microsoft.com/office/officeart/2005/8/layout/hProcess9"/>
    <dgm:cxn modelId="{3378C4F7-7BDB-401F-B337-3E44ABD8CA38}" type="presParOf" srcId="{BBBA6D63-F63E-454D-BA18-E8BFD4E02DED}" destId="{506D9AD4-1D3A-4A94-B529-C00E301F2894}" srcOrd="1" destOrd="0" presId="urn:microsoft.com/office/officeart/2005/8/layout/hProcess9"/>
    <dgm:cxn modelId="{9CCEDA98-B85C-42B9-81D1-3B7D4743AB66}" type="presParOf" srcId="{506D9AD4-1D3A-4A94-B529-C00E301F2894}" destId="{C70ED354-FEBB-44F8-8F81-4960D28F917D}" srcOrd="0" destOrd="0" presId="urn:microsoft.com/office/officeart/2005/8/layout/hProcess9"/>
    <dgm:cxn modelId="{0BE66021-6E2D-469F-9DCD-800B1EBBEA4F}" type="presParOf" srcId="{506D9AD4-1D3A-4A94-B529-C00E301F2894}" destId="{7FA2C2DC-AA1A-4038-BCA6-CED6717887F8}" srcOrd="1" destOrd="0" presId="urn:microsoft.com/office/officeart/2005/8/layout/hProcess9"/>
    <dgm:cxn modelId="{6CF41A60-67F2-483D-A7F0-3265EA9AE707}" type="presParOf" srcId="{506D9AD4-1D3A-4A94-B529-C00E301F2894}" destId="{A00DA2B0-2C68-4A11-AA35-BA0D2B37B164}" srcOrd="2" destOrd="0" presId="urn:microsoft.com/office/officeart/2005/8/layout/hProcess9"/>
    <dgm:cxn modelId="{2A1A177B-C3B4-4B12-973B-96A0F591AEFF}" type="presParOf" srcId="{506D9AD4-1D3A-4A94-B529-C00E301F2894}" destId="{8447809C-C8FD-439C-B2DA-127B4137FF1D}" srcOrd="3" destOrd="0" presId="urn:microsoft.com/office/officeart/2005/8/layout/hProcess9"/>
    <dgm:cxn modelId="{6C402718-3DCF-42BC-A535-179799E08A0B}" type="presParOf" srcId="{506D9AD4-1D3A-4A94-B529-C00E301F2894}" destId="{ECC34CE5-EAB7-4548-A7C2-38E398303725}" srcOrd="4" destOrd="0" presId="urn:microsoft.com/office/officeart/2005/8/layout/hProcess9"/>
    <dgm:cxn modelId="{62F94377-1027-40BE-85DD-4E7D34B42F10}" type="presParOf" srcId="{506D9AD4-1D3A-4A94-B529-C00E301F2894}" destId="{1D8FC241-8505-440B-AD8A-5EF5D3914251}" srcOrd="5" destOrd="0" presId="urn:microsoft.com/office/officeart/2005/8/layout/hProcess9"/>
    <dgm:cxn modelId="{AA760F49-B080-4620-A4FA-AE1DE4169E8F}" type="presParOf" srcId="{506D9AD4-1D3A-4A94-B529-C00E301F2894}" destId="{18E13CFC-E882-4CD3-AC2C-F22D33CD2A4B}"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A0DB08-58A6-4A71-AC52-D25EF6E54CB6}"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US"/>
        </a:p>
      </dgm:t>
    </dgm:pt>
    <dgm:pt modelId="{55B1D72B-FE9B-47CE-808F-CB9F56ED0BF7}">
      <dgm:prSet/>
      <dgm:spPr/>
      <dgm:t>
        <a:bodyPr/>
        <a:lstStyle/>
        <a:p>
          <a:pPr rtl="0"/>
          <a:r>
            <a:rPr lang="en-US" b="1" dirty="0" smtClean="0">
              <a:solidFill>
                <a:srgbClr val="FF0000"/>
              </a:solidFill>
            </a:rPr>
            <a:t>SDN &amp; </a:t>
          </a:r>
          <a:r>
            <a:rPr lang="en-US" b="1" dirty="0" err="1" smtClean="0">
              <a:solidFill>
                <a:srgbClr val="FF0000"/>
              </a:solidFill>
            </a:rPr>
            <a:t>Openflow</a:t>
          </a:r>
          <a:r>
            <a:rPr lang="en-US" b="1" dirty="0" smtClean="0">
              <a:solidFill>
                <a:srgbClr val="FF0000"/>
              </a:solidFill>
            </a:rPr>
            <a:t> </a:t>
          </a:r>
          <a:r>
            <a:rPr lang="en-US" b="1" dirty="0" err="1" smtClean="0">
              <a:solidFill>
                <a:srgbClr val="FF0000"/>
              </a:solidFill>
            </a:rPr>
            <a:t>backgound</a:t>
          </a:r>
          <a:endParaRPr lang="en-US" dirty="0">
            <a:solidFill>
              <a:srgbClr val="FF0000"/>
            </a:solidFill>
          </a:endParaRPr>
        </a:p>
      </dgm:t>
    </dgm:pt>
    <dgm:pt modelId="{1F2AA5F7-1BAA-44C3-97EF-9D81D94F7475}" type="parTrans" cxnId="{64088115-84DB-45EB-9C52-C0172249CBDF}">
      <dgm:prSet/>
      <dgm:spPr/>
      <dgm:t>
        <a:bodyPr/>
        <a:lstStyle/>
        <a:p>
          <a:endParaRPr lang="en-US"/>
        </a:p>
      </dgm:t>
    </dgm:pt>
    <dgm:pt modelId="{70C43D35-DCAF-472D-A046-1A5D53D80123}" type="sibTrans" cxnId="{64088115-84DB-45EB-9C52-C0172249CBDF}">
      <dgm:prSet/>
      <dgm:spPr/>
      <dgm:t>
        <a:bodyPr/>
        <a:lstStyle/>
        <a:p>
          <a:endParaRPr lang="en-US"/>
        </a:p>
      </dgm:t>
    </dgm:pt>
    <dgm:pt modelId="{E1BB58A8-0C03-46FF-87B7-67FAC77DF139}">
      <dgm:prSet/>
      <dgm:spPr/>
      <dgm:t>
        <a:bodyPr/>
        <a:lstStyle/>
        <a:p>
          <a:pPr rtl="0"/>
          <a:r>
            <a:rPr lang="en-US" b="1" dirty="0" err="1" smtClean="0"/>
            <a:t>Openflow</a:t>
          </a:r>
          <a:r>
            <a:rPr lang="en-US" b="1" dirty="0" smtClean="0"/>
            <a:t> protocol</a:t>
          </a:r>
          <a:endParaRPr lang="en-US" dirty="0"/>
        </a:p>
      </dgm:t>
    </dgm:pt>
    <dgm:pt modelId="{EE148744-5BE1-419F-9474-22C509A7946F}" type="parTrans" cxnId="{B17720EB-22BD-4D26-AFB9-A2526849B6B0}">
      <dgm:prSet/>
      <dgm:spPr/>
      <dgm:t>
        <a:bodyPr/>
        <a:lstStyle/>
        <a:p>
          <a:endParaRPr lang="en-US"/>
        </a:p>
      </dgm:t>
    </dgm:pt>
    <dgm:pt modelId="{F5E412D4-C579-4FD9-A16E-BAAE52CE1262}" type="sibTrans" cxnId="{B17720EB-22BD-4D26-AFB9-A2526849B6B0}">
      <dgm:prSet/>
      <dgm:spPr/>
      <dgm:t>
        <a:bodyPr/>
        <a:lstStyle/>
        <a:p>
          <a:endParaRPr lang="en-US"/>
        </a:p>
      </dgm:t>
    </dgm:pt>
    <dgm:pt modelId="{1B996F50-FD19-41EE-AC74-AFECC62B25E4}">
      <dgm:prSet/>
      <dgm:spPr/>
      <dgm:t>
        <a:bodyPr/>
        <a:lstStyle/>
        <a:p>
          <a:pPr rtl="0"/>
          <a:r>
            <a:rPr lang="en-US" b="1" dirty="0" smtClean="0"/>
            <a:t>Building environment</a:t>
          </a:r>
          <a:endParaRPr lang="en-US" dirty="0"/>
        </a:p>
      </dgm:t>
    </dgm:pt>
    <dgm:pt modelId="{9F6D4AE9-4C54-4DBB-A1A2-565ECC92AF50}" type="parTrans" cxnId="{0532A497-CD18-4410-B755-C723C01AEF04}">
      <dgm:prSet/>
      <dgm:spPr/>
      <dgm:t>
        <a:bodyPr/>
        <a:lstStyle/>
        <a:p>
          <a:endParaRPr lang="en-US"/>
        </a:p>
      </dgm:t>
    </dgm:pt>
    <dgm:pt modelId="{59F317E7-466A-48DF-8CFC-328FBD5BC796}" type="sibTrans" cxnId="{0532A497-CD18-4410-B755-C723C01AEF04}">
      <dgm:prSet/>
      <dgm:spPr/>
      <dgm:t>
        <a:bodyPr/>
        <a:lstStyle/>
        <a:p>
          <a:endParaRPr lang="en-US"/>
        </a:p>
      </dgm:t>
    </dgm:pt>
    <dgm:pt modelId="{5B3320FF-4403-4D48-AFB8-F47C85EC8675}">
      <dgm:prSet/>
      <dgm:spPr/>
      <dgm:t>
        <a:bodyPr/>
        <a:lstStyle/>
        <a:p>
          <a:pPr rtl="0"/>
          <a:r>
            <a:rPr lang="en-US" b="1" smtClean="0"/>
            <a:t>Operating &amp; Analysis</a:t>
          </a:r>
          <a:endParaRPr lang="en-US"/>
        </a:p>
      </dgm:t>
    </dgm:pt>
    <dgm:pt modelId="{1AF92E0D-508B-4F9C-8E1C-7103A17B5F7B}" type="parTrans" cxnId="{C96D39E8-1250-4C28-A707-AB531336B632}">
      <dgm:prSet/>
      <dgm:spPr/>
      <dgm:t>
        <a:bodyPr/>
        <a:lstStyle/>
        <a:p>
          <a:endParaRPr lang="en-US"/>
        </a:p>
      </dgm:t>
    </dgm:pt>
    <dgm:pt modelId="{9CBA83F4-8162-4AA8-87F5-DCD813013894}" type="sibTrans" cxnId="{C96D39E8-1250-4C28-A707-AB531336B632}">
      <dgm:prSet/>
      <dgm:spPr/>
      <dgm:t>
        <a:bodyPr/>
        <a:lstStyle/>
        <a:p>
          <a:endParaRPr lang="en-US"/>
        </a:p>
      </dgm:t>
    </dgm:pt>
    <dgm:pt modelId="{BBBA6D63-F63E-454D-BA18-E8BFD4E02DED}" type="pres">
      <dgm:prSet presAssocID="{A5A0DB08-58A6-4A71-AC52-D25EF6E54CB6}" presName="CompostProcess" presStyleCnt="0">
        <dgm:presLayoutVars>
          <dgm:dir/>
          <dgm:resizeHandles val="exact"/>
        </dgm:presLayoutVars>
      </dgm:prSet>
      <dgm:spPr/>
    </dgm:pt>
    <dgm:pt modelId="{A4B4A2C3-3CBC-4A5A-9025-BE3DA076B289}" type="pres">
      <dgm:prSet presAssocID="{A5A0DB08-58A6-4A71-AC52-D25EF6E54CB6}" presName="arrow" presStyleLbl="bgShp" presStyleIdx="0" presStyleCnt="1"/>
      <dgm:spPr/>
    </dgm:pt>
    <dgm:pt modelId="{506D9AD4-1D3A-4A94-B529-C00E301F2894}" type="pres">
      <dgm:prSet presAssocID="{A5A0DB08-58A6-4A71-AC52-D25EF6E54CB6}" presName="linearProcess" presStyleCnt="0"/>
      <dgm:spPr/>
    </dgm:pt>
    <dgm:pt modelId="{C70ED354-FEBB-44F8-8F81-4960D28F917D}" type="pres">
      <dgm:prSet presAssocID="{55B1D72B-FE9B-47CE-808F-CB9F56ED0BF7}" presName="textNode" presStyleLbl="node1" presStyleIdx="0" presStyleCnt="4">
        <dgm:presLayoutVars>
          <dgm:bulletEnabled val="1"/>
        </dgm:presLayoutVars>
      </dgm:prSet>
      <dgm:spPr/>
    </dgm:pt>
    <dgm:pt modelId="{7FA2C2DC-AA1A-4038-BCA6-CED6717887F8}" type="pres">
      <dgm:prSet presAssocID="{70C43D35-DCAF-472D-A046-1A5D53D80123}" presName="sibTrans" presStyleCnt="0"/>
      <dgm:spPr/>
    </dgm:pt>
    <dgm:pt modelId="{A00DA2B0-2C68-4A11-AA35-BA0D2B37B164}" type="pres">
      <dgm:prSet presAssocID="{E1BB58A8-0C03-46FF-87B7-67FAC77DF139}" presName="textNode" presStyleLbl="node1" presStyleIdx="1" presStyleCnt="4">
        <dgm:presLayoutVars>
          <dgm:bulletEnabled val="1"/>
        </dgm:presLayoutVars>
      </dgm:prSet>
      <dgm:spPr/>
    </dgm:pt>
    <dgm:pt modelId="{8447809C-C8FD-439C-B2DA-127B4137FF1D}" type="pres">
      <dgm:prSet presAssocID="{F5E412D4-C579-4FD9-A16E-BAAE52CE1262}" presName="sibTrans" presStyleCnt="0"/>
      <dgm:spPr/>
    </dgm:pt>
    <dgm:pt modelId="{ECC34CE5-EAB7-4548-A7C2-38E398303725}" type="pres">
      <dgm:prSet presAssocID="{1B996F50-FD19-41EE-AC74-AFECC62B25E4}" presName="textNode" presStyleLbl="node1" presStyleIdx="2" presStyleCnt="4">
        <dgm:presLayoutVars>
          <dgm:bulletEnabled val="1"/>
        </dgm:presLayoutVars>
      </dgm:prSet>
      <dgm:spPr/>
    </dgm:pt>
    <dgm:pt modelId="{1D8FC241-8505-440B-AD8A-5EF5D3914251}" type="pres">
      <dgm:prSet presAssocID="{59F317E7-466A-48DF-8CFC-328FBD5BC796}" presName="sibTrans" presStyleCnt="0"/>
      <dgm:spPr/>
    </dgm:pt>
    <dgm:pt modelId="{18E13CFC-E882-4CD3-AC2C-F22D33CD2A4B}" type="pres">
      <dgm:prSet presAssocID="{5B3320FF-4403-4D48-AFB8-F47C85EC8675}" presName="textNode" presStyleLbl="node1" presStyleIdx="3" presStyleCnt="4">
        <dgm:presLayoutVars>
          <dgm:bulletEnabled val="1"/>
        </dgm:presLayoutVars>
      </dgm:prSet>
      <dgm:spPr/>
    </dgm:pt>
  </dgm:ptLst>
  <dgm:cxnLst>
    <dgm:cxn modelId="{B17720EB-22BD-4D26-AFB9-A2526849B6B0}" srcId="{A5A0DB08-58A6-4A71-AC52-D25EF6E54CB6}" destId="{E1BB58A8-0C03-46FF-87B7-67FAC77DF139}" srcOrd="1" destOrd="0" parTransId="{EE148744-5BE1-419F-9474-22C509A7946F}" sibTransId="{F5E412D4-C579-4FD9-A16E-BAAE52CE1262}"/>
    <dgm:cxn modelId="{E3F9BBFF-87B3-4F5D-BE76-4974FE6729A8}" type="presOf" srcId="{5B3320FF-4403-4D48-AFB8-F47C85EC8675}" destId="{18E13CFC-E882-4CD3-AC2C-F22D33CD2A4B}" srcOrd="0" destOrd="0" presId="urn:microsoft.com/office/officeart/2005/8/layout/hProcess9"/>
    <dgm:cxn modelId="{730CD770-12A0-426A-B59A-9954CDB2A258}" type="presOf" srcId="{1B996F50-FD19-41EE-AC74-AFECC62B25E4}" destId="{ECC34CE5-EAB7-4548-A7C2-38E398303725}" srcOrd="0" destOrd="0" presId="urn:microsoft.com/office/officeart/2005/8/layout/hProcess9"/>
    <dgm:cxn modelId="{5EC66C17-0BC5-4761-AAA0-BF32B5FFF3DF}" type="presOf" srcId="{55B1D72B-FE9B-47CE-808F-CB9F56ED0BF7}" destId="{C70ED354-FEBB-44F8-8F81-4960D28F917D}" srcOrd="0" destOrd="0" presId="urn:microsoft.com/office/officeart/2005/8/layout/hProcess9"/>
    <dgm:cxn modelId="{C96D39E8-1250-4C28-A707-AB531336B632}" srcId="{A5A0DB08-58A6-4A71-AC52-D25EF6E54CB6}" destId="{5B3320FF-4403-4D48-AFB8-F47C85EC8675}" srcOrd="3" destOrd="0" parTransId="{1AF92E0D-508B-4F9C-8E1C-7103A17B5F7B}" sibTransId="{9CBA83F4-8162-4AA8-87F5-DCD813013894}"/>
    <dgm:cxn modelId="{601487FB-3FE3-4FE4-9225-33C20144E165}" type="presOf" srcId="{E1BB58A8-0C03-46FF-87B7-67FAC77DF139}" destId="{A00DA2B0-2C68-4A11-AA35-BA0D2B37B164}" srcOrd="0" destOrd="0" presId="urn:microsoft.com/office/officeart/2005/8/layout/hProcess9"/>
    <dgm:cxn modelId="{0532A497-CD18-4410-B755-C723C01AEF04}" srcId="{A5A0DB08-58A6-4A71-AC52-D25EF6E54CB6}" destId="{1B996F50-FD19-41EE-AC74-AFECC62B25E4}" srcOrd="2" destOrd="0" parTransId="{9F6D4AE9-4C54-4DBB-A1A2-565ECC92AF50}" sibTransId="{59F317E7-466A-48DF-8CFC-328FBD5BC796}"/>
    <dgm:cxn modelId="{64088115-84DB-45EB-9C52-C0172249CBDF}" srcId="{A5A0DB08-58A6-4A71-AC52-D25EF6E54CB6}" destId="{55B1D72B-FE9B-47CE-808F-CB9F56ED0BF7}" srcOrd="0" destOrd="0" parTransId="{1F2AA5F7-1BAA-44C3-97EF-9D81D94F7475}" sibTransId="{70C43D35-DCAF-472D-A046-1A5D53D80123}"/>
    <dgm:cxn modelId="{709FA161-1F2D-4549-A1F1-808A4E66D1A8}" type="presOf" srcId="{A5A0DB08-58A6-4A71-AC52-D25EF6E54CB6}" destId="{BBBA6D63-F63E-454D-BA18-E8BFD4E02DED}" srcOrd="0" destOrd="0" presId="urn:microsoft.com/office/officeart/2005/8/layout/hProcess9"/>
    <dgm:cxn modelId="{1722B3FC-AC4E-48FA-B28D-270E30C8D5D4}" type="presParOf" srcId="{BBBA6D63-F63E-454D-BA18-E8BFD4E02DED}" destId="{A4B4A2C3-3CBC-4A5A-9025-BE3DA076B289}" srcOrd="0" destOrd="0" presId="urn:microsoft.com/office/officeart/2005/8/layout/hProcess9"/>
    <dgm:cxn modelId="{B728D375-7D12-44F9-ABE6-4F835641B444}" type="presParOf" srcId="{BBBA6D63-F63E-454D-BA18-E8BFD4E02DED}" destId="{506D9AD4-1D3A-4A94-B529-C00E301F2894}" srcOrd="1" destOrd="0" presId="urn:microsoft.com/office/officeart/2005/8/layout/hProcess9"/>
    <dgm:cxn modelId="{BC55F673-1687-434C-8A5B-88CDF52246FF}" type="presParOf" srcId="{506D9AD4-1D3A-4A94-B529-C00E301F2894}" destId="{C70ED354-FEBB-44F8-8F81-4960D28F917D}" srcOrd="0" destOrd="0" presId="urn:microsoft.com/office/officeart/2005/8/layout/hProcess9"/>
    <dgm:cxn modelId="{74D00ECD-FBB0-4399-8361-518739EC25DE}" type="presParOf" srcId="{506D9AD4-1D3A-4A94-B529-C00E301F2894}" destId="{7FA2C2DC-AA1A-4038-BCA6-CED6717887F8}" srcOrd="1" destOrd="0" presId="urn:microsoft.com/office/officeart/2005/8/layout/hProcess9"/>
    <dgm:cxn modelId="{8A3CDE65-6761-4FF7-8162-B1431D8B1A25}" type="presParOf" srcId="{506D9AD4-1D3A-4A94-B529-C00E301F2894}" destId="{A00DA2B0-2C68-4A11-AA35-BA0D2B37B164}" srcOrd="2" destOrd="0" presId="urn:microsoft.com/office/officeart/2005/8/layout/hProcess9"/>
    <dgm:cxn modelId="{735D91B4-16C3-4A14-8198-6123A08048B1}" type="presParOf" srcId="{506D9AD4-1D3A-4A94-B529-C00E301F2894}" destId="{8447809C-C8FD-439C-B2DA-127B4137FF1D}" srcOrd="3" destOrd="0" presId="urn:microsoft.com/office/officeart/2005/8/layout/hProcess9"/>
    <dgm:cxn modelId="{84636C55-67CB-48CD-AEB7-6E15FBC9A88C}" type="presParOf" srcId="{506D9AD4-1D3A-4A94-B529-C00E301F2894}" destId="{ECC34CE5-EAB7-4548-A7C2-38E398303725}" srcOrd="4" destOrd="0" presId="urn:microsoft.com/office/officeart/2005/8/layout/hProcess9"/>
    <dgm:cxn modelId="{AD116F07-A9B3-465B-BD1A-861C52F1061E}" type="presParOf" srcId="{506D9AD4-1D3A-4A94-B529-C00E301F2894}" destId="{1D8FC241-8505-440B-AD8A-5EF5D3914251}" srcOrd="5" destOrd="0" presId="urn:microsoft.com/office/officeart/2005/8/layout/hProcess9"/>
    <dgm:cxn modelId="{5034E72D-62EC-47A4-A521-B6FFB15C6EC7}" type="presParOf" srcId="{506D9AD4-1D3A-4A94-B529-C00E301F2894}" destId="{18E13CFC-E882-4CD3-AC2C-F22D33CD2A4B}"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A0DB08-58A6-4A71-AC52-D25EF6E54CB6}"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US"/>
        </a:p>
      </dgm:t>
    </dgm:pt>
    <dgm:pt modelId="{55B1D72B-FE9B-47CE-808F-CB9F56ED0BF7}">
      <dgm:prSet/>
      <dgm:spPr/>
      <dgm:t>
        <a:bodyPr/>
        <a:lstStyle/>
        <a:p>
          <a:pPr rtl="0"/>
          <a:r>
            <a:rPr lang="en-US" b="1" dirty="0" smtClean="0">
              <a:solidFill>
                <a:schemeClr val="bg1"/>
              </a:solidFill>
            </a:rPr>
            <a:t>SDN &amp; </a:t>
          </a:r>
          <a:r>
            <a:rPr lang="en-US" b="1" dirty="0" err="1" smtClean="0">
              <a:solidFill>
                <a:schemeClr val="bg1"/>
              </a:solidFill>
            </a:rPr>
            <a:t>Openflow</a:t>
          </a:r>
          <a:r>
            <a:rPr lang="en-US" b="1" dirty="0" smtClean="0">
              <a:solidFill>
                <a:schemeClr val="bg1"/>
              </a:solidFill>
            </a:rPr>
            <a:t> </a:t>
          </a:r>
          <a:r>
            <a:rPr lang="en-US" b="1" dirty="0" err="1" smtClean="0">
              <a:solidFill>
                <a:schemeClr val="bg1"/>
              </a:solidFill>
            </a:rPr>
            <a:t>backgound</a:t>
          </a:r>
          <a:endParaRPr lang="en-US" dirty="0">
            <a:solidFill>
              <a:schemeClr val="bg1"/>
            </a:solidFill>
          </a:endParaRPr>
        </a:p>
      </dgm:t>
    </dgm:pt>
    <dgm:pt modelId="{1F2AA5F7-1BAA-44C3-97EF-9D81D94F7475}" type="parTrans" cxnId="{64088115-84DB-45EB-9C52-C0172249CBDF}">
      <dgm:prSet/>
      <dgm:spPr/>
      <dgm:t>
        <a:bodyPr/>
        <a:lstStyle/>
        <a:p>
          <a:endParaRPr lang="en-US"/>
        </a:p>
      </dgm:t>
    </dgm:pt>
    <dgm:pt modelId="{70C43D35-DCAF-472D-A046-1A5D53D80123}" type="sibTrans" cxnId="{64088115-84DB-45EB-9C52-C0172249CBDF}">
      <dgm:prSet/>
      <dgm:spPr/>
      <dgm:t>
        <a:bodyPr/>
        <a:lstStyle/>
        <a:p>
          <a:endParaRPr lang="en-US"/>
        </a:p>
      </dgm:t>
    </dgm:pt>
    <dgm:pt modelId="{E1BB58A8-0C03-46FF-87B7-67FAC77DF139}">
      <dgm:prSet/>
      <dgm:spPr/>
      <dgm:t>
        <a:bodyPr/>
        <a:lstStyle/>
        <a:p>
          <a:pPr rtl="0"/>
          <a:r>
            <a:rPr lang="en-US" b="1" dirty="0" err="1" smtClean="0">
              <a:solidFill>
                <a:srgbClr val="FF0000"/>
              </a:solidFill>
            </a:rPr>
            <a:t>Openflow</a:t>
          </a:r>
          <a:r>
            <a:rPr lang="en-US" b="1" dirty="0" smtClean="0">
              <a:solidFill>
                <a:srgbClr val="FF0000"/>
              </a:solidFill>
            </a:rPr>
            <a:t> protocol</a:t>
          </a:r>
          <a:endParaRPr lang="en-US" dirty="0">
            <a:solidFill>
              <a:srgbClr val="FF0000"/>
            </a:solidFill>
          </a:endParaRPr>
        </a:p>
      </dgm:t>
    </dgm:pt>
    <dgm:pt modelId="{EE148744-5BE1-419F-9474-22C509A7946F}" type="parTrans" cxnId="{B17720EB-22BD-4D26-AFB9-A2526849B6B0}">
      <dgm:prSet/>
      <dgm:spPr/>
      <dgm:t>
        <a:bodyPr/>
        <a:lstStyle/>
        <a:p>
          <a:endParaRPr lang="en-US"/>
        </a:p>
      </dgm:t>
    </dgm:pt>
    <dgm:pt modelId="{F5E412D4-C579-4FD9-A16E-BAAE52CE1262}" type="sibTrans" cxnId="{B17720EB-22BD-4D26-AFB9-A2526849B6B0}">
      <dgm:prSet/>
      <dgm:spPr/>
      <dgm:t>
        <a:bodyPr/>
        <a:lstStyle/>
        <a:p>
          <a:endParaRPr lang="en-US"/>
        </a:p>
      </dgm:t>
    </dgm:pt>
    <dgm:pt modelId="{1B996F50-FD19-41EE-AC74-AFECC62B25E4}">
      <dgm:prSet/>
      <dgm:spPr/>
      <dgm:t>
        <a:bodyPr/>
        <a:lstStyle/>
        <a:p>
          <a:pPr rtl="0"/>
          <a:r>
            <a:rPr lang="en-US" b="1" dirty="0" smtClean="0"/>
            <a:t>Building environment</a:t>
          </a:r>
          <a:endParaRPr lang="en-US" dirty="0"/>
        </a:p>
      </dgm:t>
    </dgm:pt>
    <dgm:pt modelId="{9F6D4AE9-4C54-4DBB-A1A2-565ECC92AF50}" type="parTrans" cxnId="{0532A497-CD18-4410-B755-C723C01AEF04}">
      <dgm:prSet/>
      <dgm:spPr/>
      <dgm:t>
        <a:bodyPr/>
        <a:lstStyle/>
        <a:p>
          <a:endParaRPr lang="en-US"/>
        </a:p>
      </dgm:t>
    </dgm:pt>
    <dgm:pt modelId="{59F317E7-466A-48DF-8CFC-328FBD5BC796}" type="sibTrans" cxnId="{0532A497-CD18-4410-B755-C723C01AEF04}">
      <dgm:prSet/>
      <dgm:spPr/>
      <dgm:t>
        <a:bodyPr/>
        <a:lstStyle/>
        <a:p>
          <a:endParaRPr lang="en-US"/>
        </a:p>
      </dgm:t>
    </dgm:pt>
    <dgm:pt modelId="{5B3320FF-4403-4D48-AFB8-F47C85EC8675}">
      <dgm:prSet/>
      <dgm:spPr/>
      <dgm:t>
        <a:bodyPr/>
        <a:lstStyle/>
        <a:p>
          <a:pPr rtl="0"/>
          <a:r>
            <a:rPr lang="en-US" b="1" smtClean="0"/>
            <a:t>Operating &amp; Analysis</a:t>
          </a:r>
          <a:endParaRPr lang="en-US"/>
        </a:p>
      </dgm:t>
    </dgm:pt>
    <dgm:pt modelId="{1AF92E0D-508B-4F9C-8E1C-7103A17B5F7B}" type="parTrans" cxnId="{C96D39E8-1250-4C28-A707-AB531336B632}">
      <dgm:prSet/>
      <dgm:spPr/>
      <dgm:t>
        <a:bodyPr/>
        <a:lstStyle/>
        <a:p>
          <a:endParaRPr lang="en-US"/>
        </a:p>
      </dgm:t>
    </dgm:pt>
    <dgm:pt modelId="{9CBA83F4-8162-4AA8-87F5-DCD813013894}" type="sibTrans" cxnId="{C96D39E8-1250-4C28-A707-AB531336B632}">
      <dgm:prSet/>
      <dgm:spPr/>
      <dgm:t>
        <a:bodyPr/>
        <a:lstStyle/>
        <a:p>
          <a:endParaRPr lang="en-US"/>
        </a:p>
      </dgm:t>
    </dgm:pt>
    <dgm:pt modelId="{BBBA6D63-F63E-454D-BA18-E8BFD4E02DED}" type="pres">
      <dgm:prSet presAssocID="{A5A0DB08-58A6-4A71-AC52-D25EF6E54CB6}" presName="CompostProcess" presStyleCnt="0">
        <dgm:presLayoutVars>
          <dgm:dir/>
          <dgm:resizeHandles val="exact"/>
        </dgm:presLayoutVars>
      </dgm:prSet>
      <dgm:spPr/>
    </dgm:pt>
    <dgm:pt modelId="{A4B4A2C3-3CBC-4A5A-9025-BE3DA076B289}" type="pres">
      <dgm:prSet presAssocID="{A5A0DB08-58A6-4A71-AC52-D25EF6E54CB6}" presName="arrow" presStyleLbl="bgShp" presStyleIdx="0" presStyleCnt="1"/>
      <dgm:spPr/>
    </dgm:pt>
    <dgm:pt modelId="{506D9AD4-1D3A-4A94-B529-C00E301F2894}" type="pres">
      <dgm:prSet presAssocID="{A5A0DB08-58A6-4A71-AC52-D25EF6E54CB6}" presName="linearProcess" presStyleCnt="0"/>
      <dgm:spPr/>
    </dgm:pt>
    <dgm:pt modelId="{C70ED354-FEBB-44F8-8F81-4960D28F917D}" type="pres">
      <dgm:prSet presAssocID="{55B1D72B-FE9B-47CE-808F-CB9F56ED0BF7}" presName="textNode" presStyleLbl="node1" presStyleIdx="0" presStyleCnt="4">
        <dgm:presLayoutVars>
          <dgm:bulletEnabled val="1"/>
        </dgm:presLayoutVars>
      </dgm:prSet>
      <dgm:spPr/>
    </dgm:pt>
    <dgm:pt modelId="{7FA2C2DC-AA1A-4038-BCA6-CED6717887F8}" type="pres">
      <dgm:prSet presAssocID="{70C43D35-DCAF-472D-A046-1A5D53D80123}" presName="sibTrans" presStyleCnt="0"/>
      <dgm:spPr/>
    </dgm:pt>
    <dgm:pt modelId="{A00DA2B0-2C68-4A11-AA35-BA0D2B37B164}" type="pres">
      <dgm:prSet presAssocID="{E1BB58A8-0C03-46FF-87B7-67FAC77DF139}" presName="textNode" presStyleLbl="node1" presStyleIdx="1" presStyleCnt="4">
        <dgm:presLayoutVars>
          <dgm:bulletEnabled val="1"/>
        </dgm:presLayoutVars>
      </dgm:prSet>
      <dgm:spPr/>
    </dgm:pt>
    <dgm:pt modelId="{8447809C-C8FD-439C-B2DA-127B4137FF1D}" type="pres">
      <dgm:prSet presAssocID="{F5E412D4-C579-4FD9-A16E-BAAE52CE1262}" presName="sibTrans" presStyleCnt="0"/>
      <dgm:spPr/>
    </dgm:pt>
    <dgm:pt modelId="{ECC34CE5-EAB7-4548-A7C2-38E398303725}" type="pres">
      <dgm:prSet presAssocID="{1B996F50-FD19-41EE-AC74-AFECC62B25E4}" presName="textNode" presStyleLbl="node1" presStyleIdx="2" presStyleCnt="4">
        <dgm:presLayoutVars>
          <dgm:bulletEnabled val="1"/>
        </dgm:presLayoutVars>
      </dgm:prSet>
      <dgm:spPr/>
    </dgm:pt>
    <dgm:pt modelId="{1D8FC241-8505-440B-AD8A-5EF5D3914251}" type="pres">
      <dgm:prSet presAssocID="{59F317E7-466A-48DF-8CFC-328FBD5BC796}" presName="sibTrans" presStyleCnt="0"/>
      <dgm:spPr/>
    </dgm:pt>
    <dgm:pt modelId="{18E13CFC-E882-4CD3-AC2C-F22D33CD2A4B}" type="pres">
      <dgm:prSet presAssocID="{5B3320FF-4403-4D48-AFB8-F47C85EC8675}" presName="textNode" presStyleLbl="node1" presStyleIdx="3" presStyleCnt="4">
        <dgm:presLayoutVars>
          <dgm:bulletEnabled val="1"/>
        </dgm:presLayoutVars>
      </dgm:prSet>
      <dgm:spPr/>
    </dgm:pt>
  </dgm:ptLst>
  <dgm:cxnLst>
    <dgm:cxn modelId="{BD2B6EA1-526C-4062-95A3-A7E39F09A02E}" type="presOf" srcId="{5B3320FF-4403-4D48-AFB8-F47C85EC8675}" destId="{18E13CFC-E882-4CD3-AC2C-F22D33CD2A4B}" srcOrd="0" destOrd="0" presId="urn:microsoft.com/office/officeart/2005/8/layout/hProcess9"/>
    <dgm:cxn modelId="{B17720EB-22BD-4D26-AFB9-A2526849B6B0}" srcId="{A5A0DB08-58A6-4A71-AC52-D25EF6E54CB6}" destId="{E1BB58A8-0C03-46FF-87B7-67FAC77DF139}" srcOrd="1" destOrd="0" parTransId="{EE148744-5BE1-419F-9474-22C509A7946F}" sibTransId="{F5E412D4-C579-4FD9-A16E-BAAE52CE1262}"/>
    <dgm:cxn modelId="{64088115-84DB-45EB-9C52-C0172249CBDF}" srcId="{A5A0DB08-58A6-4A71-AC52-D25EF6E54CB6}" destId="{55B1D72B-FE9B-47CE-808F-CB9F56ED0BF7}" srcOrd="0" destOrd="0" parTransId="{1F2AA5F7-1BAA-44C3-97EF-9D81D94F7475}" sibTransId="{70C43D35-DCAF-472D-A046-1A5D53D80123}"/>
    <dgm:cxn modelId="{0E11E0DE-157C-46E8-858A-DBDB58DA0DA2}" type="presOf" srcId="{1B996F50-FD19-41EE-AC74-AFECC62B25E4}" destId="{ECC34CE5-EAB7-4548-A7C2-38E398303725}" srcOrd="0" destOrd="0" presId="urn:microsoft.com/office/officeart/2005/8/layout/hProcess9"/>
    <dgm:cxn modelId="{CF5FE785-BD79-4505-8356-D307EC04CA1C}" type="presOf" srcId="{E1BB58A8-0C03-46FF-87B7-67FAC77DF139}" destId="{A00DA2B0-2C68-4A11-AA35-BA0D2B37B164}" srcOrd="0" destOrd="0" presId="urn:microsoft.com/office/officeart/2005/8/layout/hProcess9"/>
    <dgm:cxn modelId="{0532A497-CD18-4410-B755-C723C01AEF04}" srcId="{A5A0DB08-58A6-4A71-AC52-D25EF6E54CB6}" destId="{1B996F50-FD19-41EE-AC74-AFECC62B25E4}" srcOrd="2" destOrd="0" parTransId="{9F6D4AE9-4C54-4DBB-A1A2-565ECC92AF50}" sibTransId="{59F317E7-466A-48DF-8CFC-328FBD5BC796}"/>
    <dgm:cxn modelId="{C96D39E8-1250-4C28-A707-AB531336B632}" srcId="{A5A0DB08-58A6-4A71-AC52-D25EF6E54CB6}" destId="{5B3320FF-4403-4D48-AFB8-F47C85EC8675}" srcOrd="3" destOrd="0" parTransId="{1AF92E0D-508B-4F9C-8E1C-7103A17B5F7B}" sibTransId="{9CBA83F4-8162-4AA8-87F5-DCD813013894}"/>
    <dgm:cxn modelId="{0FF8B03A-5903-4393-A704-EAD806AAD0A3}" type="presOf" srcId="{A5A0DB08-58A6-4A71-AC52-D25EF6E54CB6}" destId="{BBBA6D63-F63E-454D-BA18-E8BFD4E02DED}" srcOrd="0" destOrd="0" presId="urn:microsoft.com/office/officeart/2005/8/layout/hProcess9"/>
    <dgm:cxn modelId="{83FA7DF8-84FD-4BF4-AE91-5E5902CF433F}" type="presOf" srcId="{55B1D72B-FE9B-47CE-808F-CB9F56ED0BF7}" destId="{C70ED354-FEBB-44F8-8F81-4960D28F917D}" srcOrd="0" destOrd="0" presId="urn:microsoft.com/office/officeart/2005/8/layout/hProcess9"/>
    <dgm:cxn modelId="{5BB633B5-02B1-4DA7-907A-916060D7D5B6}" type="presParOf" srcId="{BBBA6D63-F63E-454D-BA18-E8BFD4E02DED}" destId="{A4B4A2C3-3CBC-4A5A-9025-BE3DA076B289}" srcOrd="0" destOrd="0" presId="urn:microsoft.com/office/officeart/2005/8/layout/hProcess9"/>
    <dgm:cxn modelId="{634C26CA-EBE1-44FB-A534-8C07007AF948}" type="presParOf" srcId="{BBBA6D63-F63E-454D-BA18-E8BFD4E02DED}" destId="{506D9AD4-1D3A-4A94-B529-C00E301F2894}" srcOrd="1" destOrd="0" presId="urn:microsoft.com/office/officeart/2005/8/layout/hProcess9"/>
    <dgm:cxn modelId="{7FA0DC0A-8F2D-4319-A161-1DDCBD71649F}" type="presParOf" srcId="{506D9AD4-1D3A-4A94-B529-C00E301F2894}" destId="{C70ED354-FEBB-44F8-8F81-4960D28F917D}" srcOrd="0" destOrd="0" presId="urn:microsoft.com/office/officeart/2005/8/layout/hProcess9"/>
    <dgm:cxn modelId="{F22B412D-51E8-4F05-8F63-F6A74574A721}" type="presParOf" srcId="{506D9AD4-1D3A-4A94-B529-C00E301F2894}" destId="{7FA2C2DC-AA1A-4038-BCA6-CED6717887F8}" srcOrd="1" destOrd="0" presId="urn:microsoft.com/office/officeart/2005/8/layout/hProcess9"/>
    <dgm:cxn modelId="{8CC20044-1C7C-41ED-AD34-CC9C47D48B92}" type="presParOf" srcId="{506D9AD4-1D3A-4A94-B529-C00E301F2894}" destId="{A00DA2B0-2C68-4A11-AA35-BA0D2B37B164}" srcOrd="2" destOrd="0" presId="urn:microsoft.com/office/officeart/2005/8/layout/hProcess9"/>
    <dgm:cxn modelId="{475E5AC2-7C14-48AC-8AF2-586008C9AAA3}" type="presParOf" srcId="{506D9AD4-1D3A-4A94-B529-C00E301F2894}" destId="{8447809C-C8FD-439C-B2DA-127B4137FF1D}" srcOrd="3" destOrd="0" presId="urn:microsoft.com/office/officeart/2005/8/layout/hProcess9"/>
    <dgm:cxn modelId="{F3EB0F35-04CB-4646-9010-F6B762F87488}" type="presParOf" srcId="{506D9AD4-1D3A-4A94-B529-C00E301F2894}" destId="{ECC34CE5-EAB7-4548-A7C2-38E398303725}" srcOrd="4" destOrd="0" presId="urn:microsoft.com/office/officeart/2005/8/layout/hProcess9"/>
    <dgm:cxn modelId="{D935B8D7-A2A3-4453-A522-F4207038572A}" type="presParOf" srcId="{506D9AD4-1D3A-4A94-B529-C00E301F2894}" destId="{1D8FC241-8505-440B-AD8A-5EF5D3914251}" srcOrd="5" destOrd="0" presId="urn:microsoft.com/office/officeart/2005/8/layout/hProcess9"/>
    <dgm:cxn modelId="{64864AD2-6566-4A6B-A727-0BC572E6757E}" type="presParOf" srcId="{506D9AD4-1D3A-4A94-B529-C00E301F2894}" destId="{18E13CFC-E882-4CD3-AC2C-F22D33CD2A4B}"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3C38B8-32C8-4477-910E-998FA2355F78}"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33EE1CFD-4D48-49EE-9E18-AAE53C85D09B}">
      <dgm:prSet/>
      <dgm:spPr/>
      <dgm:t>
        <a:bodyPr/>
        <a:lstStyle/>
        <a:p>
          <a:pPr rtl="0"/>
          <a:r>
            <a:rPr lang="en-US" smtClean="0"/>
            <a:t>1.  OpenFlow</a:t>
          </a:r>
          <a:r>
            <a:rPr lang="zh-CN" smtClean="0"/>
            <a:t>的端口（</a:t>
          </a:r>
          <a:r>
            <a:rPr lang="en-US" smtClean="0"/>
            <a:t>Port</a:t>
          </a:r>
          <a:r>
            <a:rPr lang="zh-CN" smtClean="0"/>
            <a:t>）</a:t>
          </a:r>
          <a:endParaRPr lang="en-US"/>
        </a:p>
      </dgm:t>
    </dgm:pt>
    <dgm:pt modelId="{C56FD9F3-9CC0-4F2E-92C3-33AE75EBD03C}" type="parTrans" cxnId="{8FA20213-E06C-417D-B2F2-252279F8F5C0}">
      <dgm:prSet/>
      <dgm:spPr/>
      <dgm:t>
        <a:bodyPr/>
        <a:lstStyle/>
        <a:p>
          <a:endParaRPr lang="en-US"/>
        </a:p>
      </dgm:t>
    </dgm:pt>
    <dgm:pt modelId="{E1D3F9B1-24DB-4B63-AE3F-3B724921400F}" type="sibTrans" cxnId="{8FA20213-E06C-417D-B2F2-252279F8F5C0}">
      <dgm:prSet/>
      <dgm:spPr/>
      <dgm:t>
        <a:bodyPr/>
        <a:lstStyle/>
        <a:p>
          <a:endParaRPr lang="en-US"/>
        </a:p>
      </dgm:t>
    </dgm:pt>
    <dgm:pt modelId="{D298F1A0-3F25-4AD7-A528-6717A849814C}">
      <dgm:prSet/>
      <dgm:spPr/>
      <dgm:t>
        <a:bodyPr/>
        <a:lstStyle/>
        <a:p>
          <a:pPr rtl="0"/>
          <a:r>
            <a:rPr lang="en-US" smtClean="0"/>
            <a:t>2.  OpenFlow</a:t>
          </a:r>
          <a:r>
            <a:rPr lang="zh-CN" smtClean="0"/>
            <a:t>的</a:t>
          </a:r>
          <a:r>
            <a:rPr lang="en-US" smtClean="0"/>
            <a:t>FlowTable</a:t>
          </a:r>
          <a:endParaRPr lang="en-US"/>
        </a:p>
      </dgm:t>
    </dgm:pt>
    <dgm:pt modelId="{72A705F9-874A-41D6-9841-C4FC1350372E}" type="parTrans" cxnId="{F36332DD-7D51-4085-9304-C63EA38DCF70}">
      <dgm:prSet/>
      <dgm:spPr/>
      <dgm:t>
        <a:bodyPr/>
        <a:lstStyle/>
        <a:p>
          <a:endParaRPr lang="en-US"/>
        </a:p>
      </dgm:t>
    </dgm:pt>
    <dgm:pt modelId="{C6281047-E662-4298-B599-58B3C02D50E4}" type="sibTrans" cxnId="{F36332DD-7D51-4085-9304-C63EA38DCF70}">
      <dgm:prSet/>
      <dgm:spPr/>
      <dgm:t>
        <a:bodyPr/>
        <a:lstStyle/>
        <a:p>
          <a:endParaRPr lang="en-US"/>
        </a:p>
      </dgm:t>
    </dgm:pt>
    <dgm:pt modelId="{EFD09D16-5DEE-4B42-B9EB-731BBD431476}">
      <dgm:prSet/>
      <dgm:spPr/>
      <dgm:t>
        <a:bodyPr/>
        <a:lstStyle/>
        <a:p>
          <a:pPr rtl="0"/>
          <a:r>
            <a:rPr lang="en-US" smtClean="0"/>
            <a:t>3.  OpenFlow</a:t>
          </a:r>
          <a:r>
            <a:rPr lang="zh-CN" smtClean="0"/>
            <a:t>的消息</a:t>
          </a:r>
          <a:endParaRPr lang="en-US"/>
        </a:p>
      </dgm:t>
    </dgm:pt>
    <dgm:pt modelId="{5EDDC8AB-A326-40EA-B5BD-94C69E6C685B}" type="parTrans" cxnId="{A5AA9F3F-5805-48BE-8BEC-8F1DAB671DDF}">
      <dgm:prSet/>
      <dgm:spPr/>
      <dgm:t>
        <a:bodyPr/>
        <a:lstStyle/>
        <a:p>
          <a:endParaRPr lang="en-US"/>
        </a:p>
      </dgm:t>
    </dgm:pt>
    <dgm:pt modelId="{3CA1BB93-0DA3-41BE-9EAF-620DDD74099C}" type="sibTrans" cxnId="{A5AA9F3F-5805-48BE-8BEC-8F1DAB671DDF}">
      <dgm:prSet/>
      <dgm:spPr/>
      <dgm:t>
        <a:bodyPr/>
        <a:lstStyle/>
        <a:p>
          <a:endParaRPr lang="en-US"/>
        </a:p>
      </dgm:t>
    </dgm:pt>
    <dgm:pt modelId="{B76F4530-844A-448D-85C1-EE193B0E0968}">
      <dgm:prSet/>
      <dgm:spPr/>
      <dgm:t>
        <a:bodyPr/>
        <a:lstStyle/>
        <a:p>
          <a:pPr rtl="0"/>
          <a:r>
            <a:rPr lang="en-US" smtClean="0"/>
            <a:t>4.  OpenFlow</a:t>
          </a:r>
          <a:r>
            <a:rPr lang="zh-CN" smtClean="0"/>
            <a:t>协议相关数据结构</a:t>
          </a:r>
          <a:endParaRPr lang="en-US"/>
        </a:p>
      </dgm:t>
    </dgm:pt>
    <dgm:pt modelId="{5CE2FAF8-591C-4FE0-8B01-8BAF33D78A1B}" type="parTrans" cxnId="{807A5357-8D42-449B-8202-2695D83A88A1}">
      <dgm:prSet/>
      <dgm:spPr/>
      <dgm:t>
        <a:bodyPr/>
        <a:lstStyle/>
        <a:p>
          <a:endParaRPr lang="en-US"/>
        </a:p>
      </dgm:t>
    </dgm:pt>
    <dgm:pt modelId="{02A9DF40-0DC7-475D-BFE0-6594F9C874DE}" type="sibTrans" cxnId="{807A5357-8D42-449B-8202-2695D83A88A1}">
      <dgm:prSet/>
      <dgm:spPr/>
      <dgm:t>
        <a:bodyPr/>
        <a:lstStyle/>
        <a:p>
          <a:endParaRPr lang="en-US"/>
        </a:p>
      </dgm:t>
    </dgm:pt>
    <dgm:pt modelId="{003D74D0-F3F7-484C-B80B-968FC66C5361}" type="pres">
      <dgm:prSet presAssocID="{843C38B8-32C8-4477-910E-998FA2355F78}" presName="linear" presStyleCnt="0">
        <dgm:presLayoutVars>
          <dgm:animLvl val="lvl"/>
          <dgm:resizeHandles val="exact"/>
        </dgm:presLayoutVars>
      </dgm:prSet>
      <dgm:spPr/>
    </dgm:pt>
    <dgm:pt modelId="{9208D60D-643E-4F69-8F27-E0D2FF850B86}" type="pres">
      <dgm:prSet presAssocID="{33EE1CFD-4D48-49EE-9E18-AAE53C85D09B}" presName="parentText" presStyleLbl="node1" presStyleIdx="0" presStyleCnt="4">
        <dgm:presLayoutVars>
          <dgm:chMax val="0"/>
          <dgm:bulletEnabled val="1"/>
        </dgm:presLayoutVars>
      </dgm:prSet>
      <dgm:spPr/>
    </dgm:pt>
    <dgm:pt modelId="{9C09617A-711B-4957-B13D-BE7E2DA342FD}" type="pres">
      <dgm:prSet presAssocID="{E1D3F9B1-24DB-4B63-AE3F-3B724921400F}" presName="spacer" presStyleCnt="0"/>
      <dgm:spPr/>
    </dgm:pt>
    <dgm:pt modelId="{BAC5D4C9-F844-47AC-8C6D-5504C84DB007}" type="pres">
      <dgm:prSet presAssocID="{D298F1A0-3F25-4AD7-A528-6717A849814C}" presName="parentText" presStyleLbl="node1" presStyleIdx="1" presStyleCnt="4">
        <dgm:presLayoutVars>
          <dgm:chMax val="0"/>
          <dgm:bulletEnabled val="1"/>
        </dgm:presLayoutVars>
      </dgm:prSet>
      <dgm:spPr/>
    </dgm:pt>
    <dgm:pt modelId="{F3919C53-8332-4C7A-B5DE-239B8F4DF87C}" type="pres">
      <dgm:prSet presAssocID="{C6281047-E662-4298-B599-58B3C02D50E4}" presName="spacer" presStyleCnt="0"/>
      <dgm:spPr/>
    </dgm:pt>
    <dgm:pt modelId="{E96DDB77-AEEA-4DBD-9D2A-7A942EDF7E2A}" type="pres">
      <dgm:prSet presAssocID="{EFD09D16-5DEE-4B42-B9EB-731BBD431476}" presName="parentText" presStyleLbl="node1" presStyleIdx="2" presStyleCnt="4">
        <dgm:presLayoutVars>
          <dgm:chMax val="0"/>
          <dgm:bulletEnabled val="1"/>
        </dgm:presLayoutVars>
      </dgm:prSet>
      <dgm:spPr/>
    </dgm:pt>
    <dgm:pt modelId="{B6AB0D0D-DC7D-4A1D-97DF-C2C70AB61C92}" type="pres">
      <dgm:prSet presAssocID="{3CA1BB93-0DA3-41BE-9EAF-620DDD74099C}" presName="spacer" presStyleCnt="0"/>
      <dgm:spPr/>
    </dgm:pt>
    <dgm:pt modelId="{D9B3B82B-B7DB-41D6-AA34-F218B2BA6B2D}" type="pres">
      <dgm:prSet presAssocID="{B76F4530-844A-448D-85C1-EE193B0E0968}" presName="parentText" presStyleLbl="node1" presStyleIdx="3" presStyleCnt="4">
        <dgm:presLayoutVars>
          <dgm:chMax val="0"/>
          <dgm:bulletEnabled val="1"/>
        </dgm:presLayoutVars>
      </dgm:prSet>
      <dgm:spPr/>
    </dgm:pt>
  </dgm:ptLst>
  <dgm:cxnLst>
    <dgm:cxn modelId="{A5AA9F3F-5805-48BE-8BEC-8F1DAB671DDF}" srcId="{843C38B8-32C8-4477-910E-998FA2355F78}" destId="{EFD09D16-5DEE-4B42-B9EB-731BBD431476}" srcOrd="2" destOrd="0" parTransId="{5EDDC8AB-A326-40EA-B5BD-94C69E6C685B}" sibTransId="{3CA1BB93-0DA3-41BE-9EAF-620DDD74099C}"/>
    <dgm:cxn modelId="{BBA1A9D4-F350-49F2-A1FB-240DB0D17D2E}" type="presOf" srcId="{D298F1A0-3F25-4AD7-A528-6717A849814C}" destId="{BAC5D4C9-F844-47AC-8C6D-5504C84DB007}" srcOrd="0" destOrd="0" presId="urn:microsoft.com/office/officeart/2005/8/layout/vList2"/>
    <dgm:cxn modelId="{123BD455-D905-4876-946C-B515A9F1246F}" type="presOf" srcId="{843C38B8-32C8-4477-910E-998FA2355F78}" destId="{003D74D0-F3F7-484C-B80B-968FC66C5361}" srcOrd="0" destOrd="0" presId="urn:microsoft.com/office/officeart/2005/8/layout/vList2"/>
    <dgm:cxn modelId="{14BB1E5A-88CD-4CE9-86DD-3CE1B11BE5F7}" type="presOf" srcId="{EFD09D16-5DEE-4B42-B9EB-731BBD431476}" destId="{E96DDB77-AEEA-4DBD-9D2A-7A942EDF7E2A}" srcOrd="0" destOrd="0" presId="urn:microsoft.com/office/officeart/2005/8/layout/vList2"/>
    <dgm:cxn modelId="{ACCA9725-083C-4E80-9CAF-A3F6C9BC8A2B}" type="presOf" srcId="{33EE1CFD-4D48-49EE-9E18-AAE53C85D09B}" destId="{9208D60D-643E-4F69-8F27-E0D2FF850B86}" srcOrd="0" destOrd="0" presId="urn:microsoft.com/office/officeart/2005/8/layout/vList2"/>
    <dgm:cxn modelId="{F18131CC-7DD2-42D0-93B0-6E3EAB1C85A5}" type="presOf" srcId="{B76F4530-844A-448D-85C1-EE193B0E0968}" destId="{D9B3B82B-B7DB-41D6-AA34-F218B2BA6B2D}" srcOrd="0" destOrd="0" presId="urn:microsoft.com/office/officeart/2005/8/layout/vList2"/>
    <dgm:cxn modelId="{807A5357-8D42-449B-8202-2695D83A88A1}" srcId="{843C38B8-32C8-4477-910E-998FA2355F78}" destId="{B76F4530-844A-448D-85C1-EE193B0E0968}" srcOrd="3" destOrd="0" parTransId="{5CE2FAF8-591C-4FE0-8B01-8BAF33D78A1B}" sibTransId="{02A9DF40-0DC7-475D-BFE0-6594F9C874DE}"/>
    <dgm:cxn modelId="{8FA20213-E06C-417D-B2F2-252279F8F5C0}" srcId="{843C38B8-32C8-4477-910E-998FA2355F78}" destId="{33EE1CFD-4D48-49EE-9E18-AAE53C85D09B}" srcOrd="0" destOrd="0" parTransId="{C56FD9F3-9CC0-4F2E-92C3-33AE75EBD03C}" sibTransId="{E1D3F9B1-24DB-4B63-AE3F-3B724921400F}"/>
    <dgm:cxn modelId="{F36332DD-7D51-4085-9304-C63EA38DCF70}" srcId="{843C38B8-32C8-4477-910E-998FA2355F78}" destId="{D298F1A0-3F25-4AD7-A528-6717A849814C}" srcOrd="1" destOrd="0" parTransId="{72A705F9-874A-41D6-9841-C4FC1350372E}" sibTransId="{C6281047-E662-4298-B599-58B3C02D50E4}"/>
    <dgm:cxn modelId="{49C7E9A4-4CD3-417B-94D9-0D9806546E67}" type="presParOf" srcId="{003D74D0-F3F7-484C-B80B-968FC66C5361}" destId="{9208D60D-643E-4F69-8F27-E0D2FF850B86}" srcOrd="0" destOrd="0" presId="urn:microsoft.com/office/officeart/2005/8/layout/vList2"/>
    <dgm:cxn modelId="{C3050D50-6E3D-4E44-BE64-A89171ECE3CA}" type="presParOf" srcId="{003D74D0-F3F7-484C-B80B-968FC66C5361}" destId="{9C09617A-711B-4957-B13D-BE7E2DA342FD}" srcOrd="1" destOrd="0" presId="urn:microsoft.com/office/officeart/2005/8/layout/vList2"/>
    <dgm:cxn modelId="{34FB00EA-5A09-4358-B8E2-160A4FE106DA}" type="presParOf" srcId="{003D74D0-F3F7-484C-B80B-968FC66C5361}" destId="{BAC5D4C9-F844-47AC-8C6D-5504C84DB007}" srcOrd="2" destOrd="0" presId="urn:microsoft.com/office/officeart/2005/8/layout/vList2"/>
    <dgm:cxn modelId="{2D13D0F8-5066-4ED3-AFD9-3ABF2EF80586}" type="presParOf" srcId="{003D74D0-F3F7-484C-B80B-968FC66C5361}" destId="{F3919C53-8332-4C7A-B5DE-239B8F4DF87C}" srcOrd="3" destOrd="0" presId="urn:microsoft.com/office/officeart/2005/8/layout/vList2"/>
    <dgm:cxn modelId="{B0F8E4F7-0094-4660-AF3F-68F966727745}" type="presParOf" srcId="{003D74D0-F3F7-484C-B80B-968FC66C5361}" destId="{E96DDB77-AEEA-4DBD-9D2A-7A942EDF7E2A}" srcOrd="4" destOrd="0" presId="urn:microsoft.com/office/officeart/2005/8/layout/vList2"/>
    <dgm:cxn modelId="{8C694448-8CA3-4E73-B08B-281C1EEAFC4B}" type="presParOf" srcId="{003D74D0-F3F7-484C-B80B-968FC66C5361}" destId="{B6AB0D0D-DC7D-4A1D-97DF-C2C70AB61C92}" srcOrd="5" destOrd="0" presId="urn:microsoft.com/office/officeart/2005/8/layout/vList2"/>
    <dgm:cxn modelId="{A173E40D-1963-4775-BB44-6C17954C0FC4}" type="presParOf" srcId="{003D74D0-F3F7-484C-B80B-968FC66C5361}" destId="{D9B3B82B-B7DB-41D6-AA34-F218B2BA6B2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A0DB08-58A6-4A71-AC52-D25EF6E54CB6}"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US"/>
        </a:p>
      </dgm:t>
    </dgm:pt>
    <dgm:pt modelId="{55B1D72B-FE9B-47CE-808F-CB9F56ED0BF7}">
      <dgm:prSet/>
      <dgm:spPr/>
      <dgm:t>
        <a:bodyPr/>
        <a:lstStyle/>
        <a:p>
          <a:pPr rtl="0"/>
          <a:r>
            <a:rPr lang="en-US" b="1" dirty="0" smtClean="0">
              <a:solidFill>
                <a:schemeClr val="bg1"/>
              </a:solidFill>
            </a:rPr>
            <a:t>SDN &amp; </a:t>
          </a:r>
          <a:r>
            <a:rPr lang="en-US" b="1" dirty="0" err="1" smtClean="0">
              <a:solidFill>
                <a:schemeClr val="bg1"/>
              </a:solidFill>
            </a:rPr>
            <a:t>Openflow</a:t>
          </a:r>
          <a:r>
            <a:rPr lang="en-US" b="1" dirty="0" smtClean="0">
              <a:solidFill>
                <a:schemeClr val="bg1"/>
              </a:solidFill>
            </a:rPr>
            <a:t> </a:t>
          </a:r>
          <a:r>
            <a:rPr lang="en-US" b="1" dirty="0" err="1" smtClean="0">
              <a:solidFill>
                <a:schemeClr val="bg1"/>
              </a:solidFill>
            </a:rPr>
            <a:t>backgound</a:t>
          </a:r>
          <a:endParaRPr lang="en-US" dirty="0">
            <a:solidFill>
              <a:schemeClr val="bg1"/>
            </a:solidFill>
          </a:endParaRPr>
        </a:p>
      </dgm:t>
    </dgm:pt>
    <dgm:pt modelId="{1F2AA5F7-1BAA-44C3-97EF-9D81D94F7475}" type="parTrans" cxnId="{64088115-84DB-45EB-9C52-C0172249CBDF}">
      <dgm:prSet/>
      <dgm:spPr/>
      <dgm:t>
        <a:bodyPr/>
        <a:lstStyle/>
        <a:p>
          <a:endParaRPr lang="en-US"/>
        </a:p>
      </dgm:t>
    </dgm:pt>
    <dgm:pt modelId="{70C43D35-DCAF-472D-A046-1A5D53D80123}" type="sibTrans" cxnId="{64088115-84DB-45EB-9C52-C0172249CBDF}">
      <dgm:prSet/>
      <dgm:spPr/>
      <dgm:t>
        <a:bodyPr/>
        <a:lstStyle/>
        <a:p>
          <a:endParaRPr lang="en-US"/>
        </a:p>
      </dgm:t>
    </dgm:pt>
    <dgm:pt modelId="{E1BB58A8-0C03-46FF-87B7-67FAC77DF139}">
      <dgm:prSet/>
      <dgm:spPr/>
      <dgm:t>
        <a:bodyPr/>
        <a:lstStyle/>
        <a:p>
          <a:pPr rtl="0"/>
          <a:r>
            <a:rPr lang="en-US" b="1" dirty="0" err="1" smtClean="0"/>
            <a:t>Openflow</a:t>
          </a:r>
          <a:r>
            <a:rPr lang="en-US" b="1" dirty="0" smtClean="0"/>
            <a:t> protocol</a:t>
          </a:r>
          <a:endParaRPr lang="en-US" dirty="0"/>
        </a:p>
      </dgm:t>
    </dgm:pt>
    <dgm:pt modelId="{EE148744-5BE1-419F-9474-22C509A7946F}" type="parTrans" cxnId="{B17720EB-22BD-4D26-AFB9-A2526849B6B0}">
      <dgm:prSet/>
      <dgm:spPr/>
      <dgm:t>
        <a:bodyPr/>
        <a:lstStyle/>
        <a:p>
          <a:endParaRPr lang="en-US"/>
        </a:p>
      </dgm:t>
    </dgm:pt>
    <dgm:pt modelId="{F5E412D4-C579-4FD9-A16E-BAAE52CE1262}" type="sibTrans" cxnId="{B17720EB-22BD-4D26-AFB9-A2526849B6B0}">
      <dgm:prSet/>
      <dgm:spPr/>
      <dgm:t>
        <a:bodyPr/>
        <a:lstStyle/>
        <a:p>
          <a:endParaRPr lang="en-US"/>
        </a:p>
      </dgm:t>
    </dgm:pt>
    <dgm:pt modelId="{1B996F50-FD19-41EE-AC74-AFECC62B25E4}">
      <dgm:prSet/>
      <dgm:spPr/>
      <dgm:t>
        <a:bodyPr/>
        <a:lstStyle/>
        <a:p>
          <a:pPr rtl="0"/>
          <a:r>
            <a:rPr lang="en-US" b="1" dirty="0" smtClean="0">
              <a:solidFill>
                <a:srgbClr val="FF0000"/>
              </a:solidFill>
            </a:rPr>
            <a:t>Building environment</a:t>
          </a:r>
          <a:endParaRPr lang="en-US" dirty="0">
            <a:solidFill>
              <a:srgbClr val="FF0000"/>
            </a:solidFill>
          </a:endParaRPr>
        </a:p>
      </dgm:t>
    </dgm:pt>
    <dgm:pt modelId="{9F6D4AE9-4C54-4DBB-A1A2-565ECC92AF50}" type="parTrans" cxnId="{0532A497-CD18-4410-B755-C723C01AEF04}">
      <dgm:prSet/>
      <dgm:spPr/>
      <dgm:t>
        <a:bodyPr/>
        <a:lstStyle/>
        <a:p>
          <a:endParaRPr lang="en-US"/>
        </a:p>
      </dgm:t>
    </dgm:pt>
    <dgm:pt modelId="{59F317E7-466A-48DF-8CFC-328FBD5BC796}" type="sibTrans" cxnId="{0532A497-CD18-4410-B755-C723C01AEF04}">
      <dgm:prSet/>
      <dgm:spPr/>
      <dgm:t>
        <a:bodyPr/>
        <a:lstStyle/>
        <a:p>
          <a:endParaRPr lang="en-US"/>
        </a:p>
      </dgm:t>
    </dgm:pt>
    <dgm:pt modelId="{5B3320FF-4403-4D48-AFB8-F47C85EC8675}">
      <dgm:prSet/>
      <dgm:spPr/>
      <dgm:t>
        <a:bodyPr/>
        <a:lstStyle/>
        <a:p>
          <a:pPr rtl="0"/>
          <a:r>
            <a:rPr lang="en-US" b="1" dirty="0" smtClean="0">
              <a:solidFill>
                <a:schemeClr val="bg1"/>
              </a:solidFill>
            </a:rPr>
            <a:t>Operating &amp; Analysis</a:t>
          </a:r>
          <a:endParaRPr lang="en-US" dirty="0">
            <a:solidFill>
              <a:schemeClr val="bg1"/>
            </a:solidFill>
          </a:endParaRPr>
        </a:p>
      </dgm:t>
    </dgm:pt>
    <dgm:pt modelId="{1AF92E0D-508B-4F9C-8E1C-7103A17B5F7B}" type="parTrans" cxnId="{C96D39E8-1250-4C28-A707-AB531336B632}">
      <dgm:prSet/>
      <dgm:spPr/>
      <dgm:t>
        <a:bodyPr/>
        <a:lstStyle/>
        <a:p>
          <a:endParaRPr lang="en-US"/>
        </a:p>
      </dgm:t>
    </dgm:pt>
    <dgm:pt modelId="{9CBA83F4-8162-4AA8-87F5-DCD813013894}" type="sibTrans" cxnId="{C96D39E8-1250-4C28-A707-AB531336B632}">
      <dgm:prSet/>
      <dgm:spPr/>
      <dgm:t>
        <a:bodyPr/>
        <a:lstStyle/>
        <a:p>
          <a:endParaRPr lang="en-US"/>
        </a:p>
      </dgm:t>
    </dgm:pt>
    <dgm:pt modelId="{BBBA6D63-F63E-454D-BA18-E8BFD4E02DED}" type="pres">
      <dgm:prSet presAssocID="{A5A0DB08-58A6-4A71-AC52-D25EF6E54CB6}" presName="CompostProcess" presStyleCnt="0">
        <dgm:presLayoutVars>
          <dgm:dir/>
          <dgm:resizeHandles val="exact"/>
        </dgm:presLayoutVars>
      </dgm:prSet>
      <dgm:spPr/>
      <dgm:t>
        <a:bodyPr/>
        <a:lstStyle/>
        <a:p>
          <a:endParaRPr lang="en-US"/>
        </a:p>
      </dgm:t>
    </dgm:pt>
    <dgm:pt modelId="{A4B4A2C3-3CBC-4A5A-9025-BE3DA076B289}" type="pres">
      <dgm:prSet presAssocID="{A5A0DB08-58A6-4A71-AC52-D25EF6E54CB6}" presName="arrow" presStyleLbl="bgShp" presStyleIdx="0" presStyleCnt="1"/>
      <dgm:spPr/>
    </dgm:pt>
    <dgm:pt modelId="{506D9AD4-1D3A-4A94-B529-C00E301F2894}" type="pres">
      <dgm:prSet presAssocID="{A5A0DB08-58A6-4A71-AC52-D25EF6E54CB6}" presName="linearProcess" presStyleCnt="0"/>
      <dgm:spPr/>
    </dgm:pt>
    <dgm:pt modelId="{C70ED354-FEBB-44F8-8F81-4960D28F917D}" type="pres">
      <dgm:prSet presAssocID="{55B1D72B-FE9B-47CE-808F-CB9F56ED0BF7}" presName="textNode" presStyleLbl="node1" presStyleIdx="0" presStyleCnt="4">
        <dgm:presLayoutVars>
          <dgm:bulletEnabled val="1"/>
        </dgm:presLayoutVars>
      </dgm:prSet>
      <dgm:spPr/>
      <dgm:t>
        <a:bodyPr/>
        <a:lstStyle/>
        <a:p>
          <a:endParaRPr lang="en-US"/>
        </a:p>
      </dgm:t>
    </dgm:pt>
    <dgm:pt modelId="{7FA2C2DC-AA1A-4038-BCA6-CED6717887F8}" type="pres">
      <dgm:prSet presAssocID="{70C43D35-DCAF-472D-A046-1A5D53D80123}" presName="sibTrans" presStyleCnt="0"/>
      <dgm:spPr/>
    </dgm:pt>
    <dgm:pt modelId="{A00DA2B0-2C68-4A11-AA35-BA0D2B37B164}" type="pres">
      <dgm:prSet presAssocID="{E1BB58A8-0C03-46FF-87B7-67FAC77DF139}" presName="textNode" presStyleLbl="node1" presStyleIdx="1" presStyleCnt="4">
        <dgm:presLayoutVars>
          <dgm:bulletEnabled val="1"/>
        </dgm:presLayoutVars>
      </dgm:prSet>
      <dgm:spPr/>
      <dgm:t>
        <a:bodyPr/>
        <a:lstStyle/>
        <a:p>
          <a:endParaRPr lang="en-US"/>
        </a:p>
      </dgm:t>
    </dgm:pt>
    <dgm:pt modelId="{8447809C-C8FD-439C-B2DA-127B4137FF1D}" type="pres">
      <dgm:prSet presAssocID="{F5E412D4-C579-4FD9-A16E-BAAE52CE1262}" presName="sibTrans" presStyleCnt="0"/>
      <dgm:spPr/>
    </dgm:pt>
    <dgm:pt modelId="{ECC34CE5-EAB7-4548-A7C2-38E398303725}" type="pres">
      <dgm:prSet presAssocID="{1B996F50-FD19-41EE-AC74-AFECC62B25E4}" presName="textNode" presStyleLbl="node1" presStyleIdx="2" presStyleCnt="4">
        <dgm:presLayoutVars>
          <dgm:bulletEnabled val="1"/>
        </dgm:presLayoutVars>
      </dgm:prSet>
      <dgm:spPr/>
      <dgm:t>
        <a:bodyPr/>
        <a:lstStyle/>
        <a:p>
          <a:endParaRPr lang="en-US"/>
        </a:p>
      </dgm:t>
    </dgm:pt>
    <dgm:pt modelId="{1D8FC241-8505-440B-AD8A-5EF5D3914251}" type="pres">
      <dgm:prSet presAssocID="{59F317E7-466A-48DF-8CFC-328FBD5BC796}" presName="sibTrans" presStyleCnt="0"/>
      <dgm:spPr/>
    </dgm:pt>
    <dgm:pt modelId="{18E13CFC-E882-4CD3-AC2C-F22D33CD2A4B}" type="pres">
      <dgm:prSet presAssocID="{5B3320FF-4403-4D48-AFB8-F47C85EC8675}" presName="textNode" presStyleLbl="node1" presStyleIdx="3" presStyleCnt="4">
        <dgm:presLayoutVars>
          <dgm:bulletEnabled val="1"/>
        </dgm:presLayoutVars>
      </dgm:prSet>
      <dgm:spPr/>
      <dgm:t>
        <a:bodyPr/>
        <a:lstStyle/>
        <a:p>
          <a:endParaRPr lang="en-US"/>
        </a:p>
      </dgm:t>
    </dgm:pt>
  </dgm:ptLst>
  <dgm:cxnLst>
    <dgm:cxn modelId="{CE005D49-E1A6-4F27-8994-89BD20683F48}" type="presOf" srcId="{1B996F50-FD19-41EE-AC74-AFECC62B25E4}" destId="{ECC34CE5-EAB7-4548-A7C2-38E398303725}" srcOrd="0" destOrd="0" presId="urn:microsoft.com/office/officeart/2005/8/layout/hProcess9"/>
    <dgm:cxn modelId="{B17720EB-22BD-4D26-AFB9-A2526849B6B0}" srcId="{A5A0DB08-58A6-4A71-AC52-D25EF6E54CB6}" destId="{E1BB58A8-0C03-46FF-87B7-67FAC77DF139}" srcOrd="1" destOrd="0" parTransId="{EE148744-5BE1-419F-9474-22C509A7946F}" sibTransId="{F5E412D4-C579-4FD9-A16E-BAAE52CE1262}"/>
    <dgm:cxn modelId="{87FCDEBA-60C6-4E69-A034-26120AC12D28}" type="presOf" srcId="{A5A0DB08-58A6-4A71-AC52-D25EF6E54CB6}" destId="{BBBA6D63-F63E-454D-BA18-E8BFD4E02DED}" srcOrd="0" destOrd="0" presId="urn:microsoft.com/office/officeart/2005/8/layout/hProcess9"/>
    <dgm:cxn modelId="{12C7C468-A40F-425D-9559-1D0190782FE0}" type="presOf" srcId="{5B3320FF-4403-4D48-AFB8-F47C85EC8675}" destId="{18E13CFC-E882-4CD3-AC2C-F22D33CD2A4B}" srcOrd="0" destOrd="0" presId="urn:microsoft.com/office/officeart/2005/8/layout/hProcess9"/>
    <dgm:cxn modelId="{C96D39E8-1250-4C28-A707-AB531336B632}" srcId="{A5A0DB08-58A6-4A71-AC52-D25EF6E54CB6}" destId="{5B3320FF-4403-4D48-AFB8-F47C85EC8675}" srcOrd="3" destOrd="0" parTransId="{1AF92E0D-508B-4F9C-8E1C-7103A17B5F7B}" sibTransId="{9CBA83F4-8162-4AA8-87F5-DCD813013894}"/>
    <dgm:cxn modelId="{DCA96871-51EF-4461-BB34-DC8A62312E58}" type="presOf" srcId="{E1BB58A8-0C03-46FF-87B7-67FAC77DF139}" destId="{A00DA2B0-2C68-4A11-AA35-BA0D2B37B164}" srcOrd="0" destOrd="0" presId="urn:microsoft.com/office/officeart/2005/8/layout/hProcess9"/>
    <dgm:cxn modelId="{0532A497-CD18-4410-B755-C723C01AEF04}" srcId="{A5A0DB08-58A6-4A71-AC52-D25EF6E54CB6}" destId="{1B996F50-FD19-41EE-AC74-AFECC62B25E4}" srcOrd="2" destOrd="0" parTransId="{9F6D4AE9-4C54-4DBB-A1A2-565ECC92AF50}" sibTransId="{59F317E7-466A-48DF-8CFC-328FBD5BC796}"/>
    <dgm:cxn modelId="{64088115-84DB-45EB-9C52-C0172249CBDF}" srcId="{A5A0DB08-58A6-4A71-AC52-D25EF6E54CB6}" destId="{55B1D72B-FE9B-47CE-808F-CB9F56ED0BF7}" srcOrd="0" destOrd="0" parTransId="{1F2AA5F7-1BAA-44C3-97EF-9D81D94F7475}" sibTransId="{70C43D35-DCAF-472D-A046-1A5D53D80123}"/>
    <dgm:cxn modelId="{EEFB1522-8B05-4872-925E-19D0DAD54DB7}" type="presOf" srcId="{55B1D72B-FE9B-47CE-808F-CB9F56ED0BF7}" destId="{C70ED354-FEBB-44F8-8F81-4960D28F917D}" srcOrd="0" destOrd="0" presId="urn:microsoft.com/office/officeart/2005/8/layout/hProcess9"/>
    <dgm:cxn modelId="{DE14DC39-E392-479D-A792-D98DC2620D1B}" type="presParOf" srcId="{BBBA6D63-F63E-454D-BA18-E8BFD4E02DED}" destId="{A4B4A2C3-3CBC-4A5A-9025-BE3DA076B289}" srcOrd="0" destOrd="0" presId="urn:microsoft.com/office/officeart/2005/8/layout/hProcess9"/>
    <dgm:cxn modelId="{340709EA-E9C8-4EE4-A1B0-9E82E23BA7BD}" type="presParOf" srcId="{BBBA6D63-F63E-454D-BA18-E8BFD4E02DED}" destId="{506D9AD4-1D3A-4A94-B529-C00E301F2894}" srcOrd="1" destOrd="0" presId="urn:microsoft.com/office/officeart/2005/8/layout/hProcess9"/>
    <dgm:cxn modelId="{409EB4A3-76D8-4E0C-B5B0-2D378936FF84}" type="presParOf" srcId="{506D9AD4-1D3A-4A94-B529-C00E301F2894}" destId="{C70ED354-FEBB-44F8-8F81-4960D28F917D}" srcOrd="0" destOrd="0" presId="urn:microsoft.com/office/officeart/2005/8/layout/hProcess9"/>
    <dgm:cxn modelId="{75EC8DA3-A039-4CA9-A127-87F008F5114D}" type="presParOf" srcId="{506D9AD4-1D3A-4A94-B529-C00E301F2894}" destId="{7FA2C2DC-AA1A-4038-BCA6-CED6717887F8}" srcOrd="1" destOrd="0" presId="urn:microsoft.com/office/officeart/2005/8/layout/hProcess9"/>
    <dgm:cxn modelId="{FC964911-B2CD-45E8-BAB7-B09C9DEA3959}" type="presParOf" srcId="{506D9AD4-1D3A-4A94-B529-C00E301F2894}" destId="{A00DA2B0-2C68-4A11-AA35-BA0D2B37B164}" srcOrd="2" destOrd="0" presId="urn:microsoft.com/office/officeart/2005/8/layout/hProcess9"/>
    <dgm:cxn modelId="{98A1B0AB-E018-4E51-9D1E-75605493BE84}" type="presParOf" srcId="{506D9AD4-1D3A-4A94-B529-C00E301F2894}" destId="{8447809C-C8FD-439C-B2DA-127B4137FF1D}" srcOrd="3" destOrd="0" presId="urn:microsoft.com/office/officeart/2005/8/layout/hProcess9"/>
    <dgm:cxn modelId="{DB58B6F6-044D-43DD-90A7-00F9F0BA8A71}" type="presParOf" srcId="{506D9AD4-1D3A-4A94-B529-C00E301F2894}" destId="{ECC34CE5-EAB7-4548-A7C2-38E398303725}" srcOrd="4" destOrd="0" presId="urn:microsoft.com/office/officeart/2005/8/layout/hProcess9"/>
    <dgm:cxn modelId="{21A3BA67-451C-496E-B2FE-0B0398E4D954}" type="presParOf" srcId="{506D9AD4-1D3A-4A94-B529-C00E301F2894}" destId="{1D8FC241-8505-440B-AD8A-5EF5D3914251}" srcOrd="5" destOrd="0" presId="urn:microsoft.com/office/officeart/2005/8/layout/hProcess9"/>
    <dgm:cxn modelId="{7FE93310-271C-4D73-B3AD-CBAE61F8C08B}" type="presParOf" srcId="{506D9AD4-1D3A-4A94-B529-C00E301F2894}" destId="{18E13CFC-E882-4CD3-AC2C-F22D33CD2A4B}"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A0DB08-58A6-4A71-AC52-D25EF6E54CB6}"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US"/>
        </a:p>
      </dgm:t>
    </dgm:pt>
    <dgm:pt modelId="{55B1D72B-FE9B-47CE-808F-CB9F56ED0BF7}">
      <dgm:prSet/>
      <dgm:spPr/>
      <dgm:t>
        <a:bodyPr/>
        <a:lstStyle/>
        <a:p>
          <a:pPr rtl="0"/>
          <a:r>
            <a:rPr lang="en-US" b="1" dirty="0" smtClean="0">
              <a:solidFill>
                <a:schemeClr val="bg1"/>
              </a:solidFill>
            </a:rPr>
            <a:t>SDN &amp; </a:t>
          </a:r>
          <a:r>
            <a:rPr lang="en-US" b="1" dirty="0" err="1" smtClean="0">
              <a:solidFill>
                <a:schemeClr val="bg1"/>
              </a:solidFill>
            </a:rPr>
            <a:t>Openflow</a:t>
          </a:r>
          <a:r>
            <a:rPr lang="en-US" b="1" dirty="0" smtClean="0">
              <a:solidFill>
                <a:schemeClr val="bg1"/>
              </a:solidFill>
            </a:rPr>
            <a:t> </a:t>
          </a:r>
          <a:r>
            <a:rPr lang="en-US" b="1" dirty="0" err="1" smtClean="0">
              <a:solidFill>
                <a:schemeClr val="bg1"/>
              </a:solidFill>
            </a:rPr>
            <a:t>backgound</a:t>
          </a:r>
          <a:endParaRPr lang="en-US" dirty="0">
            <a:solidFill>
              <a:schemeClr val="bg1"/>
            </a:solidFill>
          </a:endParaRPr>
        </a:p>
      </dgm:t>
    </dgm:pt>
    <dgm:pt modelId="{1F2AA5F7-1BAA-44C3-97EF-9D81D94F7475}" type="parTrans" cxnId="{64088115-84DB-45EB-9C52-C0172249CBDF}">
      <dgm:prSet/>
      <dgm:spPr/>
      <dgm:t>
        <a:bodyPr/>
        <a:lstStyle/>
        <a:p>
          <a:endParaRPr lang="en-US"/>
        </a:p>
      </dgm:t>
    </dgm:pt>
    <dgm:pt modelId="{70C43D35-DCAF-472D-A046-1A5D53D80123}" type="sibTrans" cxnId="{64088115-84DB-45EB-9C52-C0172249CBDF}">
      <dgm:prSet/>
      <dgm:spPr/>
      <dgm:t>
        <a:bodyPr/>
        <a:lstStyle/>
        <a:p>
          <a:endParaRPr lang="en-US"/>
        </a:p>
      </dgm:t>
    </dgm:pt>
    <dgm:pt modelId="{E1BB58A8-0C03-46FF-87B7-67FAC77DF139}">
      <dgm:prSet/>
      <dgm:spPr/>
      <dgm:t>
        <a:bodyPr/>
        <a:lstStyle/>
        <a:p>
          <a:pPr rtl="0"/>
          <a:r>
            <a:rPr lang="en-US" b="1" dirty="0" err="1" smtClean="0"/>
            <a:t>Openflow</a:t>
          </a:r>
          <a:r>
            <a:rPr lang="en-US" b="1" dirty="0" smtClean="0"/>
            <a:t> protocol</a:t>
          </a:r>
          <a:endParaRPr lang="en-US" dirty="0"/>
        </a:p>
      </dgm:t>
    </dgm:pt>
    <dgm:pt modelId="{EE148744-5BE1-419F-9474-22C509A7946F}" type="parTrans" cxnId="{B17720EB-22BD-4D26-AFB9-A2526849B6B0}">
      <dgm:prSet/>
      <dgm:spPr/>
      <dgm:t>
        <a:bodyPr/>
        <a:lstStyle/>
        <a:p>
          <a:endParaRPr lang="en-US"/>
        </a:p>
      </dgm:t>
    </dgm:pt>
    <dgm:pt modelId="{F5E412D4-C579-4FD9-A16E-BAAE52CE1262}" type="sibTrans" cxnId="{B17720EB-22BD-4D26-AFB9-A2526849B6B0}">
      <dgm:prSet/>
      <dgm:spPr/>
      <dgm:t>
        <a:bodyPr/>
        <a:lstStyle/>
        <a:p>
          <a:endParaRPr lang="en-US"/>
        </a:p>
      </dgm:t>
    </dgm:pt>
    <dgm:pt modelId="{1B996F50-FD19-41EE-AC74-AFECC62B25E4}">
      <dgm:prSet/>
      <dgm:spPr/>
      <dgm:t>
        <a:bodyPr/>
        <a:lstStyle/>
        <a:p>
          <a:pPr rtl="0"/>
          <a:r>
            <a:rPr lang="en-US" b="1" dirty="0" smtClean="0">
              <a:solidFill>
                <a:schemeClr val="bg1"/>
              </a:solidFill>
            </a:rPr>
            <a:t>Building environment</a:t>
          </a:r>
          <a:endParaRPr lang="en-US" dirty="0">
            <a:solidFill>
              <a:schemeClr val="bg1"/>
            </a:solidFill>
          </a:endParaRPr>
        </a:p>
      </dgm:t>
    </dgm:pt>
    <dgm:pt modelId="{9F6D4AE9-4C54-4DBB-A1A2-565ECC92AF50}" type="parTrans" cxnId="{0532A497-CD18-4410-B755-C723C01AEF04}">
      <dgm:prSet/>
      <dgm:spPr/>
      <dgm:t>
        <a:bodyPr/>
        <a:lstStyle/>
        <a:p>
          <a:endParaRPr lang="en-US"/>
        </a:p>
      </dgm:t>
    </dgm:pt>
    <dgm:pt modelId="{59F317E7-466A-48DF-8CFC-328FBD5BC796}" type="sibTrans" cxnId="{0532A497-CD18-4410-B755-C723C01AEF04}">
      <dgm:prSet/>
      <dgm:spPr/>
      <dgm:t>
        <a:bodyPr/>
        <a:lstStyle/>
        <a:p>
          <a:endParaRPr lang="en-US"/>
        </a:p>
      </dgm:t>
    </dgm:pt>
    <dgm:pt modelId="{5B3320FF-4403-4D48-AFB8-F47C85EC8675}">
      <dgm:prSet/>
      <dgm:spPr/>
      <dgm:t>
        <a:bodyPr/>
        <a:lstStyle/>
        <a:p>
          <a:pPr rtl="0"/>
          <a:r>
            <a:rPr lang="en-US" b="1" dirty="0" smtClean="0">
              <a:solidFill>
                <a:srgbClr val="FF0000"/>
              </a:solidFill>
            </a:rPr>
            <a:t>Operating &amp; Analysis</a:t>
          </a:r>
          <a:endParaRPr lang="en-US" dirty="0">
            <a:solidFill>
              <a:srgbClr val="FF0000"/>
            </a:solidFill>
          </a:endParaRPr>
        </a:p>
      </dgm:t>
    </dgm:pt>
    <dgm:pt modelId="{1AF92E0D-508B-4F9C-8E1C-7103A17B5F7B}" type="parTrans" cxnId="{C96D39E8-1250-4C28-A707-AB531336B632}">
      <dgm:prSet/>
      <dgm:spPr/>
      <dgm:t>
        <a:bodyPr/>
        <a:lstStyle/>
        <a:p>
          <a:endParaRPr lang="en-US"/>
        </a:p>
      </dgm:t>
    </dgm:pt>
    <dgm:pt modelId="{9CBA83F4-8162-4AA8-87F5-DCD813013894}" type="sibTrans" cxnId="{C96D39E8-1250-4C28-A707-AB531336B632}">
      <dgm:prSet/>
      <dgm:spPr/>
      <dgm:t>
        <a:bodyPr/>
        <a:lstStyle/>
        <a:p>
          <a:endParaRPr lang="en-US"/>
        </a:p>
      </dgm:t>
    </dgm:pt>
    <dgm:pt modelId="{BBBA6D63-F63E-454D-BA18-E8BFD4E02DED}" type="pres">
      <dgm:prSet presAssocID="{A5A0DB08-58A6-4A71-AC52-D25EF6E54CB6}" presName="CompostProcess" presStyleCnt="0">
        <dgm:presLayoutVars>
          <dgm:dir/>
          <dgm:resizeHandles val="exact"/>
        </dgm:presLayoutVars>
      </dgm:prSet>
      <dgm:spPr/>
      <dgm:t>
        <a:bodyPr/>
        <a:lstStyle/>
        <a:p>
          <a:endParaRPr lang="en-US"/>
        </a:p>
      </dgm:t>
    </dgm:pt>
    <dgm:pt modelId="{A4B4A2C3-3CBC-4A5A-9025-BE3DA076B289}" type="pres">
      <dgm:prSet presAssocID="{A5A0DB08-58A6-4A71-AC52-D25EF6E54CB6}" presName="arrow" presStyleLbl="bgShp" presStyleIdx="0" presStyleCnt="1"/>
      <dgm:spPr/>
    </dgm:pt>
    <dgm:pt modelId="{506D9AD4-1D3A-4A94-B529-C00E301F2894}" type="pres">
      <dgm:prSet presAssocID="{A5A0DB08-58A6-4A71-AC52-D25EF6E54CB6}" presName="linearProcess" presStyleCnt="0"/>
      <dgm:spPr/>
    </dgm:pt>
    <dgm:pt modelId="{C70ED354-FEBB-44F8-8F81-4960D28F917D}" type="pres">
      <dgm:prSet presAssocID="{55B1D72B-FE9B-47CE-808F-CB9F56ED0BF7}" presName="textNode" presStyleLbl="node1" presStyleIdx="0" presStyleCnt="4">
        <dgm:presLayoutVars>
          <dgm:bulletEnabled val="1"/>
        </dgm:presLayoutVars>
      </dgm:prSet>
      <dgm:spPr/>
      <dgm:t>
        <a:bodyPr/>
        <a:lstStyle/>
        <a:p>
          <a:endParaRPr lang="en-US"/>
        </a:p>
      </dgm:t>
    </dgm:pt>
    <dgm:pt modelId="{7FA2C2DC-AA1A-4038-BCA6-CED6717887F8}" type="pres">
      <dgm:prSet presAssocID="{70C43D35-DCAF-472D-A046-1A5D53D80123}" presName="sibTrans" presStyleCnt="0"/>
      <dgm:spPr/>
    </dgm:pt>
    <dgm:pt modelId="{A00DA2B0-2C68-4A11-AA35-BA0D2B37B164}" type="pres">
      <dgm:prSet presAssocID="{E1BB58A8-0C03-46FF-87B7-67FAC77DF139}" presName="textNode" presStyleLbl="node1" presStyleIdx="1" presStyleCnt="4">
        <dgm:presLayoutVars>
          <dgm:bulletEnabled val="1"/>
        </dgm:presLayoutVars>
      </dgm:prSet>
      <dgm:spPr/>
      <dgm:t>
        <a:bodyPr/>
        <a:lstStyle/>
        <a:p>
          <a:endParaRPr lang="en-US"/>
        </a:p>
      </dgm:t>
    </dgm:pt>
    <dgm:pt modelId="{8447809C-C8FD-439C-B2DA-127B4137FF1D}" type="pres">
      <dgm:prSet presAssocID="{F5E412D4-C579-4FD9-A16E-BAAE52CE1262}" presName="sibTrans" presStyleCnt="0"/>
      <dgm:spPr/>
    </dgm:pt>
    <dgm:pt modelId="{ECC34CE5-EAB7-4548-A7C2-38E398303725}" type="pres">
      <dgm:prSet presAssocID="{1B996F50-FD19-41EE-AC74-AFECC62B25E4}" presName="textNode" presStyleLbl="node1" presStyleIdx="2" presStyleCnt="4">
        <dgm:presLayoutVars>
          <dgm:bulletEnabled val="1"/>
        </dgm:presLayoutVars>
      </dgm:prSet>
      <dgm:spPr/>
      <dgm:t>
        <a:bodyPr/>
        <a:lstStyle/>
        <a:p>
          <a:endParaRPr lang="en-US"/>
        </a:p>
      </dgm:t>
    </dgm:pt>
    <dgm:pt modelId="{1D8FC241-8505-440B-AD8A-5EF5D3914251}" type="pres">
      <dgm:prSet presAssocID="{59F317E7-466A-48DF-8CFC-328FBD5BC796}" presName="sibTrans" presStyleCnt="0"/>
      <dgm:spPr/>
    </dgm:pt>
    <dgm:pt modelId="{18E13CFC-E882-4CD3-AC2C-F22D33CD2A4B}" type="pres">
      <dgm:prSet presAssocID="{5B3320FF-4403-4D48-AFB8-F47C85EC8675}" presName="textNode" presStyleLbl="node1" presStyleIdx="3" presStyleCnt="4">
        <dgm:presLayoutVars>
          <dgm:bulletEnabled val="1"/>
        </dgm:presLayoutVars>
      </dgm:prSet>
      <dgm:spPr/>
      <dgm:t>
        <a:bodyPr/>
        <a:lstStyle/>
        <a:p>
          <a:endParaRPr lang="en-US"/>
        </a:p>
      </dgm:t>
    </dgm:pt>
  </dgm:ptLst>
  <dgm:cxnLst>
    <dgm:cxn modelId="{4AD1EDA9-76B4-437A-B8C9-728F5E91CC74}" type="presOf" srcId="{1B996F50-FD19-41EE-AC74-AFECC62B25E4}" destId="{ECC34CE5-EAB7-4548-A7C2-38E398303725}" srcOrd="0" destOrd="0" presId="urn:microsoft.com/office/officeart/2005/8/layout/hProcess9"/>
    <dgm:cxn modelId="{9CD3DAB7-6CC1-4423-9831-E4321845CF34}" type="presOf" srcId="{55B1D72B-FE9B-47CE-808F-CB9F56ED0BF7}" destId="{C70ED354-FEBB-44F8-8F81-4960D28F917D}" srcOrd="0" destOrd="0" presId="urn:microsoft.com/office/officeart/2005/8/layout/hProcess9"/>
    <dgm:cxn modelId="{B17720EB-22BD-4D26-AFB9-A2526849B6B0}" srcId="{A5A0DB08-58A6-4A71-AC52-D25EF6E54CB6}" destId="{E1BB58A8-0C03-46FF-87B7-67FAC77DF139}" srcOrd="1" destOrd="0" parTransId="{EE148744-5BE1-419F-9474-22C509A7946F}" sibTransId="{F5E412D4-C579-4FD9-A16E-BAAE52CE1262}"/>
    <dgm:cxn modelId="{64088115-84DB-45EB-9C52-C0172249CBDF}" srcId="{A5A0DB08-58A6-4A71-AC52-D25EF6E54CB6}" destId="{55B1D72B-FE9B-47CE-808F-CB9F56ED0BF7}" srcOrd="0" destOrd="0" parTransId="{1F2AA5F7-1BAA-44C3-97EF-9D81D94F7475}" sibTransId="{70C43D35-DCAF-472D-A046-1A5D53D80123}"/>
    <dgm:cxn modelId="{0532A497-CD18-4410-B755-C723C01AEF04}" srcId="{A5A0DB08-58A6-4A71-AC52-D25EF6E54CB6}" destId="{1B996F50-FD19-41EE-AC74-AFECC62B25E4}" srcOrd="2" destOrd="0" parTransId="{9F6D4AE9-4C54-4DBB-A1A2-565ECC92AF50}" sibTransId="{59F317E7-466A-48DF-8CFC-328FBD5BC796}"/>
    <dgm:cxn modelId="{86605DF3-81D3-4FF2-A8D0-E5C7375E9864}" type="presOf" srcId="{A5A0DB08-58A6-4A71-AC52-D25EF6E54CB6}" destId="{BBBA6D63-F63E-454D-BA18-E8BFD4E02DED}" srcOrd="0" destOrd="0" presId="urn:microsoft.com/office/officeart/2005/8/layout/hProcess9"/>
    <dgm:cxn modelId="{6D47A3D3-3694-4D48-8D39-CED03A953ECC}" type="presOf" srcId="{5B3320FF-4403-4D48-AFB8-F47C85EC8675}" destId="{18E13CFC-E882-4CD3-AC2C-F22D33CD2A4B}" srcOrd="0" destOrd="0" presId="urn:microsoft.com/office/officeart/2005/8/layout/hProcess9"/>
    <dgm:cxn modelId="{F1224A71-E496-456F-925F-7EDE32F1FFD0}" type="presOf" srcId="{E1BB58A8-0C03-46FF-87B7-67FAC77DF139}" destId="{A00DA2B0-2C68-4A11-AA35-BA0D2B37B164}" srcOrd="0" destOrd="0" presId="urn:microsoft.com/office/officeart/2005/8/layout/hProcess9"/>
    <dgm:cxn modelId="{C96D39E8-1250-4C28-A707-AB531336B632}" srcId="{A5A0DB08-58A6-4A71-AC52-D25EF6E54CB6}" destId="{5B3320FF-4403-4D48-AFB8-F47C85EC8675}" srcOrd="3" destOrd="0" parTransId="{1AF92E0D-508B-4F9C-8E1C-7103A17B5F7B}" sibTransId="{9CBA83F4-8162-4AA8-87F5-DCD813013894}"/>
    <dgm:cxn modelId="{4358FFD5-BA86-41FD-A908-B48C76AE67B7}" type="presParOf" srcId="{BBBA6D63-F63E-454D-BA18-E8BFD4E02DED}" destId="{A4B4A2C3-3CBC-4A5A-9025-BE3DA076B289}" srcOrd="0" destOrd="0" presId="urn:microsoft.com/office/officeart/2005/8/layout/hProcess9"/>
    <dgm:cxn modelId="{C901CD54-D340-4744-A94E-55CCEB80734C}" type="presParOf" srcId="{BBBA6D63-F63E-454D-BA18-E8BFD4E02DED}" destId="{506D9AD4-1D3A-4A94-B529-C00E301F2894}" srcOrd="1" destOrd="0" presId="urn:microsoft.com/office/officeart/2005/8/layout/hProcess9"/>
    <dgm:cxn modelId="{121051EC-9F69-43C4-8A7C-6AF7EBE819C4}" type="presParOf" srcId="{506D9AD4-1D3A-4A94-B529-C00E301F2894}" destId="{C70ED354-FEBB-44F8-8F81-4960D28F917D}" srcOrd="0" destOrd="0" presId="urn:microsoft.com/office/officeart/2005/8/layout/hProcess9"/>
    <dgm:cxn modelId="{A609FB48-47AB-44AD-A083-EFA061B4472E}" type="presParOf" srcId="{506D9AD4-1D3A-4A94-B529-C00E301F2894}" destId="{7FA2C2DC-AA1A-4038-BCA6-CED6717887F8}" srcOrd="1" destOrd="0" presId="urn:microsoft.com/office/officeart/2005/8/layout/hProcess9"/>
    <dgm:cxn modelId="{13719227-8E20-4B5C-87E9-1D23961CE7DC}" type="presParOf" srcId="{506D9AD4-1D3A-4A94-B529-C00E301F2894}" destId="{A00DA2B0-2C68-4A11-AA35-BA0D2B37B164}" srcOrd="2" destOrd="0" presId="urn:microsoft.com/office/officeart/2005/8/layout/hProcess9"/>
    <dgm:cxn modelId="{AB4C2CAF-34C6-4A35-9E69-D9F1DC7D8E63}" type="presParOf" srcId="{506D9AD4-1D3A-4A94-B529-C00E301F2894}" destId="{8447809C-C8FD-439C-B2DA-127B4137FF1D}" srcOrd="3" destOrd="0" presId="urn:microsoft.com/office/officeart/2005/8/layout/hProcess9"/>
    <dgm:cxn modelId="{41FDCA8C-8C75-4305-8234-B718F326A97B}" type="presParOf" srcId="{506D9AD4-1D3A-4A94-B529-C00E301F2894}" destId="{ECC34CE5-EAB7-4548-A7C2-38E398303725}" srcOrd="4" destOrd="0" presId="urn:microsoft.com/office/officeart/2005/8/layout/hProcess9"/>
    <dgm:cxn modelId="{59710616-4268-42DC-950A-290FE05F386E}" type="presParOf" srcId="{506D9AD4-1D3A-4A94-B529-C00E301F2894}" destId="{1D8FC241-8505-440B-AD8A-5EF5D3914251}" srcOrd="5" destOrd="0" presId="urn:microsoft.com/office/officeart/2005/8/layout/hProcess9"/>
    <dgm:cxn modelId="{C64F07D9-E236-4829-A198-ACBC6F1549B2}" type="presParOf" srcId="{506D9AD4-1D3A-4A94-B529-C00E301F2894}" destId="{18E13CFC-E882-4CD3-AC2C-F22D33CD2A4B}"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4A2C3-3CBC-4A5A-9025-BE3DA076B289}">
      <dsp:nvSpPr>
        <dsp:cNvPr id="0" name=""/>
        <dsp:cNvSpPr/>
      </dsp:nvSpPr>
      <dsp:spPr>
        <a:xfrm>
          <a:off x="617219" y="0"/>
          <a:ext cx="6995160" cy="533400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D354-FEBB-44F8-8F81-4960D28F917D}">
      <dsp:nvSpPr>
        <dsp:cNvPr id="0" name=""/>
        <dsp:cNvSpPr/>
      </dsp:nvSpPr>
      <dsp:spPr>
        <a:xfrm>
          <a:off x="4118" y="1600199"/>
          <a:ext cx="1981051" cy="2133600"/>
        </a:xfrm>
        <a:prstGeom prst="roundRect">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bg1"/>
              </a:solidFill>
            </a:rPr>
            <a:t>SDN &amp; </a:t>
          </a:r>
          <a:r>
            <a:rPr lang="en-US" sz="2100" b="1" kern="1200" dirty="0" err="1" smtClean="0">
              <a:solidFill>
                <a:schemeClr val="bg1"/>
              </a:solidFill>
            </a:rPr>
            <a:t>Openflow</a:t>
          </a:r>
          <a:r>
            <a:rPr lang="en-US" sz="2100" b="1" kern="1200" dirty="0" smtClean="0">
              <a:solidFill>
                <a:schemeClr val="bg1"/>
              </a:solidFill>
            </a:rPr>
            <a:t> </a:t>
          </a:r>
          <a:r>
            <a:rPr lang="en-US" sz="2100" b="1" kern="1200" dirty="0" err="1" smtClean="0">
              <a:solidFill>
                <a:schemeClr val="bg1"/>
              </a:solidFill>
            </a:rPr>
            <a:t>backgound</a:t>
          </a:r>
          <a:endParaRPr lang="en-US" sz="2100" kern="1200" dirty="0">
            <a:solidFill>
              <a:schemeClr val="bg1"/>
            </a:solidFill>
          </a:endParaRPr>
        </a:p>
      </dsp:txBody>
      <dsp:txXfrm>
        <a:off x="100825" y="1696906"/>
        <a:ext cx="1787637" cy="1940186"/>
      </dsp:txXfrm>
    </dsp:sp>
    <dsp:sp modelId="{A00DA2B0-2C68-4A11-AA35-BA0D2B37B164}">
      <dsp:nvSpPr>
        <dsp:cNvPr id="0" name=""/>
        <dsp:cNvSpPr/>
      </dsp:nvSpPr>
      <dsp:spPr>
        <a:xfrm>
          <a:off x="2084222" y="1600199"/>
          <a:ext cx="1981051" cy="2133600"/>
        </a:xfrm>
        <a:prstGeom prst="roundRect">
          <a:avLst/>
        </a:prstGeom>
        <a:solidFill>
          <a:schemeClr val="accent5">
            <a:hueOff val="-4132458"/>
            <a:satOff val="6183"/>
            <a:lumOff val="-6928"/>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err="1" smtClean="0"/>
            <a:t>Openflow</a:t>
          </a:r>
          <a:r>
            <a:rPr lang="en-US" sz="2100" b="1" kern="1200" dirty="0" smtClean="0"/>
            <a:t> protocol</a:t>
          </a:r>
          <a:endParaRPr lang="en-US" sz="2100" kern="1200" dirty="0"/>
        </a:p>
      </dsp:txBody>
      <dsp:txXfrm>
        <a:off x="2180929" y="1696906"/>
        <a:ext cx="1787637" cy="1940186"/>
      </dsp:txXfrm>
    </dsp:sp>
    <dsp:sp modelId="{ECC34CE5-EAB7-4548-A7C2-38E398303725}">
      <dsp:nvSpPr>
        <dsp:cNvPr id="0" name=""/>
        <dsp:cNvSpPr/>
      </dsp:nvSpPr>
      <dsp:spPr>
        <a:xfrm>
          <a:off x="4164326" y="1600199"/>
          <a:ext cx="1981051" cy="2133600"/>
        </a:xfrm>
        <a:prstGeom prst="roundRect">
          <a:avLst/>
        </a:prstGeom>
        <a:solidFill>
          <a:schemeClr val="accent5">
            <a:hueOff val="-8264916"/>
            <a:satOff val="12367"/>
            <a:lumOff val="-13855"/>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t>Building environment</a:t>
          </a:r>
          <a:endParaRPr lang="en-US" sz="2100" kern="1200" dirty="0"/>
        </a:p>
      </dsp:txBody>
      <dsp:txXfrm>
        <a:off x="4261033" y="1696906"/>
        <a:ext cx="1787637" cy="1940186"/>
      </dsp:txXfrm>
    </dsp:sp>
    <dsp:sp modelId="{18E13CFC-E882-4CD3-AC2C-F22D33CD2A4B}">
      <dsp:nvSpPr>
        <dsp:cNvPr id="0" name=""/>
        <dsp:cNvSpPr/>
      </dsp:nvSpPr>
      <dsp:spPr>
        <a:xfrm>
          <a:off x="6244430" y="1600199"/>
          <a:ext cx="1981051" cy="2133600"/>
        </a:xfrm>
        <a:prstGeom prst="roundRect">
          <a:avLst/>
        </a:prstGeom>
        <a:solidFill>
          <a:schemeClr val="accent5">
            <a:hueOff val="-12397374"/>
            <a:satOff val="18550"/>
            <a:lumOff val="-20783"/>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smtClean="0"/>
            <a:t>Operating &amp; Analysis</a:t>
          </a:r>
          <a:endParaRPr lang="en-US" sz="2100" kern="1200"/>
        </a:p>
      </dsp:txBody>
      <dsp:txXfrm>
        <a:off x="6341137" y="1696906"/>
        <a:ext cx="1787637" cy="1940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4A2C3-3CBC-4A5A-9025-BE3DA076B289}">
      <dsp:nvSpPr>
        <dsp:cNvPr id="0" name=""/>
        <dsp:cNvSpPr/>
      </dsp:nvSpPr>
      <dsp:spPr>
        <a:xfrm>
          <a:off x="617219" y="0"/>
          <a:ext cx="6995160" cy="533400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D354-FEBB-44F8-8F81-4960D28F917D}">
      <dsp:nvSpPr>
        <dsp:cNvPr id="0" name=""/>
        <dsp:cNvSpPr/>
      </dsp:nvSpPr>
      <dsp:spPr>
        <a:xfrm>
          <a:off x="4118" y="1600199"/>
          <a:ext cx="1981051" cy="2133600"/>
        </a:xfrm>
        <a:prstGeom prst="roundRect">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solidFill>
                <a:srgbClr val="FF0000"/>
              </a:solidFill>
            </a:rPr>
            <a:t>SDN &amp; </a:t>
          </a:r>
          <a:r>
            <a:rPr lang="en-US" sz="2100" b="1" kern="1200" dirty="0" err="1" smtClean="0">
              <a:solidFill>
                <a:srgbClr val="FF0000"/>
              </a:solidFill>
            </a:rPr>
            <a:t>Openflow</a:t>
          </a:r>
          <a:r>
            <a:rPr lang="en-US" sz="2100" b="1" kern="1200" dirty="0" smtClean="0">
              <a:solidFill>
                <a:srgbClr val="FF0000"/>
              </a:solidFill>
            </a:rPr>
            <a:t> </a:t>
          </a:r>
          <a:r>
            <a:rPr lang="en-US" sz="2100" b="1" kern="1200" dirty="0" err="1" smtClean="0">
              <a:solidFill>
                <a:srgbClr val="FF0000"/>
              </a:solidFill>
            </a:rPr>
            <a:t>backgound</a:t>
          </a:r>
          <a:endParaRPr lang="en-US" sz="2100" kern="1200" dirty="0">
            <a:solidFill>
              <a:srgbClr val="FF0000"/>
            </a:solidFill>
          </a:endParaRPr>
        </a:p>
      </dsp:txBody>
      <dsp:txXfrm>
        <a:off x="100825" y="1696906"/>
        <a:ext cx="1787637" cy="1940186"/>
      </dsp:txXfrm>
    </dsp:sp>
    <dsp:sp modelId="{A00DA2B0-2C68-4A11-AA35-BA0D2B37B164}">
      <dsp:nvSpPr>
        <dsp:cNvPr id="0" name=""/>
        <dsp:cNvSpPr/>
      </dsp:nvSpPr>
      <dsp:spPr>
        <a:xfrm>
          <a:off x="2084222" y="1600199"/>
          <a:ext cx="1981051" cy="2133600"/>
        </a:xfrm>
        <a:prstGeom prst="roundRect">
          <a:avLst/>
        </a:prstGeom>
        <a:solidFill>
          <a:schemeClr val="accent5">
            <a:hueOff val="-4132458"/>
            <a:satOff val="6183"/>
            <a:lumOff val="-6928"/>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err="1" smtClean="0"/>
            <a:t>Openflow</a:t>
          </a:r>
          <a:r>
            <a:rPr lang="en-US" sz="2100" b="1" kern="1200" dirty="0" smtClean="0"/>
            <a:t> protocol</a:t>
          </a:r>
          <a:endParaRPr lang="en-US" sz="2100" kern="1200" dirty="0"/>
        </a:p>
      </dsp:txBody>
      <dsp:txXfrm>
        <a:off x="2180929" y="1696906"/>
        <a:ext cx="1787637" cy="1940186"/>
      </dsp:txXfrm>
    </dsp:sp>
    <dsp:sp modelId="{ECC34CE5-EAB7-4548-A7C2-38E398303725}">
      <dsp:nvSpPr>
        <dsp:cNvPr id="0" name=""/>
        <dsp:cNvSpPr/>
      </dsp:nvSpPr>
      <dsp:spPr>
        <a:xfrm>
          <a:off x="4164326" y="1600199"/>
          <a:ext cx="1981051" cy="2133600"/>
        </a:xfrm>
        <a:prstGeom prst="roundRect">
          <a:avLst/>
        </a:prstGeom>
        <a:solidFill>
          <a:schemeClr val="accent5">
            <a:hueOff val="-8264916"/>
            <a:satOff val="12367"/>
            <a:lumOff val="-13855"/>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t>Building environment</a:t>
          </a:r>
          <a:endParaRPr lang="en-US" sz="2100" kern="1200" dirty="0"/>
        </a:p>
      </dsp:txBody>
      <dsp:txXfrm>
        <a:off x="4261033" y="1696906"/>
        <a:ext cx="1787637" cy="1940186"/>
      </dsp:txXfrm>
    </dsp:sp>
    <dsp:sp modelId="{18E13CFC-E882-4CD3-AC2C-F22D33CD2A4B}">
      <dsp:nvSpPr>
        <dsp:cNvPr id="0" name=""/>
        <dsp:cNvSpPr/>
      </dsp:nvSpPr>
      <dsp:spPr>
        <a:xfrm>
          <a:off x="6244430" y="1600199"/>
          <a:ext cx="1981051" cy="2133600"/>
        </a:xfrm>
        <a:prstGeom prst="roundRect">
          <a:avLst/>
        </a:prstGeom>
        <a:solidFill>
          <a:schemeClr val="accent5">
            <a:hueOff val="-12397374"/>
            <a:satOff val="18550"/>
            <a:lumOff val="-20783"/>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smtClean="0"/>
            <a:t>Operating &amp; Analysis</a:t>
          </a:r>
          <a:endParaRPr lang="en-US" sz="2100" kern="1200"/>
        </a:p>
      </dsp:txBody>
      <dsp:txXfrm>
        <a:off x="6341137" y="1696906"/>
        <a:ext cx="1787637" cy="1940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4A2C3-3CBC-4A5A-9025-BE3DA076B289}">
      <dsp:nvSpPr>
        <dsp:cNvPr id="0" name=""/>
        <dsp:cNvSpPr/>
      </dsp:nvSpPr>
      <dsp:spPr>
        <a:xfrm>
          <a:off x="617219" y="0"/>
          <a:ext cx="6995160" cy="533400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D354-FEBB-44F8-8F81-4960D28F917D}">
      <dsp:nvSpPr>
        <dsp:cNvPr id="0" name=""/>
        <dsp:cNvSpPr/>
      </dsp:nvSpPr>
      <dsp:spPr>
        <a:xfrm>
          <a:off x="4118" y="1600199"/>
          <a:ext cx="1981051" cy="2133600"/>
        </a:xfrm>
        <a:prstGeom prst="roundRect">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bg1"/>
              </a:solidFill>
            </a:rPr>
            <a:t>SDN &amp; </a:t>
          </a:r>
          <a:r>
            <a:rPr lang="en-US" sz="2100" b="1" kern="1200" dirty="0" err="1" smtClean="0">
              <a:solidFill>
                <a:schemeClr val="bg1"/>
              </a:solidFill>
            </a:rPr>
            <a:t>Openflow</a:t>
          </a:r>
          <a:r>
            <a:rPr lang="en-US" sz="2100" b="1" kern="1200" dirty="0" smtClean="0">
              <a:solidFill>
                <a:schemeClr val="bg1"/>
              </a:solidFill>
            </a:rPr>
            <a:t> </a:t>
          </a:r>
          <a:r>
            <a:rPr lang="en-US" sz="2100" b="1" kern="1200" dirty="0" err="1" smtClean="0">
              <a:solidFill>
                <a:schemeClr val="bg1"/>
              </a:solidFill>
            </a:rPr>
            <a:t>backgound</a:t>
          </a:r>
          <a:endParaRPr lang="en-US" sz="2100" kern="1200" dirty="0">
            <a:solidFill>
              <a:schemeClr val="bg1"/>
            </a:solidFill>
          </a:endParaRPr>
        </a:p>
      </dsp:txBody>
      <dsp:txXfrm>
        <a:off x="100825" y="1696906"/>
        <a:ext cx="1787637" cy="1940186"/>
      </dsp:txXfrm>
    </dsp:sp>
    <dsp:sp modelId="{A00DA2B0-2C68-4A11-AA35-BA0D2B37B164}">
      <dsp:nvSpPr>
        <dsp:cNvPr id="0" name=""/>
        <dsp:cNvSpPr/>
      </dsp:nvSpPr>
      <dsp:spPr>
        <a:xfrm>
          <a:off x="2084222" y="1600199"/>
          <a:ext cx="1981051" cy="2133600"/>
        </a:xfrm>
        <a:prstGeom prst="roundRect">
          <a:avLst/>
        </a:prstGeom>
        <a:solidFill>
          <a:schemeClr val="accent5">
            <a:hueOff val="-4132458"/>
            <a:satOff val="6183"/>
            <a:lumOff val="-6928"/>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err="1" smtClean="0">
              <a:solidFill>
                <a:srgbClr val="FF0000"/>
              </a:solidFill>
            </a:rPr>
            <a:t>Openflow</a:t>
          </a:r>
          <a:r>
            <a:rPr lang="en-US" sz="2100" b="1" kern="1200" dirty="0" smtClean="0">
              <a:solidFill>
                <a:srgbClr val="FF0000"/>
              </a:solidFill>
            </a:rPr>
            <a:t> protocol</a:t>
          </a:r>
          <a:endParaRPr lang="en-US" sz="2100" kern="1200" dirty="0">
            <a:solidFill>
              <a:srgbClr val="FF0000"/>
            </a:solidFill>
          </a:endParaRPr>
        </a:p>
      </dsp:txBody>
      <dsp:txXfrm>
        <a:off x="2180929" y="1696906"/>
        <a:ext cx="1787637" cy="1940186"/>
      </dsp:txXfrm>
    </dsp:sp>
    <dsp:sp modelId="{ECC34CE5-EAB7-4548-A7C2-38E398303725}">
      <dsp:nvSpPr>
        <dsp:cNvPr id="0" name=""/>
        <dsp:cNvSpPr/>
      </dsp:nvSpPr>
      <dsp:spPr>
        <a:xfrm>
          <a:off x="4164326" y="1600199"/>
          <a:ext cx="1981051" cy="2133600"/>
        </a:xfrm>
        <a:prstGeom prst="roundRect">
          <a:avLst/>
        </a:prstGeom>
        <a:solidFill>
          <a:schemeClr val="accent5">
            <a:hueOff val="-8264916"/>
            <a:satOff val="12367"/>
            <a:lumOff val="-13855"/>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t>Building environment</a:t>
          </a:r>
          <a:endParaRPr lang="en-US" sz="2100" kern="1200" dirty="0"/>
        </a:p>
      </dsp:txBody>
      <dsp:txXfrm>
        <a:off x="4261033" y="1696906"/>
        <a:ext cx="1787637" cy="1940186"/>
      </dsp:txXfrm>
    </dsp:sp>
    <dsp:sp modelId="{18E13CFC-E882-4CD3-AC2C-F22D33CD2A4B}">
      <dsp:nvSpPr>
        <dsp:cNvPr id="0" name=""/>
        <dsp:cNvSpPr/>
      </dsp:nvSpPr>
      <dsp:spPr>
        <a:xfrm>
          <a:off x="6244430" y="1600199"/>
          <a:ext cx="1981051" cy="2133600"/>
        </a:xfrm>
        <a:prstGeom prst="roundRect">
          <a:avLst/>
        </a:prstGeom>
        <a:solidFill>
          <a:schemeClr val="accent5">
            <a:hueOff val="-12397374"/>
            <a:satOff val="18550"/>
            <a:lumOff val="-20783"/>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smtClean="0"/>
            <a:t>Operating &amp; Analysis</a:t>
          </a:r>
          <a:endParaRPr lang="en-US" sz="2100" kern="1200"/>
        </a:p>
      </dsp:txBody>
      <dsp:txXfrm>
        <a:off x="6341137" y="1696906"/>
        <a:ext cx="1787637" cy="19401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8D60D-643E-4F69-8F27-E0D2FF850B86}">
      <dsp:nvSpPr>
        <dsp:cNvPr id="0" name=""/>
        <dsp:cNvSpPr/>
      </dsp:nvSpPr>
      <dsp:spPr>
        <a:xfrm>
          <a:off x="0" y="89310"/>
          <a:ext cx="8229600" cy="1081664"/>
        </a:xfrm>
        <a:prstGeom prst="roundRect">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1.  OpenFlow</a:t>
          </a:r>
          <a:r>
            <a:rPr lang="zh-CN" sz="4300" kern="1200" smtClean="0"/>
            <a:t>的端口（</a:t>
          </a:r>
          <a:r>
            <a:rPr lang="en-US" sz="4300" kern="1200" smtClean="0"/>
            <a:t>Port</a:t>
          </a:r>
          <a:r>
            <a:rPr lang="zh-CN" sz="4300" kern="1200" smtClean="0"/>
            <a:t>）</a:t>
          </a:r>
          <a:endParaRPr lang="en-US" sz="4300" kern="1200"/>
        </a:p>
      </dsp:txBody>
      <dsp:txXfrm>
        <a:off x="52802" y="142112"/>
        <a:ext cx="8123996" cy="976060"/>
      </dsp:txXfrm>
    </dsp:sp>
    <dsp:sp modelId="{BAC5D4C9-F844-47AC-8C6D-5504C84DB007}">
      <dsp:nvSpPr>
        <dsp:cNvPr id="0" name=""/>
        <dsp:cNvSpPr/>
      </dsp:nvSpPr>
      <dsp:spPr>
        <a:xfrm>
          <a:off x="0" y="1294815"/>
          <a:ext cx="8229600" cy="1081664"/>
        </a:xfrm>
        <a:prstGeom prst="roundRect">
          <a:avLst/>
        </a:prstGeom>
        <a:solidFill>
          <a:schemeClr val="accent4">
            <a:hueOff val="72430"/>
            <a:satOff val="-690"/>
            <a:lumOff val="6928"/>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2.  OpenFlow</a:t>
          </a:r>
          <a:r>
            <a:rPr lang="zh-CN" sz="4300" kern="1200" smtClean="0"/>
            <a:t>的</a:t>
          </a:r>
          <a:r>
            <a:rPr lang="en-US" sz="4300" kern="1200" smtClean="0"/>
            <a:t>FlowTable</a:t>
          </a:r>
          <a:endParaRPr lang="en-US" sz="4300" kern="1200"/>
        </a:p>
      </dsp:txBody>
      <dsp:txXfrm>
        <a:off x="52802" y="1347617"/>
        <a:ext cx="8123996" cy="976060"/>
      </dsp:txXfrm>
    </dsp:sp>
    <dsp:sp modelId="{E96DDB77-AEEA-4DBD-9D2A-7A942EDF7E2A}">
      <dsp:nvSpPr>
        <dsp:cNvPr id="0" name=""/>
        <dsp:cNvSpPr/>
      </dsp:nvSpPr>
      <dsp:spPr>
        <a:xfrm>
          <a:off x="0" y="2500320"/>
          <a:ext cx="8229600" cy="1081664"/>
        </a:xfrm>
        <a:prstGeom prst="roundRect">
          <a:avLst/>
        </a:prstGeom>
        <a:solidFill>
          <a:schemeClr val="accent4">
            <a:hueOff val="144859"/>
            <a:satOff val="-1380"/>
            <a:lumOff val="13856"/>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3.  OpenFlow</a:t>
          </a:r>
          <a:r>
            <a:rPr lang="zh-CN" sz="4300" kern="1200" smtClean="0"/>
            <a:t>的消息</a:t>
          </a:r>
          <a:endParaRPr lang="en-US" sz="4300" kern="1200"/>
        </a:p>
      </dsp:txBody>
      <dsp:txXfrm>
        <a:off x="52802" y="2553122"/>
        <a:ext cx="8123996" cy="976060"/>
      </dsp:txXfrm>
    </dsp:sp>
    <dsp:sp modelId="{D9B3B82B-B7DB-41D6-AA34-F218B2BA6B2D}">
      <dsp:nvSpPr>
        <dsp:cNvPr id="0" name=""/>
        <dsp:cNvSpPr/>
      </dsp:nvSpPr>
      <dsp:spPr>
        <a:xfrm>
          <a:off x="0" y="3705825"/>
          <a:ext cx="8229600" cy="1081664"/>
        </a:xfrm>
        <a:prstGeom prst="roundRect">
          <a:avLst/>
        </a:prstGeom>
        <a:solidFill>
          <a:schemeClr val="accent4">
            <a:hueOff val="217289"/>
            <a:satOff val="-2070"/>
            <a:lumOff val="20784"/>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4.  OpenFlow</a:t>
          </a:r>
          <a:r>
            <a:rPr lang="zh-CN" sz="4300" kern="1200" smtClean="0"/>
            <a:t>协议相关数据结构</a:t>
          </a:r>
          <a:endParaRPr lang="en-US" sz="4300" kern="1200"/>
        </a:p>
      </dsp:txBody>
      <dsp:txXfrm>
        <a:off x="52802" y="3758627"/>
        <a:ext cx="8123996" cy="9760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4A2C3-3CBC-4A5A-9025-BE3DA076B289}">
      <dsp:nvSpPr>
        <dsp:cNvPr id="0" name=""/>
        <dsp:cNvSpPr/>
      </dsp:nvSpPr>
      <dsp:spPr>
        <a:xfrm>
          <a:off x="617219" y="0"/>
          <a:ext cx="6995160" cy="533400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D354-FEBB-44F8-8F81-4960D28F917D}">
      <dsp:nvSpPr>
        <dsp:cNvPr id="0" name=""/>
        <dsp:cNvSpPr/>
      </dsp:nvSpPr>
      <dsp:spPr>
        <a:xfrm>
          <a:off x="4118" y="1600199"/>
          <a:ext cx="1981051" cy="2133600"/>
        </a:xfrm>
        <a:prstGeom prst="roundRect">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bg1"/>
              </a:solidFill>
            </a:rPr>
            <a:t>SDN &amp; </a:t>
          </a:r>
          <a:r>
            <a:rPr lang="en-US" sz="2100" b="1" kern="1200" dirty="0" err="1" smtClean="0">
              <a:solidFill>
                <a:schemeClr val="bg1"/>
              </a:solidFill>
            </a:rPr>
            <a:t>Openflow</a:t>
          </a:r>
          <a:r>
            <a:rPr lang="en-US" sz="2100" b="1" kern="1200" dirty="0" smtClean="0">
              <a:solidFill>
                <a:schemeClr val="bg1"/>
              </a:solidFill>
            </a:rPr>
            <a:t> </a:t>
          </a:r>
          <a:r>
            <a:rPr lang="en-US" sz="2100" b="1" kern="1200" dirty="0" err="1" smtClean="0">
              <a:solidFill>
                <a:schemeClr val="bg1"/>
              </a:solidFill>
            </a:rPr>
            <a:t>backgound</a:t>
          </a:r>
          <a:endParaRPr lang="en-US" sz="2100" kern="1200" dirty="0">
            <a:solidFill>
              <a:schemeClr val="bg1"/>
            </a:solidFill>
          </a:endParaRPr>
        </a:p>
      </dsp:txBody>
      <dsp:txXfrm>
        <a:off x="100825" y="1696906"/>
        <a:ext cx="1787637" cy="1940186"/>
      </dsp:txXfrm>
    </dsp:sp>
    <dsp:sp modelId="{A00DA2B0-2C68-4A11-AA35-BA0D2B37B164}">
      <dsp:nvSpPr>
        <dsp:cNvPr id="0" name=""/>
        <dsp:cNvSpPr/>
      </dsp:nvSpPr>
      <dsp:spPr>
        <a:xfrm>
          <a:off x="2084222" y="1600199"/>
          <a:ext cx="1981051" cy="2133600"/>
        </a:xfrm>
        <a:prstGeom prst="roundRect">
          <a:avLst/>
        </a:prstGeom>
        <a:solidFill>
          <a:schemeClr val="accent5">
            <a:hueOff val="-4132458"/>
            <a:satOff val="6183"/>
            <a:lumOff val="-6928"/>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err="1" smtClean="0"/>
            <a:t>Openflow</a:t>
          </a:r>
          <a:r>
            <a:rPr lang="en-US" sz="2100" b="1" kern="1200" dirty="0" smtClean="0"/>
            <a:t> protocol</a:t>
          </a:r>
          <a:endParaRPr lang="en-US" sz="2100" kern="1200" dirty="0"/>
        </a:p>
      </dsp:txBody>
      <dsp:txXfrm>
        <a:off x="2180929" y="1696906"/>
        <a:ext cx="1787637" cy="1940186"/>
      </dsp:txXfrm>
    </dsp:sp>
    <dsp:sp modelId="{ECC34CE5-EAB7-4548-A7C2-38E398303725}">
      <dsp:nvSpPr>
        <dsp:cNvPr id="0" name=""/>
        <dsp:cNvSpPr/>
      </dsp:nvSpPr>
      <dsp:spPr>
        <a:xfrm>
          <a:off x="4164326" y="1600199"/>
          <a:ext cx="1981051" cy="2133600"/>
        </a:xfrm>
        <a:prstGeom prst="roundRect">
          <a:avLst/>
        </a:prstGeom>
        <a:solidFill>
          <a:schemeClr val="accent5">
            <a:hueOff val="-8264916"/>
            <a:satOff val="12367"/>
            <a:lumOff val="-13855"/>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solidFill>
                <a:srgbClr val="FF0000"/>
              </a:solidFill>
            </a:rPr>
            <a:t>Building environment</a:t>
          </a:r>
          <a:endParaRPr lang="en-US" sz="2100" kern="1200" dirty="0">
            <a:solidFill>
              <a:srgbClr val="FF0000"/>
            </a:solidFill>
          </a:endParaRPr>
        </a:p>
      </dsp:txBody>
      <dsp:txXfrm>
        <a:off x="4261033" y="1696906"/>
        <a:ext cx="1787637" cy="1940186"/>
      </dsp:txXfrm>
    </dsp:sp>
    <dsp:sp modelId="{18E13CFC-E882-4CD3-AC2C-F22D33CD2A4B}">
      <dsp:nvSpPr>
        <dsp:cNvPr id="0" name=""/>
        <dsp:cNvSpPr/>
      </dsp:nvSpPr>
      <dsp:spPr>
        <a:xfrm>
          <a:off x="6244430" y="1600199"/>
          <a:ext cx="1981051" cy="2133600"/>
        </a:xfrm>
        <a:prstGeom prst="roundRect">
          <a:avLst/>
        </a:prstGeom>
        <a:solidFill>
          <a:schemeClr val="accent5">
            <a:hueOff val="-12397374"/>
            <a:satOff val="18550"/>
            <a:lumOff val="-20783"/>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bg1"/>
              </a:solidFill>
            </a:rPr>
            <a:t>Operating &amp; Analysis</a:t>
          </a:r>
          <a:endParaRPr lang="en-US" sz="2100" kern="1200" dirty="0">
            <a:solidFill>
              <a:schemeClr val="bg1"/>
            </a:solidFill>
          </a:endParaRPr>
        </a:p>
      </dsp:txBody>
      <dsp:txXfrm>
        <a:off x="6341137" y="1696906"/>
        <a:ext cx="1787637" cy="19401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4A2C3-3CBC-4A5A-9025-BE3DA076B289}">
      <dsp:nvSpPr>
        <dsp:cNvPr id="0" name=""/>
        <dsp:cNvSpPr/>
      </dsp:nvSpPr>
      <dsp:spPr>
        <a:xfrm>
          <a:off x="617219" y="0"/>
          <a:ext cx="6995160" cy="533400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D354-FEBB-44F8-8F81-4960D28F917D}">
      <dsp:nvSpPr>
        <dsp:cNvPr id="0" name=""/>
        <dsp:cNvSpPr/>
      </dsp:nvSpPr>
      <dsp:spPr>
        <a:xfrm>
          <a:off x="4118" y="1600199"/>
          <a:ext cx="1981051" cy="2133600"/>
        </a:xfrm>
        <a:prstGeom prst="roundRect">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bg1"/>
              </a:solidFill>
            </a:rPr>
            <a:t>SDN &amp; </a:t>
          </a:r>
          <a:r>
            <a:rPr lang="en-US" sz="2100" b="1" kern="1200" dirty="0" err="1" smtClean="0">
              <a:solidFill>
                <a:schemeClr val="bg1"/>
              </a:solidFill>
            </a:rPr>
            <a:t>Openflow</a:t>
          </a:r>
          <a:r>
            <a:rPr lang="en-US" sz="2100" b="1" kern="1200" dirty="0" smtClean="0">
              <a:solidFill>
                <a:schemeClr val="bg1"/>
              </a:solidFill>
            </a:rPr>
            <a:t> </a:t>
          </a:r>
          <a:r>
            <a:rPr lang="en-US" sz="2100" b="1" kern="1200" dirty="0" err="1" smtClean="0">
              <a:solidFill>
                <a:schemeClr val="bg1"/>
              </a:solidFill>
            </a:rPr>
            <a:t>backgound</a:t>
          </a:r>
          <a:endParaRPr lang="en-US" sz="2100" kern="1200" dirty="0">
            <a:solidFill>
              <a:schemeClr val="bg1"/>
            </a:solidFill>
          </a:endParaRPr>
        </a:p>
      </dsp:txBody>
      <dsp:txXfrm>
        <a:off x="100825" y="1696906"/>
        <a:ext cx="1787637" cy="1940186"/>
      </dsp:txXfrm>
    </dsp:sp>
    <dsp:sp modelId="{A00DA2B0-2C68-4A11-AA35-BA0D2B37B164}">
      <dsp:nvSpPr>
        <dsp:cNvPr id="0" name=""/>
        <dsp:cNvSpPr/>
      </dsp:nvSpPr>
      <dsp:spPr>
        <a:xfrm>
          <a:off x="2084222" y="1600199"/>
          <a:ext cx="1981051" cy="2133600"/>
        </a:xfrm>
        <a:prstGeom prst="roundRect">
          <a:avLst/>
        </a:prstGeom>
        <a:solidFill>
          <a:schemeClr val="accent5">
            <a:hueOff val="-4132458"/>
            <a:satOff val="6183"/>
            <a:lumOff val="-6928"/>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err="1" smtClean="0"/>
            <a:t>Openflow</a:t>
          </a:r>
          <a:r>
            <a:rPr lang="en-US" sz="2100" b="1" kern="1200" dirty="0" smtClean="0"/>
            <a:t> protocol</a:t>
          </a:r>
          <a:endParaRPr lang="en-US" sz="2100" kern="1200" dirty="0"/>
        </a:p>
      </dsp:txBody>
      <dsp:txXfrm>
        <a:off x="2180929" y="1696906"/>
        <a:ext cx="1787637" cy="1940186"/>
      </dsp:txXfrm>
    </dsp:sp>
    <dsp:sp modelId="{ECC34CE5-EAB7-4548-A7C2-38E398303725}">
      <dsp:nvSpPr>
        <dsp:cNvPr id="0" name=""/>
        <dsp:cNvSpPr/>
      </dsp:nvSpPr>
      <dsp:spPr>
        <a:xfrm>
          <a:off x="4164326" y="1600199"/>
          <a:ext cx="1981051" cy="2133600"/>
        </a:xfrm>
        <a:prstGeom prst="roundRect">
          <a:avLst/>
        </a:prstGeom>
        <a:solidFill>
          <a:schemeClr val="accent5">
            <a:hueOff val="-8264916"/>
            <a:satOff val="12367"/>
            <a:lumOff val="-13855"/>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bg1"/>
              </a:solidFill>
            </a:rPr>
            <a:t>Building environment</a:t>
          </a:r>
          <a:endParaRPr lang="en-US" sz="2100" kern="1200" dirty="0">
            <a:solidFill>
              <a:schemeClr val="bg1"/>
            </a:solidFill>
          </a:endParaRPr>
        </a:p>
      </dsp:txBody>
      <dsp:txXfrm>
        <a:off x="4261033" y="1696906"/>
        <a:ext cx="1787637" cy="1940186"/>
      </dsp:txXfrm>
    </dsp:sp>
    <dsp:sp modelId="{18E13CFC-E882-4CD3-AC2C-F22D33CD2A4B}">
      <dsp:nvSpPr>
        <dsp:cNvPr id="0" name=""/>
        <dsp:cNvSpPr/>
      </dsp:nvSpPr>
      <dsp:spPr>
        <a:xfrm>
          <a:off x="6244430" y="1600199"/>
          <a:ext cx="1981051" cy="2133600"/>
        </a:xfrm>
        <a:prstGeom prst="roundRect">
          <a:avLst/>
        </a:prstGeom>
        <a:solidFill>
          <a:schemeClr val="accent5">
            <a:hueOff val="-12397374"/>
            <a:satOff val="18550"/>
            <a:lumOff val="-20783"/>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solidFill>
                <a:srgbClr val="FF0000"/>
              </a:solidFill>
            </a:rPr>
            <a:t>Operating &amp; Analysis</a:t>
          </a:r>
          <a:endParaRPr lang="en-US" sz="2100" kern="1200" dirty="0">
            <a:solidFill>
              <a:srgbClr val="FF0000"/>
            </a:solidFill>
          </a:endParaRPr>
        </a:p>
      </dsp:txBody>
      <dsp:txXfrm>
        <a:off x="6341137" y="1696906"/>
        <a:ext cx="1787637" cy="19401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46ACE287-1EF9-4CE7-B0D6-4958D4DFCD46}" type="datetimeFigureOut">
              <a:rPr lang="en-US" smtClean="0"/>
              <a:t>1/16/2015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178A750-DBFC-4A95-8146-10E0EE390C5D}" type="slidenum">
              <a:rPr lang="en-US" smtClean="0"/>
              <a:t>‹#›</a:t>
            </a:fld>
            <a:endParaRPr lang="en-US"/>
          </a:p>
        </p:txBody>
      </p:sp>
    </p:spTree>
    <p:extLst>
      <p:ext uri="{BB962C8B-B14F-4D97-AF65-F5344CB8AC3E}">
        <p14:creationId xmlns:p14="http://schemas.microsoft.com/office/powerpoint/2010/main" val="128540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chinabyte.com/keyword/%E4%BA%A4%E6%8D%A2%E6%9C%BA/"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www.chinabyte.com/keyword/%E6%96%B0%E9%85%8D%E7%BD%AE/" TargetMode="External"/><Relationship Id="rId4" Type="http://schemas.openxmlformats.org/officeDocument/2006/relationships/hyperlink" Target="http://www.chinabyte.com/keyword/%E8%B7%AF%E7%94%B1%E5%99%A8/"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目前的网络效率低，难以扩展，耗费大量时间和资源并且不能支持灵活的运营。在多数情况下，所有网络情报遍布在采用标准化协议的物理</a:t>
            </a:r>
            <a:r>
              <a:rPr lang="zh-CN" altLang="en-US" dirty="0">
                <a:hlinkClick r:id="rId3"/>
              </a:rPr>
              <a:t>交换机</a:t>
            </a:r>
            <a:r>
              <a:rPr lang="zh-CN" altLang="en-US" dirty="0"/>
              <a:t>和</a:t>
            </a:r>
            <a:r>
              <a:rPr lang="zh-CN" altLang="en-US" dirty="0">
                <a:hlinkClick r:id="rId4"/>
              </a:rPr>
              <a:t>路由器</a:t>
            </a:r>
            <a:r>
              <a:rPr lang="zh-CN" altLang="en-US" dirty="0"/>
              <a:t>上。网络设备的配置主要是对每个交换机进行独立的配置，结果造成网络架构极其复杂。为了实施某个变化，网络操作员必须对每个交换机或路由器重</a:t>
            </a:r>
            <a:r>
              <a:rPr lang="zh-CN" altLang="en-US" dirty="0">
                <a:hlinkClick r:id="rId5"/>
              </a:rPr>
              <a:t>新配置</a:t>
            </a:r>
            <a:r>
              <a:rPr lang="zh-CN" altLang="en-US" dirty="0"/>
              <a:t>路由协议，需要耗费大量时间，特别是对于大型网络和数据中心来说，这个过程非常类似于利用凿子在石板上写书，如果出现任何错误，就必须在另外一个石板上重新开始写，非常繁琐。</a:t>
            </a:r>
            <a:endParaRPr lang="zh-CN" altLang="en-US" dirty="0"/>
          </a:p>
        </p:txBody>
      </p:sp>
      <p:sp>
        <p:nvSpPr>
          <p:cNvPr id="4" name="灯片编号占位符 3"/>
          <p:cNvSpPr>
            <a:spLocks noGrp="1"/>
          </p:cNvSpPr>
          <p:nvPr>
            <p:ph type="sldNum" sz="quarter" idx="10"/>
          </p:nvPr>
        </p:nvSpPr>
        <p:spPr/>
        <p:txBody>
          <a:bodyPr/>
          <a:lstStyle/>
          <a:p>
            <a:fld id="{5EF4AD07-E522-490E-A307-F4F745B8D3CD}" type="slidenum">
              <a:rPr lang="en-US" smtClean="0"/>
              <a:t>4</a:t>
            </a:fld>
            <a:endParaRPr lang="en-US"/>
          </a:p>
        </p:txBody>
      </p:sp>
    </p:spTree>
    <p:extLst>
      <p:ext uri="{BB962C8B-B14F-4D97-AF65-F5344CB8AC3E}">
        <p14:creationId xmlns:p14="http://schemas.microsoft.com/office/powerpoint/2010/main" val="234864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78A750-DBFC-4A95-8146-10E0EE390C5D}" type="slidenum">
              <a:rPr lang="en-US" smtClean="0"/>
              <a:t>20</a:t>
            </a:fld>
            <a:endParaRPr lang="en-US"/>
          </a:p>
        </p:txBody>
      </p:sp>
    </p:spTree>
    <p:extLst>
      <p:ext uri="{BB962C8B-B14F-4D97-AF65-F5344CB8AC3E}">
        <p14:creationId xmlns:p14="http://schemas.microsoft.com/office/powerpoint/2010/main" val="397708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827F5-FE04-44CC-A252-75529D56BDEC}" type="slidenum">
              <a:rPr lang="zh-CN" altLang="en-US" smtClean="0"/>
              <a:t>32</a:t>
            </a:fld>
            <a:endParaRPr lang="zh-CN" altLang="en-US"/>
          </a:p>
        </p:txBody>
      </p:sp>
    </p:spTree>
    <p:extLst>
      <p:ext uri="{BB962C8B-B14F-4D97-AF65-F5344CB8AC3E}">
        <p14:creationId xmlns:p14="http://schemas.microsoft.com/office/powerpoint/2010/main" val="3818930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Packages travel inside the network…</a:t>
            </a:r>
          </a:p>
          <a:p>
            <a:r>
              <a:rPr lang="en-US" dirty="0" smtClean="0"/>
              <a:t>Switches pass them along…</a:t>
            </a:r>
          </a:p>
          <a:p>
            <a:r>
              <a:rPr lang="en-US" dirty="0" smtClean="0"/>
              <a:t>But the decision</a:t>
            </a:r>
            <a:r>
              <a:rPr lang="en-US" baseline="0" dirty="0" smtClean="0"/>
              <a:t>s are made individually by the switches.. such as where to pass them</a:t>
            </a:r>
          </a:p>
          <a:p>
            <a:r>
              <a:rPr lang="en-US" dirty="0" smtClean="0"/>
              <a:t>No</a:t>
            </a:r>
            <a:r>
              <a:rPr lang="en-US" baseline="0" dirty="0" smtClean="0"/>
              <a:t>body is dynamically controlling the network flow</a:t>
            </a:r>
            <a:endParaRPr lang="en-US" dirty="0" smtClean="0"/>
          </a:p>
        </p:txBody>
      </p:sp>
      <p:sp>
        <p:nvSpPr>
          <p:cNvPr id="4" name="Slide Number Placeholder 3"/>
          <p:cNvSpPr>
            <a:spLocks noGrp="1"/>
          </p:cNvSpPr>
          <p:nvPr>
            <p:ph type="sldNum" sz="quarter" idx="10"/>
          </p:nvPr>
        </p:nvSpPr>
        <p:spPr/>
        <p:txBody>
          <a:bodyPr/>
          <a:lstStyle/>
          <a:p>
            <a:fld id="{5EF4AD07-E522-490E-A307-F4F745B8D3CD}" type="slidenum">
              <a:rPr lang="en-US" smtClean="0"/>
              <a:t>6</a:t>
            </a:fld>
            <a:endParaRPr lang="en-US"/>
          </a:p>
        </p:txBody>
      </p:sp>
    </p:spTree>
    <p:extLst>
      <p:ext uri="{BB962C8B-B14F-4D97-AF65-F5344CB8AC3E}">
        <p14:creationId xmlns:p14="http://schemas.microsoft.com/office/powerpoint/2010/main" val="366500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smtClean="0"/>
              <a:t>The key is to have a standardized control interface that speaks directly to hardware</a:t>
            </a:r>
          </a:p>
          <a:p>
            <a:pPr>
              <a:buFontTx/>
              <a:buChar char="•"/>
            </a:pPr>
            <a:r>
              <a:rPr lang="en-US" dirty="0" smtClean="0"/>
              <a:t>A whole</a:t>
            </a:r>
            <a:r>
              <a:rPr lang="en-US" baseline="0" dirty="0" smtClean="0"/>
              <a:t> network is like a big machine</a:t>
            </a:r>
            <a:endParaRPr lang="en-US" dirty="0" smtClean="0"/>
          </a:p>
        </p:txBody>
      </p:sp>
      <p:sp>
        <p:nvSpPr>
          <p:cNvPr id="4" name="Slide Number Placeholder 3"/>
          <p:cNvSpPr>
            <a:spLocks noGrp="1"/>
          </p:cNvSpPr>
          <p:nvPr>
            <p:ph type="sldNum" sz="quarter" idx="10"/>
          </p:nvPr>
        </p:nvSpPr>
        <p:spPr/>
        <p:txBody>
          <a:bodyPr/>
          <a:lstStyle/>
          <a:p>
            <a:fld id="{5EF4AD07-E522-490E-A307-F4F745B8D3CD}" type="slidenum">
              <a:rPr lang="en-US" smtClean="0"/>
              <a:t>7</a:t>
            </a:fld>
            <a:endParaRPr lang="en-US"/>
          </a:p>
        </p:txBody>
      </p:sp>
    </p:spTree>
    <p:extLst>
      <p:ext uri="{BB962C8B-B14F-4D97-AF65-F5344CB8AC3E}">
        <p14:creationId xmlns:p14="http://schemas.microsoft.com/office/powerpoint/2010/main" val="348838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smtClean="0"/>
              <a:t>A remote controller has control of a switch’s forwarding decisions</a:t>
            </a:r>
            <a:endParaRPr lang="en-US" dirty="0" smtClean="0"/>
          </a:p>
          <a:p>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8</a:t>
            </a:fld>
            <a:endParaRPr lang="en-US"/>
          </a:p>
        </p:txBody>
      </p:sp>
    </p:spTree>
    <p:extLst>
      <p:ext uri="{BB962C8B-B14F-4D97-AF65-F5344CB8AC3E}">
        <p14:creationId xmlns:p14="http://schemas.microsoft.com/office/powerpoint/2010/main" val="239242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在</a:t>
            </a:r>
            <a:r>
              <a:rPr lang="en-US" altLang="zh-CN" sz="1200" dirty="0" smtClean="0">
                <a:latin typeface="微软雅黑" panose="020B0503020204020204" pitchFamily="34" charset="-122"/>
                <a:ea typeface="微软雅黑" panose="020B0503020204020204" pitchFamily="34" charset="-122"/>
              </a:rPr>
              <a:t>SDN</a:t>
            </a:r>
            <a:r>
              <a:rPr lang="zh-CN" altLang="en-US" sz="1200" dirty="0" smtClean="0">
                <a:latin typeface="微软雅黑" panose="020B0503020204020204" pitchFamily="34" charset="-122"/>
                <a:ea typeface="微软雅黑" panose="020B0503020204020204" pitchFamily="34" charset="-122"/>
              </a:rPr>
              <a:t>中，南向接口指的是</a:t>
            </a:r>
            <a:r>
              <a:rPr lang="en-US" altLang="zh-CN" sz="1200" dirty="0" err="1" smtClean="0">
                <a:latin typeface="微软雅黑" panose="020B0503020204020204" pitchFamily="34" charset="-122"/>
                <a:ea typeface="微软雅黑" panose="020B0503020204020204" pitchFamily="34" charset="-122"/>
              </a:rPr>
              <a:t>OpenFlow</a:t>
            </a:r>
            <a:r>
              <a:rPr lang="zh-CN" altLang="en-US" sz="1200" dirty="0" smtClean="0">
                <a:latin typeface="微软雅黑" panose="020B0503020204020204" pitchFamily="34" charset="-122"/>
                <a:ea typeface="微软雅黑" panose="020B0503020204020204" pitchFamily="34" charset="-122"/>
              </a:rPr>
              <a:t>协议，或者其它可以代替</a:t>
            </a:r>
            <a:r>
              <a:rPr lang="en-US" altLang="zh-CN" sz="1200" dirty="0" err="1" smtClean="0">
                <a:latin typeface="微软雅黑" panose="020B0503020204020204" pitchFamily="34" charset="-122"/>
                <a:ea typeface="微软雅黑" panose="020B0503020204020204" pitchFamily="34" charset="-122"/>
              </a:rPr>
              <a:t>OpenFlow</a:t>
            </a:r>
            <a:r>
              <a:rPr lang="zh-CN" altLang="en-US" sz="1200" dirty="0" smtClean="0">
                <a:latin typeface="微软雅黑" panose="020B0503020204020204" pitchFamily="34" charset="-122"/>
                <a:ea typeface="微软雅黑" panose="020B0503020204020204" pitchFamily="34" charset="-122"/>
              </a:rPr>
              <a:t>的协议。它的主要作用是让</a:t>
            </a:r>
            <a:r>
              <a:rPr lang="en-US" altLang="zh-CN" sz="1200" dirty="0" smtClean="0">
                <a:latin typeface="微软雅黑" panose="020B0503020204020204" pitchFamily="34" charset="-122"/>
                <a:ea typeface="微软雅黑" panose="020B0503020204020204" pitchFamily="34" charset="-122"/>
              </a:rPr>
              <a:t>SDN</a:t>
            </a:r>
            <a:r>
              <a:rPr lang="zh-CN" altLang="en-US" sz="1200" dirty="0" smtClean="0">
                <a:latin typeface="微软雅黑" panose="020B0503020204020204" pitchFamily="34" charset="-122"/>
                <a:ea typeface="微软雅黑" panose="020B0503020204020204" pitchFamily="34" charset="-122"/>
              </a:rPr>
              <a:t>控制器和网络节点能够通信，网络节点包括物理和虚拟的交换机及路由器。这样就能通过调用北向</a:t>
            </a:r>
            <a:r>
              <a:rPr lang="en-US" altLang="zh-CN" sz="1200" dirty="0" smtClean="0">
                <a:latin typeface="微软雅黑" panose="020B0503020204020204" pitchFamily="34" charset="-122"/>
                <a:ea typeface="微软雅黑" panose="020B0503020204020204" pitchFamily="34" charset="-122"/>
              </a:rPr>
              <a:t>API</a:t>
            </a:r>
            <a:r>
              <a:rPr lang="zh-CN" altLang="en-US" sz="1200" dirty="0" smtClean="0">
                <a:latin typeface="微软雅黑" panose="020B0503020204020204" pitchFamily="34" charset="-122"/>
                <a:ea typeface="微软雅黑" panose="020B0503020204020204" pitchFamily="34" charset="-122"/>
              </a:rPr>
              <a:t>实现网络拓扑发现、定义网络流等功能。</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北向</a:t>
            </a:r>
            <a:r>
              <a:rPr lang="en-US" altLang="zh-CN" sz="1200" dirty="0" smtClean="0">
                <a:latin typeface="微软雅黑" panose="020B0503020204020204" pitchFamily="34" charset="-122"/>
                <a:ea typeface="微软雅黑" panose="020B0503020204020204" pitchFamily="34" charset="-122"/>
              </a:rPr>
              <a:t>API</a:t>
            </a:r>
            <a:r>
              <a:rPr lang="zh-CN" altLang="en-US" sz="1200" dirty="0" smtClean="0">
                <a:latin typeface="微软雅黑" panose="020B0503020204020204" pitchFamily="34" charset="-122"/>
                <a:ea typeface="微软雅黑" panose="020B0503020204020204" pitchFamily="34" charset="-122"/>
              </a:rPr>
              <a:t>在</a:t>
            </a:r>
            <a:r>
              <a:rPr lang="en-US" altLang="zh-CN" sz="1200" dirty="0" smtClean="0">
                <a:latin typeface="微软雅黑" panose="020B0503020204020204" pitchFamily="34" charset="-122"/>
                <a:ea typeface="微软雅黑" panose="020B0503020204020204" pitchFamily="34" charset="-122"/>
              </a:rPr>
              <a:t>SDN</a:t>
            </a:r>
            <a:r>
              <a:rPr lang="zh-CN" altLang="en-US" sz="1200" dirty="0" smtClean="0">
                <a:latin typeface="微软雅黑" panose="020B0503020204020204" pitchFamily="34" charset="-122"/>
                <a:ea typeface="微软雅黑" panose="020B0503020204020204" pitchFamily="34" charset="-122"/>
              </a:rPr>
              <a:t>控制器中能够让应用程序对网络进行编程，或者从网络中请求服务。</a:t>
            </a:r>
            <a:r>
              <a:rPr lang="en-US" altLang="zh-CN" sz="1200" dirty="0" smtClean="0">
                <a:latin typeface="微软雅黑" panose="020B0503020204020204" pitchFamily="34" charset="-122"/>
                <a:ea typeface="微软雅黑" panose="020B0503020204020204" pitchFamily="34" charset="-122"/>
              </a:rPr>
              <a:t>SDN</a:t>
            </a:r>
            <a:r>
              <a:rPr lang="zh-CN" altLang="en-US" sz="1200" dirty="0" smtClean="0">
                <a:latin typeface="微软雅黑" panose="020B0503020204020204" pitchFamily="34" charset="-122"/>
                <a:ea typeface="微软雅黑" panose="020B0503020204020204" pitchFamily="34" charset="-122"/>
              </a:rPr>
              <a:t>是一种堆叠的结构，它分开了网络控制层和转发层，并把控制层集中在一个控制器中从而能在高层的策略下定义转发行为。</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本质上，北向接口和南向接口就是允许一个网络组件能够和更高或更低的网络组件进行分别通信。</a:t>
            </a:r>
          </a:p>
          <a:p>
            <a:endParaRPr lang="en-US" dirty="0"/>
          </a:p>
        </p:txBody>
      </p:sp>
      <p:sp>
        <p:nvSpPr>
          <p:cNvPr id="4" name="Slide Number Placeholder 3"/>
          <p:cNvSpPr>
            <a:spLocks noGrp="1"/>
          </p:cNvSpPr>
          <p:nvPr>
            <p:ph type="sldNum" sz="quarter" idx="10"/>
          </p:nvPr>
        </p:nvSpPr>
        <p:spPr/>
        <p:txBody>
          <a:bodyPr/>
          <a:lstStyle/>
          <a:p>
            <a:fld id="{D178A750-DBFC-4A95-8146-10E0EE390C5D}" type="slidenum">
              <a:rPr lang="en-US" smtClean="0"/>
              <a:t>10</a:t>
            </a:fld>
            <a:endParaRPr lang="en-US"/>
          </a:p>
        </p:txBody>
      </p:sp>
    </p:spTree>
    <p:extLst>
      <p:ext uri="{BB962C8B-B14F-4D97-AF65-F5344CB8AC3E}">
        <p14:creationId xmlns:p14="http://schemas.microsoft.com/office/powerpoint/2010/main" val="37690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indent="0">
              <a:buNone/>
            </a:pPr>
            <a:r>
              <a:rPr lang="en-US" altLang="zh-CN" sz="1200" dirty="0" smtClean="0">
                <a:latin typeface="微软雅黑" panose="020B0503020204020204" pitchFamily="34" charset="-122"/>
                <a:ea typeface="微软雅黑" panose="020B0503020204020204" pitchFamily="34" charset="-122"/>
              </a:rPr>
              <a:t>SDN</a:t>
            </a:r>
            <a:r>
              <a:rPr lang="zh-CN" altLang="en-US" sz="1200" dirty="0" smtClean="0">
                <a:latin typeface="微软雅黑" panose="020B0503020204020204" pitchFamily="34" charset="-122"/>
                <a:ea typeface="微软雅黑" panose="020B0503020204020204" pitchFamily="34" charset="-122"/>
              </a:rPr>
              <a:t>本质上具有“控制和转发分离”、“设备资源虚拟化”和“通用硬件及软件可编程”三大特性，这带来了一系列的好处：</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第一，设备硬件归一化，硬件只关注转发和存储能力，与业务特性解耦，可以采用相对廉价的商用的架构来实现。</a:t>
            </a:r>
          </a:p>
          <a:p>
            <a:r>
              <a:rPr lang="zh-CN" altLang="en-US" sz="1200" dirty="0" smtClean="0">
                <a:latin typeface="微软雅黑" panose="020B0503020204020204" pitchFamily="34" charset="-122"/>
                <a:ea typeface="微软雅黑" panose="020B0503020204020204" pitchFamily="34" charset="-122"/>
              </a:rPr>
              <a:t> 第二，网络的智能性全部由软件实现，网络设备的种类及功能由软件配置而定，对网络的操作控制和运行由服务器作为网络操作系统（</a:t>
            </a:r>
            <a:r>
              <a:rPr lang="en-US" altLang="zh-CN" sz="1200" dirty="0" smtClean="0">
                <a:latin typeface="微软雅黑" panose="020B0503020204020204" pitchFamily="34" charset="-122"/>
                <a:ea typeface="微软雅黑" panose="020B0503020204020204" pitchFamily="34" charset="-122"/>
              </a:rPr>
              <a:t>NOS</a:t>
            </a:r>
            <a:r>
              <a:rPr lang="zh-CN" altLang="en-US" sz="1200" dirty="0" smtClean="0">
                <a:latin typeface="微软雅黑" panose="020B0503020204020204" pitchFamily="34" charset="-122"/>
                <a:ea typeface="微软雅黑" panose="020B0503020204020204" pitchFamily="34" charset="-122"/>
              </a:rPr>
              <a:t>）来完成。</a:t>
            </a:r>
          </a:p>
          <a:p>
            <a:r>
              <a:rPr lang="zh-CN" altLang="en-US" sz="1200" dirty="0" smtClean="0">
                <a:latin typeface="微软雅黑" panose="020B0503020204020204" pitchFamily="34" charset="-122"/>
                <a:ea typeface="微软雅黑" panose="020B0503020204020204" pitchFamily="34" charset="-122"/>
              </a:rPr>
              <a:t> 第三，对业务响应相对更快</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可以定制各种网络参数，如路由、安全、策略、</a:t>
            </a:r>
            <a:r>
              <a:rPr lang="en-US" altLang="zh-CN" sz="1200" dirty="0" err="1" smtClean="0">
                <a:latin typeface="微软雅黑" panose="020B0503020204020204" pitchFamily="34" charset="-122"/>
                <a:ea typeface="微软雅黑" panose="020B0503020204020204" pitchFamily="34" charset="-122"/>
              </a:rPr>
              <a:t>QoS</a:t>
            </a:r>
            <a:r>
              <a:rPr lang="zh-CN" altLang="en-US" sz="1200" dirty="0" smtClean="0">
                <a:latin typeface="微软雅黑" panose="020B0503020204020204" pitchFamily="34" charset="-122"/>
                <a:ea typeface="微软雅黑" panose="020B0503020204020204" pitchFamily="34" charset="-122"/>
              </a:rPr>
              <a:t>等，并实时配置到网络中，开通具体业务的时间将缩短。</a:t>
            </a:r>
          </a:p>
          <a:p>
            <a:endParaRPr lang="en-US" dirty="0"/>
          </a:p>
        </p:txBody>
      </p:sp>
      <p:sp>
        <p:nvSpPr>
          <p:cNvPr id="4" name="Slide Number Placeholder 3"/>
          <p:cNvSpPr>
            <a:spLocks noGrp="1"/>
          </p:cNvSpPr>
          <p:nvPr>
            <p:ph type="sldNum" sz="quarter" idx="10"/>
          </p:nvPr>
        </p:nvSpPr>
        <p:spPr/>
        <p:txBody>
          <a:bodyPr/>
          <a:lstStyle/>
          <a:p>
            <a:fld id="{D178A750-DBFC-4A95-8146-10E0EE390C5D}" type="slidenum">
              <a:rPr lang="en-US" smtClean="0"/>
              <a:t>11</a:t>
            </a:fld>
            <a:endParaRPr lang="en-US"/>
          </a:p>
        </p:txBody>
      </p:sp>
    </p:spTree>
    <p:extLst>
      <p:ext uri="{BB962C8B-B14F-4D97-AF65-F5344CB8AC3E}">
        <p14:creationId xmlns:p14="http://schemas.microsoft.com/office/powerpoint/2010/main" val="203889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网络交换设备，无论是交换机还是路由器，其核心信息都保存在 </a:t>
            </a:r>
            <a:r>
              <a:rPr lang="en-US" altLang="zh-CN" sz="1200" dirty="0" smtClean="0">
                <a:latin typeface="微软雅黑" panose="020B0503020204020204" pitchFamily="34" charset="-122"/>
                <a:ea typeface="微软雅黑" panose="020B0503020204020204" pitchFamily="34" charset="-122"/>
              </a:rPr>
              <a:t>Flow Table </a:t>
            </a:r>
            <a:r>
              <a:rPr lang="zh-CN" altLang="en-US" sz="1200" dirty="0" smtClean="0">
                <a:latin typeface="微软雅黑" panose="020B0503020204020204" pitchFamily="34" charset="-122"/>
                <a:ea typeface="微软雅黑" panose="020B0503020204020204" pitchFamily="34" charset="-122"/>
              </a:rPr>
              <a:t>里面，这些 </a:t>
            </a:r>
            <a:r>
              <a:rPr lang="en-US" altLang="zh-CN" sz="1200" dirty="0" smtClean="0">
                <a:latin typeface="微软雅黑" panose="020B0503020204020204" pitchFamily="34" charset="-122"/>
                <a:ea typeface="微软雅黑" panose="020B0503020204020204" pitchFamily="34" charset="-122"/>
              </a:rPr>
              <a:t>Flow Table </a:t>
            </a:r>
            <a:r>
              <a:rPr lang="zh-CN" altLang="en-US" sz="1200" dirty="0" smtClean="0">
                <a:latin typeface="微软雅黑" panose="020B0503020204020204" pitchFamily="34" charset="-122"/>
                <a:ea typeface="微软雅黑" panose="020B0503020204020204" pitchFamily="34" charset="-122"/>
              </a:rPr>
              <a:t>被用来实现诸如转发、防火墙、</a:t>
            </a:r>
            <a:r>
              <a:rPr lang="en-US" altLang="zh-CN" sz="1200" dirty="0" err="1" smtClean="0">
                <a:latin typeface="微软雅黑" panose="020B0503020204020204" pitchFamily="34" charset="-122"/>
                <a:ea typeface="微软雅黑" panose="020B0503020204020204" pitchFamily="34" charset="-122"/>
              </a:rPr>
              <a:t>QoS</a:t>
            </a:r>
            <a:r>
              <a:rPr lang="zh-CN" altLang="en-US" sz="1200" dirty="0" smtClean="0">
                <a:latin typeface="微软雅黑" panose="020B0503020204020204" pitchFamily="34" charset="-122"/>
                <a:ea typeface="微软雅黑" panose="020B0503020204020204" pitchFamily="34" charset="-122"/>
              </a:rPr>
              <a:t>、统计分析等各种功能。不同生产厂家的 </a:t>
            </a:r>
            <a:r>
              <a:rPr lang="en-US" altLang="zh-CN" sz="1200" dirty="0" smtClean="0">
                <a:latin typeface="微软雅黑" panose="020B0503020204020204" pitchFamily="34" charset="-122"/>
                <a:ea typeface="微软雅黑" panose="020B0503020204020204" pitchFamily="34" charset="-122"/>
              </a:rPr>
              <a:t>Flow Table </a:t>
            </a:r>
            <a:r>
              <a:rPr lang="zh-CN" altLang="en-US" sz="1200" dirty="0" smtClean="0">
                <a:latin typeface="微软雅黑" panose="020B0503020204020204" pitchFamily="34" charset="-122"/>
                <a:ea typeface="微软雅黑" panose="020B0503020204020204" pitchFamily="34" charset="-122"/>
              </a:rPr>
              <a:t>有着不同的格式，</a:t>
            </a:r>
            <a:r>
              <a:rPr lang="en-US" altLang="zh-CN" sz="1200" dirty="0" err="1" smtClean="0">
                <a:latin typeface="微软雅黑" panose="020B0503020204020204" pitchFamily="34" charset="-122"/>
                <a:ea typeface="微软雅黑" panose="020B0503020204020204" pitchFamily="34" charset="-122"/>
              </a:rPr>
              <a:t>OpenFlow</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定义了一套对这些 </a:t>
            </a:r>
            <a:r>
              <a:rPr lang="en-US" altLang="zh-CN" sz="1200" dirty="0" smtClean="0">
                <a:latin typeface="微软雅黑" panose="020B0503020204020204" pitchFamily="34" charset="-122"/>
                <a:ea typeface="微软雅黑" panose="020B0503020204020204" pitchFamily="34" charset="-122"/>
              </a:rPr>
              <a:t>Flow Table </a:t>
            </a:r>
            <a:r>
              <a:rPr lang="zh-CN" altLang="en-US" sz="1200" dirty="0" smtClean="0">
                <a:latin typeface="微软雅黑" panose="020B0503020204020204" pitchFamily="34" charset="-122"/>
                <a:ea typeface="微软雅黑" panose="020B0503020204020204" pitchFamily="34" charset="-122"/>
              </a:rPr>
              <a:t>进行操作的可扩展的通用标准</a:t>
            </a:r>
            <a:endParaRPr lang="en-US" dirty="0"/>
          </a:p>
        </p:txBody>
      </p:sp>
      <p:sp>
        <p:nvSpPr>
          <p:cNvPr id="4" name="Slide Number Placeholder 3"/>
          <p:cNvSpPr>
            <a:spLocks noGrp="1"/>
          </p:cNvSpPr>
          <p:nvPr>
            <p:ph type="sldNum" sz="quarter" idx="10"/>
          </p:nvPr>
        </p:nvSpPr>
        <p:spPr/>
        <p:txBody>
          <a:bodyPr/>
          <a:lstStyle/>
          <a:p>
            <a:fld id="{D178A750-DBFC-4A95-8146-10E0EE390C5D}" type="slidenum">
              <a:rPr lang="en-US" smtClean="0"/>
              <a:t>15</a:t>
            </a:fld>
            <a:endParaRPr lang="en-US"/>
          </a:p>
        </p:txBody>
      </p:sp>
    </p:spTree>
    <p:extLst>
      <p:ext uri="{BB962C8B-B14F-4D97-AF65-F5344CB8AC3E}">
        <p14:creationId xmlns:p14="http://schemas.microsoft.com/office/powerpoint/2010/main" val="258779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Leverages hardware inside most switches today (ACL tables)</a:t>
            </a:r>
          </a:p>
          <a:p>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17</a:t>
            </a:fld>
            <a:endParaRPr lang="en-US"/>
          </a:p>
        </p:txBody>
      </p:sp>
    </p:spTree>
    <p:extLst>
      <p:ext uri="{BB962C8B-B14F-4D97-AF65-F5344CB8AC3E}">
        <p14:creationId xmlns:p14="http://schemas.microsoft.com/office/powerpoint/2010/main" val="420843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F4AD07-E522-490E-A307-F4F745B8D3CD}" type="slidenum">
              <a:rPr lang="en-US" smtClean="0"/>
              <a:t>18</a:t>
            </a:fld>
            <a:endParaRPr lang="en-US"/>
          </a:p>
        </p:txBody>
      </p:sp>
    </p:spTree>
    <p:extLst>
      <p:ext uri="{BB962C8B-B14F-4D97-AF65-F5344CB8AC3E}">
        <p14:creationId xmlns:p14="http://schemas.microsoft.com/office/powerpoint/2010/main" val="424782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7B613C-1AD7-49D3-885D-F654C5CDBAA6}" type="datetime1">
              <a:rPr lang="en-US" smtClean="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B613C-1AD7-49D3-885D-F654C5CDBAA6}" type="datetime1">
              <a:rPr lang="en-US" smtClean="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7B613C-1AD7-49D3-885D-F654C5CDBAA6}" type="datetime1">
              <a:rPr lang="en-US" smtClean="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xfrm>
            <a:off x="-235024" y="6453336"/>
            <a:ext cx="990600" cy="476250"/>
          </a:xfrm>
          <a:ln/>
        </p:spPr>
        <p:txBody>
          <a:bodyPr/>
          <a:lstStyle>
            <a:lvl1pPr>
              <a:defRPr/>
            </a:lvl1pPr>
          </a:lstStyle>
          <a:p>
            <a:pPr>
              <a:defRPr/>
            </a:pPr>
            <a:fld id="{C7AC2DD8-4B43-430A-8327-670F8C02BA33}" type="slidenum">
              <a:rPr lang="en-US" altLang="zh-CN"/>
              <a:pPr>
                <a:defRPr/>
              </a:pPr>
              <a:t>‹#›</a:t>
            </a:fld>
            <a:endParaRPr lang="en-US" altLang="zh-CN" dirty="0"/>
          </a:p>
        </p:txBody>
      </p:sp>
    </p:spTree>
    <p:extLst>
      <p:ext uri="{BB962C8B-B14F-4D97-AF65-F5344CB8AC3E}">
        <p14:creationId xmlns:p14="http://schemas.microsoft.com/office/powerpoint/2010/main" val="37260567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B613C-1AD7-49D3-885D-F654C5CDBAA6}" type="datetime1">
              <a:rPr lang="en-US" smtClean="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7B613C-1AD7-49D3-885D-F654C5CDBAA6}" type="datetime1">
              <a:rPr lang="en-US" smtClean="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7B613C-1AD7-49D3-885D-F654C5CDBAA6}" type="datetime1">
              <a:rPr lang="en-US" smtClean="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7B613C-1AD7-49D3-885D-F654C5CDBAA6}" type="datetime1">
              <a:rPr lang="en-US" smtClean="0"/>
              <a:pPr/>
              <a:t>1/15/2015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7B613C-1AD7-49D3-885D-F654C5CDBAA6}" type="datetime1">
              <a:rPr lang="en-US" smtClean="0"/>
              <a:pPr/>
              <a:t>1/15/2015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B613C-1AD7-49D3-885D-F654C5CDBAA6}" type="datetime1">
              <a:rPr lang="en-US" smtClean="0"/>
              <a:pPr/>
              <a:t>1/15/2015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27B613C-1AD7-49D3-885D-F654C5CDBAA6}" type="datetime1">
              <a:rPr lang="en-US" smtClean="0"/>
              <a:pPr/>
              <a:t>1/15/2015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E2D2B3B-882E-40F3-A32F-6DD5169150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20888"/>
            <a:ext cx="7659687" cy="1168400"/>
          </a:xfrm>
        </p:spPr>
        <p:txBody>
          <a:bodyPr>
            <a:normAutofit/>
          </a:bodyPr>
          <a:lstStyle/>
          <a:p>
            <a:pPr marL="857250" indent="-857250">
              <a:buFont typeface="Wingdings" panose="05000000000000000000" pitchFamily="2" charset="2"/>
              <a:buChar char="Ø"/>
            </a:pPr>
            <a:r>
              <a:rPr lang="en-US" altLang="zh-CN" b="1" dirty="0" smtClean="0">
                <a:latin typeface="+mn-lt"/>
              </a:rPr>
              <a:t>SDN </a:t>
            </a:r>
            <a:r>
              <a:rPr lang="en-US" altLang="zh-CN" b="1" dirty="0" smtClean="0">
                <a:latin typeface="+mn-lt"/>
              </a:rPr>
              <a:t>&amp; </a:t>
            </a:r>
            <a:r>
              <a:rPr lang="en-US" altLang="zh-CN" b="1" dirty="0" err="1" smtClean="0">
                <a:latin typeface="+mn-lt"/>
              </a:rPr>
              <a:t>Openflow</a:t>
            </a:r>
            <a:endParaRPr lang="zh-CN" altLang="en-US" b="1" dirty="0">
              <a:latin typeface="+mn-lt"/>
            </a:endParaRPr>
          </a:p>
        </p:txBody>
      </p:sp>
      <p:sp>
        <p:nvSpPr>
          <p:cNvPr id="3" name="文本占位符 2"/>
          <p:cNvSpPr>
            <a:spLocks noGrp="1"/>
          </p:cNvSpPr>
          <p:nvPr>
            <p:ph type="body" idx="1"/>
          </p:nvPr>
        </p:nvSpPr>
        <p:spPr/>
        <p:txBody>
          <a:bodyPr/>
          <a:lstStyle/>
          <a:p>
            <a:r>
              <a:rPr lang="en-US" altLang="zh-CN" dirty="0" smtClean="0"/>
              <a:t>Presenter: Wang, Yang</a:t>
            </a:r>
            <a:endParaRPr lang="zh-CN" altLang="en-US" dirty="0"/>
          </a:p>
        </p:txBody>
      </p:sp>
    </p:spTree>
    <p:extLst>
      <p:ext uri="{BB962C8B-B14F-4D97-AF65-F5344CB8AC3E}">
        <p14:creationId xmlns:p14="http://schemas.microsoft.com/office/powerpoint/2010/main" val="2232954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solidFill>
                  <a:schemeClr val="tx1"/>
                </a:solidFill>
                <a:ea typeface="微软雅黑" panose="020B0503020204020204" pitchFamily="34" charset="-122"/>
              </a:rPr>
              <a:t>SDN</a:t>
            </a:r>
            <a:r>
              <a:rPr lang="zh-CN" altLang="en-US" b="1" dirty="0" smtClean="0">
                <a:solidFill>
                  <a:schemeClr val="tx1"/>
                </a:solidFill>
                <a:ea typeface="微软雅黑" panose="020B0503020204020204" pitchFamily="34" charset="-122"/>
              </a:rPr>
              <a:t>的体系</a:t>
            </a:r>
            <a:r>
              <a:rPr lang="zh-CN" altLang="en-US" b="1" dirty="0">
                <a:solidFill>
                  <a:schemeClr val="tx1"/>
                </a:solidFill>
                <a:ea typeface="微软雅黑" panose="020B0503020204020204" pitchFamily="34" charset="-122"/>
              </a:rPr>
              <a:t>结</a:t>
            </a:r>
            <a:r>
              <a:rPr lang="zh-CN" altLang="en-US" b="1" dirty="0" smtClean="0">
                <a:solidFill>
                  <a:schemeClr val="tx1"/>
                </a:solidFill>
                <a:ea typeface="微软雅黑" panose="020B0503020204020204" pitchFamily="34" charset="-122"/>
              </a:rPr>
              <a:t>构</a:t>
            </a:r>
            <a:endParaRPr lang="zh-CN" altLang="en-US" b="1" dirty="0">
              <a:solidFill>
                <a:schemeClr val="tx1"/>
              </a:solidFill>
              <a:ea typeface="微软雅黑" panose="020B0503020204020204" pitchFamily="34"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6" y="1396620"/>
            <a:ext cx="4320480" cy="2824468"/>
          </a:xfrm>
        </p:spPr>
      </p:pic>
      <p:sp>
        <p:nvSpPr>
          <p:cNvPr id="4" name="灯片编号占位符 3"/>
          <p:cNvSpPr>
            <a:spLocks noGrp="1"/>
          </p:cNvSpPr>
          <p:nvPr>
            <p:ph type="sldNum" sz="quarter" idx="12"/>
          </p:nvPr>
        </p:nvSpPr>
        <p:spPr/>
        <p:txBody>
          <a:bodyPr/>
          <a:lstStyle/>
          <a:p>
            <a:fld id="{6E2D2B3B-882E-40F3-A32F-6DD516915044}" type="slidenum">
              <a:rPr lang="en-US" smtClean="0"/>
              <a:pPr/>
              <a:t>10</a:t>
            </a:fld>
            <a:endParaRPr lang="en-US"/>
          </a:p>
        </p:txBody>
      </p:sp>
      <p:sp>
        <p:nvSpPr>
          <p:cNvPr id="6" name="TextBox 5"/>
          <p:cNvSpPr txBox="1"/>
          <p:nvPr/>
        </p:nvSpPr>
        <p:spPr>
          <a:xfrm>
            <a:off x="323525" y="4437112"/>
            <a:ext cx="8136905" cy="1717393"/>
          </a:xfrm>
          <a:prstGeom prst="rect">
            <a:avLst/>
          </a:prstGeom>
          <a:noFill/>
        </p:spPr>
        <p:txBody>
          <a:bodyPr wrap="square" rtlCol="0">
            <a:spAutoFit/>
          </a:bodyPr>
          <a:lstStyle/>
          <a:p>
            <a:pPr marL="342900" lvl="0" indent="-228600">
              <a:spcBef>
                <a:spcPct val="20000"/>
              </a:spcBef>
              <a:buClr>
                <a:srgbClr val="A9A57C"/>
              </a:buClr>
              <a:buFont typeface="Arial" pitchFamily="34" charset="0"/>
              <a:buChar char="•"/>
            </a:pPr>
            <a:r>
              <a:rPr lang="zh-CN" altLang="en-US" sz="2400" dirty="0">
                <a:solidFill>
                  <a:srgbClr val="2F2B20"/>
                </a:solidFill>
                <a:latin typeface="微软雅黑" panose="020B0503020204020204" pitchFamily="34" charset="-122"/>
                <a:ea typeface="微软雅黑" panose="020B0503020204020204" pitchFamily="34" charset="-122"/>
              </a:rPr>
              <a:t>业务层：包括</a:t>
            </a:r>
            <a:r>
              <a:rPr lang="zh-CN" altLang="en-US" sz="2400" dirty="0" smtClean="0">
                <a:solidFill>
                  <a:srgbClr val="2F2B20"/>
                </a:solidFill>
                <a:latin typeface="微软雅黑" panose="020B0503020204020204" pitchFamily="34" charset="-122"/>
                <a:ea typeface="微软雅黑" panose="020B0503020204020204" pitchFamily="34" charset="-122"/>
              </a:rPr>
              <a:t>各种针对不同场景开发的业务</a:t>
            </a:r>
            <a:r>
              <a:rPr lang="zh-CN" altLang="en-US" sz="2400" dirty="0">
                <a:solidFill>
                  <a:srgbClr val="2F2B20"/>
                </a:solidFill>
                <a:latin typeface="微软雅黑" panose="020B0503020204020204" pitchFamily="34" charset="-122"/>
                <a:ea typeface="微软雅黑" panose="020B0503020204020204" pitchFamily="34" charset="-122"/>
              </a:rPr>
              <a:t>和应用</a:t>
            </a:r>
            <a:endParaRPr lang="en-US" altLang="zh-CN" sz="2400" dirty="0">
              <a:solidFill>
                <a:srgbClr val="2F2B20"/>
              </a:solidFill>
              <a:latin typeface="微软雅黑" panose="020B0503020204020204" pitchFamily="34" charset="-122"/>
              <a:ea typeface="微软雅黑" panose="020B0503020204020204" pitchFamily="34" charset="-122"/>
            </a:endParaRPr>
          </a:p>
          <a:p>
            <a:pPr marL="342900" lvl="0" indent="-228600">
              <a:spcBef>
                <a:spcPct val="20000"/>
              </a:spcBef>
              <a:buClr>
                <a:srgbClr val="A9A57C"/>
              </a:buClr>
              <a:buFont typeface="Arial" pitchFamily="34" charset="0"/>
              <a:buChar char="•"/>
            </a:pPr>
            <a:r>
              <a:rPr lang="zh-CN" altLang="en-US" sz="2400" dirty="0">
                <a:solidFill>
                  <a:srgbClr val="2F2B20"/>
                </a:solidFill>
                <a:latin typeface="微软雅黑" panose="020B0503020204020204" pitchFamily="34" charset="-122"/>
                <a:ea typeface="微软雅黑" panose="020B0503020204020204" pitchFamily="34" charset="-122"/>
              </a:rPr>
              <a:t>控制层：主要负责处理</a:t>
            </a:r>
            <a:r>
              <a:rPr lang="zh-CN" altLang="en-US" sz="2400" dirty="0" smtClean="0">
                <a:solidFill>
                  <a:srgbClr val="2F2B20"/>
                </a:solidFill>
                <a:latin typeface="微软雅黑" panose="020B0503020204020204" pitchFamily="34" charset="-122"/>
                <a:ea typeface="微软雅黑" panose="020B0503020204020204" pitchFamily="34" charset="-122"/>
              </a:rPr>
              <a:t>数据转发平面的资源，</a:t>
            </a:r>
            <a:r>
              <a:rPr lang="zh-CN" altLang="en-US" sz="2400" dirty="0">
                <a:solidFill>
                  <a:srgbClr val="2F2B20"/>
                </a:solidFill>
                <a:latin typeface="微软雅黑" panose="020B0503020204020204" pitchFamily="34" charset="-122"/>
                <a:ea typeface="微软雅黑" panose="020B0503020204020204" pitchFamily="34" charset="-122"/>
              </a:rPr>
              <a:t>维护</a:t>
            </a:r>
            <a:r>
              <a:rPr lang="zh-CN" altLang="en-US" sz="2400" dirty="0" smtClean="0">
                <a:solidFill>
                  <a:srgbClr val="2F2B20"/>
                </a:solidFill>
                <a:latin typeface="微软雅黑" panose="020B0503020204020204" pitchFamily="34" charset="-122"/>
                <a:ea typeface="微软雅黑" panose="020B0503020204020204" pitchFamily="34" charset="-122"/>
              </a:rPr>
              <a:t>网络拓扑、状态</a:t>
            </a:r>
            <a:r>
              <a:rPr lang="zh-CN" altLang="en-US" sz="2400" dirty="0">
                <a:solidFill>
                  <a:srgbClr val="2F2B20"/>
                </a:solidFill>
                <a:latin typeface="微软雅黑" panose="020B0503020204020204" pitchFamily="34" charset="-122"/>
                <a:ea typeface="微软雅黑" panose="020B0503020204020204" pitchFamily="34" charset="-122"/>
              </a:rPr>
              <a:t>信息等</a:t>
            </a:r>
            <a:endParaRPr lang="en-US" altLang="zh-CN" sz="2400" dirty="0">
              <a:solidFill>
                <a:srgbClr val="2F2B20"/>
              </a:solidFill>
              <a:latin typeface="微软雅黑" panose="020B0503020204020204" pitchFamily="34" charset="-122"/>
              <a:ea typeface="微软雅黑" panose="020B0503020204020204" pitchFamily="34" charset="-122"/>
            </a:endParaRPr>
          </a:p>
          <a:p>
            <a:pPr marL="342900" lvl="0" indent="-228600">
              <a:spcBef>
                <a:spcPct val="20000"/>
              </a:spcBef>
              <a:buClr>
                <a:srgbClr val="A9A57C"/>
              </a:buClr>
              <a:buFont typeface="Arial" pitchFamily="34" charset="0"/>
              <a:buChar char="•"/>
            </a:pPr>
            <a:r>
              <a:rPr lang="zh-CN" altLang="en-US" sz="2400" dirty="0">
                <a:solidFill>
                  <a:srgbClr val="2F2B20"/>
                </a:solidFill>
                <a:latin typeface="微软雅黑" panose="020B0503020204020204" pitchFamily="34" charset="-122"/>
                <a:ea typeface="微软雅黑" panose="020B0503020204020204" pitchFamily="34" charset="-122"/>
              </a:rPr>
              <a:t>转发层：负责基于流表的数据处理、转发和状态收集。</a:t>
            </a:r>
          </a:p>
        </p:txBody>
      </p:sp>
    </p:spTree>
    <p:extLst>
      <p:ext uri="{BB962C8B-B14F-4D97-AF65-F5344CB8AC3E}">
        <p14:creationId xmlns:p14="http://schemas.microsoft.com/office/powerpoint/2010/main" val="297693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solidFill>
                  <a:schemeClr val="tx1"/>
                </a:solidFill>
                <a:ea typeface="微软雅黑" panose="020B0503020204020204" pitchFamily="34" charset="-122"/>
              </a:rPr>
              <a:t>SDN</a:t>
            </a:r>
            <a:r>
              <a:rPr lang="zh-CN" altLang="en-US" b="1" dirty="0" smtClean="0">
                <a:solidFill>
                  <a:schemeClr val="tx1"/>
                </a:solidFill>
                <a:ea typeface="微软雅黑" panose="020B0503020204020204" pitchFamily="34" charset="-122"/>
              </a:rPr>
              <a:t>的意义</a:t>
            </a:r>
            <a:endParaRPr lang="zh-CN" altLang="en-US" b="1" dirty="0">
              <a:solidFill>
                <a:schemeClr val="tx1"/>
              </a:solidFill>
              <a:ea typeface="微软雅黑" panose="020B0503020204020204" pitchFamily="34" charset="-122"/>
            </a:endParaRPr>
          </a:p>
        </p:txBody>
      </p:sp>
      <p:sp>
        <p:nvSpPr>
          <p:cNvPr id="3" name="内容占位符 2"/>
          <p:cNvSpPr>
            <a:spLocks noGrp="1"/>
          </p:cNvSpPr>
          <p:nvPr>
            <p:ph idx="1"/>
          </p:nvPr>
        </p:nvSpPr>
        <p:spPr>
          <a:xfrm>
            <a:off x="467544" y="1628800"/>
            <a:ext cx="7620000" cy="4800600"/>
          </a:xfrm>
        </p:spPr>
        <p:txBody>
          <a:bodyPr>
            <a:normAutofit/>
          </a:bodyPr>
          <a:lstStyle/>
          <a:p>
            <a:pPr marL="114300" indent="0">
              <a:buNone/>
            </a:pPr>
            <a:r>
              <a:rPr lang="zh-CN" altLang="en-US" sz="2400" dirty="0">
                <a:latin typeface="微软雅黑" panose="020B0503020204020204" pitchFamily="34" charset="-122"/>
                <a:ea typeface="微软雅黑" panose="020B0503020204020204" pitchFamily="34" charset="-122"/>
              </a:rPr>
              <a:t>现有网络中，对流量的控制和转发都依赖于网络设备实现，且设备中集成了与业务</a:t>
            </a:r>
            <a:r>
              <a:rPr lang="zh-CN" altLang="en-US" sz="2400" dirty="0" smtClean="0">
                <a:latin typeface="微软雅黑" panose="020B0503020204020204" pitchFamily="34" charset="-122"/>
                <a:ea typeface="微软雅黑" panose="020B0503020204020204" pitchFamily="34" charset="-122"/>
              </a:rPr>
              <a:t>特性</a:t>
            </a:r>
            <a:r>
              <a:rPr lang="zh-CN" altLang="en-US" sz="2400" dirty="0">
                <a:latin typeface="微软雅黑" panose="020B0503020204020204" pitchFamily="34" charset="-122"/>
                <a:ea typeface="微软雅黑" panose="020B0503020204020204" pitchFamily="34" charset="-122"/>
              </a:rPr>
              <a:t>紧密</a:t>
            </a:r>
            <a:r>
              <a:rPr lang="zh-CN" altLang="en-US" sz="2400" dirty="0" smtClean="0">
                <a:latin typeface="微软雅黑" panose="020B0503020204020204" pitchFamily="34" charset="-122"/>
                <a:ea typeface="微软雅黑" panose="020B0503020204020204" pitchFamily="34" charset="-122"/>
              </a:rPr>
              <a:t>结合的</a:t>
            </a:r>
            <a:r>
              <a:rPr lang="zh-CN" altLang="en-US" sz="2400" dirty="0">
                <a:latin typeface="微软雅黑" panose="020B0503020204020204" pitchFamily="34" charset="-122"/>
                <a:ea typeface="微软雅黑" panose="020B0503020204020204" pitchFamily="34" charset="-122"/>
              </a:rPr>
              <a:t>操作系统和专用硬件，这些操作系统和专用硬件都是各个厂家自己开发和设计的。而在</a:t>
            </a:r>
            <a:r>
              <a:rPr lang="en-US" altLang="zh-CN" sz="2400" dirty="0">
                <a:latin typeface="微软雅黑" panose="020B0503020204020204" pitchFamily="34" charset="-122"/>
                <a:ea typeface="微软雅黑" panose="020B0503020204020204" pitchFamily="34" charset="-122"/>
              </a:rPr>
              <a:t>SDN</a:t>
            </a:r>
            <a:r>
              <a:rPr lang="zh-CN" altLang="en-US" sz="2400" dirty="0">
                <a:latin typeface="微软雅黑" panose="020B0503020204020204" pitchFamily="34" charset="-122"/>
                <a:ea typeface="微软雅黑" panose="020B0503020204020204" pitchFamily="34" charset="-122"/>
              </a:rPr>
              <a:t>网络中，网络设备只负责单纯的数据转发，可以采用通用的硬件；而原来负责控制的操作系统</a:t>
            </a:r>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替换</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独立的网络操作系统，负责对不同业务特性进行适配，而且网络操作系统和业务特性以及硬件设备之间的通信都可以通过编程实现。</a:t>
            </a:r>
          </a:p>
        </p:txBody>
      </p:sp>
      <p:sp>
        <p:nvSpPr>
          <p:cNvPr id="4" name="灯片编号占位符 3"/>
          <p:cNvSpPr>
            <a:spLocks noGrp="1"/>
          </p:cNvSpPr>
          <p:nvPr>
            <p:ph type="sldNum" sz="quarter" idx="12"/>
          </p:nvPr>
        </p:nvSpPr>
        <p:spPr/>
        <p:txBody>
          <a:bodyPr/>
          <a:lstStyle/>
          <a:p>
            <a:fld id="{6E2D2B3B-882E-40F3-A32F-6DD516915044}" type="slidenum">
              <a:rPr lang="en-US" smtClean="0"/>
              <a:pPr/>
              <a:t>11</a:t>
            </a:fld>
            <a:endParaRPr lang="en-US"/>
          </a:p>
        </p:txBody>
      </p:sp>
    </p:spTree>
    <p:extLst>
      <p:ext uri="{BB962C8B-B14F-4D97-AF65-F5344CB8AC3E}">
        <p14:creationId xmlns:p14="http://schemas.microsoft.com/office/powerpoint/2010/main" val="3061493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388424" cy="1143000"/>
          </a:xfrm>
        </p:spPr>
        <p:txBody>
          <a:bodyPr/>
          <a:lstStyle/>
          <a:p>
            <a:pPr algn="ctr"/>
            <a:r>
              <a:rPr lang="zh-CN" altLang="en-US" b="1" dirty="0" smtClean="0">
                <a:solidFill>
                  <a:schemeClr val="tx1"/>
                </a:solidFill>
                <a:ea typeface="微软雅黑" panose="020B0503020204020204" pitchFamily="34" charset="-122"/>
              </a:rPr>
              <a:t>基于</a:t>
            </a:r>
            <a:r>
              <a:rPr lang="en-US" altLang="zh-CN" b="1" dirty="0" err="1" smtClean="0">
                <a:solidFill>
                  <a:schemeClr val="tx1"/>
                </a:solidFill>
                <a:ea typeface="微软雅黑" panose="020B0503020204020204" pitchFamily="34" charset="-122"/>
              </a:rPr>
              <a:t>OpenFlow</a:t>
            </a:r>
            <a:r>
              <a:rPr lang="zh-CN" altLang="en-US" b="1" dirty="0" smtClean="0">
                <a:solidFill>
                  <a:schemeClr val="tx1"/>
                </a:solidFill>
                <a:ea typeface="微软雅黑" panose="020B0503020204020204" pitchFamily="34" charset="-122"/>
              </a:rPr>
              <a:t>的简单网络模型</a:t>
            </a:r>
            <a:endParaRPr lang="zh-CN" altLang="en-US" b="1" dirty="0">
              <a:solidFill>
                <a:schemeClr val="tx1"/>
              </a:solidFill>
              <a:ea typeface="微软雅黑" panose="020B0503020204020204" pitchFamily="34" charset="-122"/>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6096" y="1844824"/>
            <a:ext cx="2667000" cy="2457450"/>
          </a:xfrm>
        </p:spPr>
      </p:pic>
      <p:sp>
        <p:nvSpPr>
          <p:cNvPr id="4" name="灯片编号占位符 3"/>
          <p:cNvSpPr>
            <a:spLocks noGrp="1"/>
          </p:cNvSpPr>
          <p:nvPr>
            <p:ph type="sldNum" sz="quarter" idx="12"/>
          </p:nvPr>
        </p:nvSpPr>
        <p:spPr/>
        <p:txBody>
          <a:bodyPr/>
          <a:lstStyle/>
          <a:p>
            <a:fld id="{6E2D2B3B-882E-40F3-A32F-6DD516915044}" type="slidenum">
              <a:rPr lang="en-US" smtClean="0"/>
              <a:pPr/>
              <a:t>12</a:t>
            </a:fld>
            <a:endParaRPr lang="en-US"/>
          </a:p>
        </p:txBody>
      </p:sp>
      <p:sp>
        <p:nvSpPr>
          <p:cNvPr id="6" name="TextBox 5"/>
          <p:cNvSpPr txBox="1"/>
          <p:nvPr/>
        </p:nvSpPr>
        <p:spPr>
          <a:xfrm>
            <a:off x="323528" y="1844824"/>
            <a:ext cx="5040560"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863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pPr/>
              <a:t>13</a:t>
            </a:fld>
            <a:endParaRPr lang="en-US" dirty="0"/>
          </a:p>
        </p:txBody>
      </p:sp>
      <p:pic>
        <p:nvPicPr>
          <p:cNvPr id="1028" name="Picture 4" descr="http://networkstatic.net/wp-content/uploads/2012/12/nsp-world-sd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04664"/>
            <a:ext cx="2808312" cy="20741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2140411131"/>
              </p:ext>
            </p:extLst>
          </p:nvPr>
        </p:nvGraphicFramePr>
        <p:xfrm>
          <a:off x="323528" y="1527287"/>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548615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sz="quarter" idx="1"/>
          </p:nvPr>
        </p:nvPicPr>
        <p:blipFill>
          <a:blip r:embed="rId2"/>
          <a:stretch>
            <a:fillRect/>
          </a:stretch>
        </p:blipFill>
        <p:spPr>
          <a:xfrm>
            <a:off x="395536" y="501480"/>
            <a:ext cx="7878395" cy="6356520"/>
          </a:xfrm>
          <a:prstGeom prst="rect">
            <a:avLst/>
          </a:prstGeom>
        </p:spPr>
      </p:pic>
    </p:spTree>
    <p:extLst>
      <p:ext uri="{BB962C8B-B14F-4D97-AF65-F5344CB8AC3E}">
        <p14:creationId xmlns:p14="http://schemas.microsoft.com/office/powerpoint/2010/main" val="783905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424936" cy="1143000"/>
          </a:xfrm>
        </p:spPr>
        <p:txBody>
          <a:bodyPr>
            <a:normAutofit/>
          </a:bodyPr>
          <a:lstStyle/>
          <a:p>
            <a:pPr algn="ctr"/>
            <a:r>
              <a:rPr lang="zh-CN" altLang="en-US" b="1" dirty="0">
                <a:solidFill>
                  <a:schemeClr val="tx1"/>
                </a:solidFill>
                <a:ea typeface="微软雅黑" panose="020B0503020204020204" pitchFamily="34" charset="-122"/>
              </a:rPr>
              <a:t>基于</a:t>
            </a:r>
            <a:r>
              <a:rPr lang="en-US" altLang="zh-CN" b="1" dirty="0" err="1">
                <a:solidFill>
                  <a:schemeClr val="tx1"/>
                </a:solidFill>
                <a:ea typeface="微软雅黑" panose="020B0503020204020204" pitchFamily="34" charset="-122"/>
              </a:rPr>
              <a:t>OpenFlow</a:t>
            </a:r>
            <a:r>
              <a:rPr lang="zh-CN" altLang="en-US" b="1" dirty="0">
                <a:solidFill>
                  <a:schemeClr val="tx1"/>
                </a:solidFill>
                <a:ea typeface="微软雅黑" panose="020B0503020204020204" pitchFamily="34" charset="-122"/>
              </a:rPr>
              <a:t>的简单网络模型</a:t>
            </a:r>
          </a:p>
        </p:txBody>
      </p:sp>
      <p:sp>
        <p:nvSpPr>
          <p:cNvPr id="3" name="内容占位符 2"/>
          <p:cNvSpPr>
            <a:spLocks noGrp="1"/>
          </p:cNvSpPr>
          <p:nvPr>
            <p:ph idx="1"/>
          </p:nvPr>
        </p:nvSpPr>
        <p:spPr>
          <a:xfrm>
            <a:off x="0" y="1600200"/>
            <a:ext cx="5508104" cy="3196952"/>
          </a:xfrm>
        </p:spPr>
        <p:txBody>
          <a:bodyPr>
            <a:normAutofit/>
          </a:bodyPr>
          <a:lstStyle/>
          <a:p>
            <a:r>
              <a:rPr lang="en-US" altLang="zh-CN" sz="2400" dirty="0">
                <a:latin typeface="微软雅黑" panose="020B0503020204020204" pitchFamily="34" charset="-122"/>
                <a:ea typeface="微软雅黑" panose="020B0503020204020204" pitchFamily="34" charset="-122"/>
              </a:rPr>
              <a:t>Flow Table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Flow Table </a:t>
            </a:r>
            <a:r>
              <a:rPr lang="zh-CN" altLang="en-US" sz="2400" dirty="0">
                <a:latin typeface="微软雅黑" panose="020B0503020204020204" pitchFamily="34" charset="-122"/>
                <a:ea typeface="微软雅黑" panose="020B0503020204020204" pitchFamily="34" charset="-122"/>
              </a:rPr>
              <a:t>里面的每个条目都会与一个动作相关联，来告诉网络交换设备来如何处理与这个条目相关联</a:t>
            </a:r>
            <a:r>
              <a:rPr lang="zh-CN" altLang="en-US" sz="2400" dirty="0" smtClean="0">
                <a:latin typeface="微软雅黑" panose="020B0503020204020204" pitchFamily="34" charset="-122"/>
                <a:ea typeface="微软雅黑" panose="020B0503020204020204" pitchFamily="34" charset="-122"/>
              </a:rPr>
              <a:t>的数据流</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Secure Channel</a:t>
            </a:r>
            <a:r>
              <a:rPr lang="zh-CN" altLang="en-US" sz="2400" dirty="0">
                <a:latin typeface="微软雅黑" panose="020B0503020204020204" pitchFamily="34" charset="-122"/>
                <a:ea typeface="微软雅黑" panose="020B0503020204020204" pitchFamily="34" charset="-122"/>
              </a:rPr>
              <a:t>：用于连接网络交换设备和远程网络控制器，在控制器和网络交换设备之间互相发送命令和</a:t>
            </a:r>
            <a:r>
              <a:rPr lang="zh-CN" altLang="en-US" sz="2400" dirty="0" smtClean="0">
                <a:latin typeface="微软雅黑" panose="020B0503020204020204" pitchFamily="34" charset="-122"/>
                <a:ea typeface="微软雅黑" panose="020B0503020204020204" pitchFamily="34" charset="-122"/>
              </a:rPr>
              <a:t>数据包</a:t>
            </a:r>
            <a:endParaRPr lang="zh-CN"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6E2D2B3B-882E-40F3-A32F-6DD516915044}" type="slidenum">
              <a:rPr lang="en-US" smtClean="0"/>
              <a:pPr/>
              <a:t>15</a:t>
            </a:fld>
            <a:endParaRPr 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1844824"/>
            <a:ext cx="2667000" cy="2457450"/>
          </a:xfrm>
          <a:prstGeom prst="rect">
            <a:avLst/>
          </a:prstGeom>
        </p:spPr>
      </p:pic>
      <p:sp>
        <p:nvSpPr>
          <p:cNvPr id="6" name="TextBox 5"/>
          <p:cNvSpPr txBox="1"/>
          <p:nvPr/>
        </p:nvSpPr>
        <p:spPr>
          <a:xfrm>
            <a:off x="0" y="4725143"/>
            <a:ext cx="8460432" cy="1846659"/>
          </a:xfrm>
          <a:prstGeom prst="rect">
            <a:avLst/>
          </a:prstGeom>
          <a:noFill/>
        </p:spPr>
        <p:txBody>
          <a:bodyPr wrap="square" rtlCol="0">
            <a:spAutoFit/>
          </a:bodyPr>
          <a:lstStyle/>
          <a:p>
            <a:pPr marL="342900" lvl="0" indent="-228600">
              <a:spcBef>
                <a:spcPct val="20000"/>
              </a:spcBef>
              <a:buClr>
                <a:srgbClr val="A9A57C"/>
              </a:buClr>
              <a:buFont typeface="Arial" pitchFamily="34" charset="0"/>
              <a:buChar char="•"/>
            </a:pPr>
            <a:r>
              <a:rPr lang="en-US" altLang="zh-CN" sz="2400" dirty="0" err="1">
                <a:solidFill>
                  <a:srgbClr val="FF0000"/>
                </a:solidFill>
                <a:latin typeface="微软雅黑" panose="020B0503020204020204" pitchFamily="34" charset="-122"/>
                <a:ea typeface="微软雅黑" panose="020B0503020204020204" pitchFamily="34" charset="-122"/>
              </a:rPr>
              <a:t>OpenFlow</a:t>
            </a:r>
            <a:r>
              <a:rPr lang="en-US" altLang="zh-CN" sz="2400" dirty="0">
                <a:solidFill>
                  <a:srgbClr val="FF0000"/>
                </a:solidFill>
                <a:latin typeface="微软雅黑" panose="020B0503020204020204" pitchFamily="34" charset="-122"/>
                <a:ea typeface="微软雅黑" panose="020B0503020204020204" pitchFamily="34" charset="-122"/>
              </a:rPr>
              <a:t> Protocol</a:t>
            </a:r>
            <a:r>
              <a:rPr lang="zh-CN" altLang="en-US" sz="2400" dirty="0">
                <a:solidFill>
                  <a:srgbClr val="2F2B20"/>
                </a:solidFill>
                <a:latin typeface="微软雅黑" panose="020B0503020204020204" pitchFamily="34" charset="-122"/>
                <a:ea typeface="微软雅黑" panose="020B0503020204020204" pitchFamily="34" charset="-122"/>
              </a:rPr>
              <a:t>：提供一个开放标准统一的接口，使得控制器和网络交换设备之间可以相互通信</a:t>
            </a:r>
            <a:endParaRPr lang="en-US" altLang="zh-CN" sz="2400" dirty="0">
              <a:solidFill>
                <a:srgbClr val="2F2B20"/>
              </a:solidFill>
              <a:latin typeface="微软雅黑" panose="020B0503020204020204" pitchFamily="34" charset="-122"/>
              <a:ea typeface="微软雅黑" panose="020B0503020204020204" pitchFamily="34" charset="-122"/>
            </a:endParaRPr>
          </a:p>
          <a:p>
            <a:endParaRPr lang="en-US" altLang="zh-CN" dirty="0" smtClean="0"/>
          </a:p>
          <a:p>
            <a:r>
              <a:rPr lang="zh-CN" altLang="en-US" sz="2400" dirty="0" smtClean="0">
                <a:latin typeface="微软雅黑" panose="020B0503020204020204" pitchFamily="34" charset="-122"/>
                <a:ea typeface="微软雅黑" panose="020B0503020204020204" pitchFamily="34" charset="-122"/>
              </a:rPr>
              <a:t>通过 </a:t>
            </a:r>
            <a:r>
              <a:rPr lang="en-US" altLang="zh-CN" sz="2400" dirty="0" err="1">
                <a:latin typeface="微软雅黑" panose="020B0503020204020204" pitchFamily="34" charset="-122"/>
                <a:ea typeface="微软雅黑" panose="020B0503020204020204" pitchFamily="34" charset="-122"/>
              </a:rPr>
              <a:t>OpenFlow</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协议，网络交换设备以外的控制器就可以对网络交换设备的 </a:t>
            </a:r>
            <a:r>
              <a:rPr lang="en-US" altLang="zh-CN" sz="2400" dirty="0">
                <a:latin typeface="微软雅黑" panose="020B0503020204020204" pitchFamily="34" charset="-122"/>
                <a:ea typeface="微软雅黑" panose="020B0503020204020204" pitchFamily="34" charset="-122"/>
              </a:rPr>
              <a:t>Flow Table </a:t>
            </a:r>
            <a:r>
              <a:rPr lang="zh-CN" altLang="en-US" sz="2400" dirty="0">
                <a:latin typeface="微软雅黑" panose="020B0503020204020204" pitchFamily="34" charset="-122"/>
                <a:ea typeface="微软雅黑" panose="020B0503020204020204" pitchFamily="34" charset="-122"/>
              </a:rPr>
              <a:t>进行编程和管理。</a:t>
            </a:r>
          </a:p>
        </p:txBody>
      </p:sp>
    </p:spTree>
    <p:extLst>
      <p:ext uri="{BB962C8B-B14F-4D97-AF65-F5344CB8AC3E}">
        <p14:creationId xmlns:p14="http://schemas.microsoft.com/office/powerpoint/2010/main" val="3735650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err="1">
                <a:solidFill>
                  <a:schemeClr val="tx1"/>
                </a:solidFill>
                <a:latin typeface="微软雅黑" panose="020B0503020204020204" pitchFamily="34" charset="-122"/>
                <a:ea typeface="微软雅黑" panose="020B0503020204020204" pitchFamily="34" charset="-122"/>
              </a:rPr>
              <a:t>Openflow</a:t>
            </a:r>
            <a:r>
              <a:rPr lang="zh-CN" altLang="en-US" b="1" dirty="0">
                <a:solidFill>
                  <a:schemeClr val="tx1"/>
                </a:solidFill>
                <a:latin typeface="微软雅黑" panose="020B0503020204020204" pitchFamily="34" charset="-122"/>
                <a:ea typeface="微软雅黑" panose="020B0503020204020204" pitchFamily="34" charset="-122"/>
              </a:rPr>
              <a:t>规范</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55393345"/>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6E2D2B3B-882E-40F3-A32F-6DD516915044}" type="slidenum">
              <a:rPr lang="en-US" smtClean="0"/>
              <a:pPr/>
              <a:t>16</a:t>
            </a:fld>
            <a:endParaRPr lang="en-US"/>
          </a:p>
        </p:txBody>
      </p:sp>
    </p:spTree>
    <p:extLst>
      <p:ext uri="{BB962C8B-B14F-4D97-AF65-F5344CB8AC3E}">
        <p14:creationId xmlns:p14="http://schemas.microsoft.com/office/powerpoint/2010/main" val="2980926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322812"/>
            <a:ext cx="8229600" cy="990600"/>
          </a:xfrm>
        </p:spPr>
        <p:txBody>
          <a:bodyPr/>
          <a:lstStyle/>
          <a:p>
            <a:pPr algn="ctr"/>
            <a:r>
              <a:rPr lang="en-US" b="1" dirty="0" err="1" smtClean="0">
                <a:solidFill>
                  <a:schemeClr val="tx1"/>
                </a:solidFill>
              </a:rPr>
              <a:t>OpenFlow</a:t>
            </a:r>
            <a:endParaRPr lang="en-US" b="1" dirty="0">
              <a:solidFill>
                <a:schemeClr val="tx1"/>
              </a:solidFill>
            </a:endParaRPr>
          </a:p>
        </p:txBody>
      </p:sp>
      <p:sp>
        <p:nvSpPr>
          <p:cNvPr id="4" name="Slide Number Placeholder 3"/>
          <p:cNvSpPr>
            <a:spLocks noGrp="1"/>
          </p:cNvSpPr>
          <p:nvPr>
            <p:ph type="sldNum" sz="quarter" idx="11"/>
          </p:nvPr>
        </p:nvSpPr>
        <p:spPr/>
        <p:txBody>
          <a:bodyPr/>
          <a:lstStyle/>
          <a:p>
            <a:fld id="{9F205CAD-699E-4DB4-8105-37C9EC7E4A0D}" type="slidenum">
              <a:rPr lang="en-US" smtClean="0"/>
              <a:t>17</a:t>
            </a:fld>
            <a:endParaRPr lang="en-US"/>
          </a:p>
        </p:txBody>
      </p:sp>
      <p:sp>
        <p:nvSpPr>
          <p:cNvPr id="5" name="AutoShape 1"/>
          <p:cNvSpPr>
            <a:spLocks/>
          </p:cNvSpPr>
          <p:nvPr/>
        </p:nvSpPr>
        <p:spPr bwMode="auto">
          <a:xfrm>
            <a:off x="874713" y="3544888"/>
            <a:ext cx="7385050" cy="3027362"/>
          </a:xfrm>
          <a:prstGeom prst="roundRect">
            <a:avLst>
              <a:gd name="adj" fmla="val 6486"/>
            </a:avLst>
          </a:prstGeom>
          <a:solidFill>
            <a:schemeClr val="accent1">
              <a:lumMod val="20000"/>
              <a:lumOff val="80000"/>
            </a:schemeClr>
          </a:solidFill>
          <a:ln>
            <a:noFill/>
          </a:ln>
        </p:spPr>
        <p:txBody>
          <a:bodyPr lIns="0" tIns="0" rIns="0" bIns="0"/>
          <a:lstStyle/>
          <a:p>
            <a:endParaRPr lang="en-US">
              <a:latin typeface="Calibri" pitchFamily="34" charset="0"/>
            </a:endParaRPr>
          </a:p>
        </p:txBody>
      </p:sp>
      <p:sp>
        <p:nvSpPr>
          <p:cNvPr id="6" name="AutoShape 2"/>
          <p:cNvSpPr>
            <a:spLocks/>
          </p:cNvSpPr>
          <p:nvPr/>
        </p:nvSpPr>
        <p:spPr bwMode="auto">
          <a:xfrm>
            <a:off x="1106488" y="5259388"/>
            <a:ext cx="6894512" cy="1054100"/>
          </a:xfrm>
          <a:prstGeom prst="roundRect">
            <a:avLst>
              <a:gd name="adj" fmla="val 8472"/>
            </a:avLst>
          </a:prstGeom>
          <a:solidFill>
            <a:srgbClr val="0070C0"/>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a:solidFill>
                  <a:srgbClr val="001949"/>
                </a:solidFill>
                <a:effectLst>
                  <a:outerShdw blurRad="38100" dist="38100" dir="2700000" algn="tl">
                    <a:srgbClr val="000000"/>
                  </a:outerShdw>
                </a:effectLst>
                <a:latin typeface="+mn-lt"/>
                <a:ea typeface="Gill Sans" charset="0"/>
                <a:cs typeface="Gill Sans" charset="0"/>
              </a:rPr>
              <a:t>Data Path (Hardware)</a:t>
            </a:r>
          </a:p>
        </p:txBody>
      </p:sp>
      <p:sp>
        <p:nvSpPr>
          <p:cNvPr id="7" name="AutoShape 3"/>
          <p:cNvSpPr>
            <a:spLocks/>
          </p:cNvSpPr>
          <p:nvPr/>
        </p:nvSpPr>
        <p:spPr bwMode="auto">
          <a:xfrm>
            <a:off x="1106488" y="3794125"/>
            <a:ext cx="3394075" cy="1036638"/>
          </a:xfrm>
          <a:prstGeom prst="roundRect">
            <a:avLst>
              <a:gd name="adj" fmla="val 6894"/>
            </a:avLst>
          </a:prstGeom>
          <a:solidFill>
            <a:srgbClr val="FAB7AA"/>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a:solidFill>
                  <a:srgbClr val="001949"/>
                </a:solidFill>
                <a:effectLst>
                  <a:outerShdw blurRad="38100" dist="38100" dir="2700000" algn="tl">
                    <a:srgbClr val="000000"/>
                  </a:outerShdw>
                </a:effectLst>
                <a:latin typeface="+mn-lt"/>
                <a:ea typeface="Gill Sans" charset="0"/>
                <a:cs typeface="Gill Sans" charset="0"/>
              </a:rPr>
              <a:t>Control Path</a:t>
            </a:r>
          </a:p>
        </p:txBody>
      </p:sp>
      <p:sp>
        <p:nvSpPr>
          <p:cNvPr id="8" name="Line 4"/>
          <p:cNvSpPr>
            <a:spLocks noChangeShapeType="1"/>
          </p:cNvSpPr>
          <p:nvPr/>
        </p:nvSpPr>
        <p:spPr bwMode="auto">
          <a:xfrm rot="10800000" flipH="1">
            <a:off x="1036638" y="5018088"/>
            <a:ext cx="7072312" cy="17462"/>
          </a:xfrm>
          <a:prstGeom prst="line">
            <a:avLst/>
          </a:prstGeom>
          <a:noFill/>
          <a:ln w="63500">
            <a:solidFill>
              <a:srgbClr val="001949"/>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AutoShape 5"/>
          <p:cNvSpPr>
            <a:spLocks/>
          </p:cNvSpPr>
          <p:nvPr/>
        </p:nvSpPr>
        <p:spPr bwMode="auto">
          <a:xfrm>
            <a:off x="4652963" y="3794125"/>
            <a:ext cx="3348037" cy="1036638"/>
          </a:xfrm>
          <a:prstGeom prst="roundRect">
            <a:avLst>
              <a:gd name="adj" fmla="val 6894"/>
            </a:avLst>
          </a:prstGeom>
          <a:solidFill>
            <a:srgbClr val="92D050"/>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err="1">
                <a:solidFill>
                  <a:srgbClr val="001949"/>
                </a:solidFill>
                <a:effectLst>
                  <a:outerShdw blurRad="38100" dist="38100" dir="2700000" algn="tl">
                    <a:srgbClr val="000000"/>
                  </a:outerShdw>
                </a:effectLst>
                <a:latin typeface="+mn-lt"/>
                <a:ea typeface="Gill Sans" charset="0"/>
                <a:cs typeface="Gill Sans" charset="0"/>
              </a:rPr>
              <a:t>OpenFlow</a:t>
            </a:r>
            <a:endParaRPr lang="en-US" sz="4500" dirty="0">
              <a:solidFill>
                <a:srgbClr val="001949"/>
              </a:solidFill>
              <a:effectLst>
                <a:outerShdw blurRad="38100" dist="38100" dir="2700000" algn="tl">
                  <a:srgbClr val="000000"/>
                </a:outerShdw>
              </a:effectLst>
              <a:latin typeface="+mn-lt"/>
              <a:ea typeface="Gill Sans" charset="0"/>
              <a:cs typeface="Gill Sans" charset="0"/>
            </a:endParaRPr>
          </a:p>
        </p:txBody>
      </p:sp>
      <p:sp>
        <p:nvSpPr>
          <p:cNvPr id="10" name="AutoShape 6"/>
          <p:cNvSpPr>
            <a:spLocks/>
          </p:cNvSpPr>
          <p:nvPr/>
        </p:nvSpPr>
        <p:spPr bwMode="auto">
          <a:xfrm>
            <a:off x="1847850" y="1143000"/>
            <a:ext cx="5581650" cy="1177925"/>
          </a:xfrm>
          <a:prstGeom prst="roundRect">
            <a:avLst>
              <a:gd name="adj" fmla="val 16667"/>
            </a:avLst>
          </a:prstGeom>
          <a:solidFill>
            <a:schemeClr val="bg1">
              <a:lumMod val="95000"/>
            </a:schemeClr>
          </a:solidFill>
          <a:ln>
            <a:noFill/>
          </a:ln>
        </p:spPr>
        <p:txBody>
          <a:bodyPr lIns="0" tIns="0" rIns="0" bIns="0"/>
          <a:lstStyle/>
          <a:p>
            <a:endParaRPr lang="en-US">
              <a:latin typeface="Calibri" pitchFamily="34" charset="0"/>
            </a:endParaRPr>
          </a:p>
        </p:txBody>
      </p:sp>
      <p:sp>
        <p:nvSpPr>
          <p:cNvPr id="11" name="AutoShape 7"/>
          <p:cNvSpPr>
            <a:spLocks/>
          </p:cNvSpPr>
          <p:nvPr/>
        </p:nvSpPr>
        <p:spPr bwMode="auto">
          <a:xfrm>
            <a:off x="1924050" y="1313412"/>
            <a:ext cx="5429250" cy="1035050"/>
          </a:xfrm>
          <a:prstGeom prst="roundRect">
            <a:avLst>
              <a:gd name="adj" fmla="val 14653"/>
            </a:avLst>
          </a:prstGeom>
          <a:solidFill>
            <a:srgbClr val="92D050"/>
          </a:solidFill>
          <a:ln w="25400" cap="flat">
            <a:solidFill>
              <a:srgbClr val="163F88"/>
            </a:solidFill>
            <a:prstDash val="solid"/>
            <a:miter lim="800000"/>
            <a:headEnd type="none" w="med" len="med"/>
            <a:tailEnd type="none" w="med" len="med"/>
          </a:ln>
        </p:spPr>
        <p:txBody>
          <a:bodyPr lIns="0" tIns="0" rIns="0" bIns="0" anchor="ctr"/>
          <a:lstStyle/>
          <a:p>
            <a:pPr fontAlgn="auto">
              <a:spcBef>
                <a:spcPts val="0"/>
              </a:spcBef>
              <a:spcAft>
                <a:spcPts val="0"/>
              </a:spcAft>
              <a:defRPr/>
            </a:pPr>
            <a:r>
              <a:rPr lang="en-US" sz="4500" dirty="0" err="1">
                <a:solidFill>
                  <a:srgbClr val="001949"/>
                </a:solidFill>
                <a:effectLst>
                  <a:outerShdw blurRad="38100" dist="38100" dir="2700000" algn="tl">
                    <a:srgbClr val="000000"/>
                  </a:outerShdw>
                </a:effectLst>
                <a:latin typeface="+mn-lt"/>
                <a:ea typeface="Gill Sans" charset="0"/>
                <a:cs typeface="Gill Sans" charset="0"/>
              </a:rPr>
              <a:t>OpenFlow</a:t>
            </a:r>
            <a:r>
              <a:rPr lang="en-US" sz="4500" dirty="0">
                <a:solidFill>
                  <a:srgbClr val="001949"/>
                </a:solidFill>
                <a:effectLst>
                  <a:outerShdw blurRad="38100" dist="38100" dir="2700000" algn="tl">
                    <a:srgbClr val="000000"/>
                  </a:outerShdw>
                </a:effectLst>
                <a:latin typeface="+mn-lt"/>
                <a:ea typeface="Gill Sans" charset="0"/>
                <a:cs typeface="Gill Sans" charset="0"/>
              </a:rPr>
              <a:t> Controller</a:t>
            </a:r>
          </a:p>
        </p:txBody>
      </p:sp>
      <p:sp>
        <p:nvSpPr>
          <p:cNvPr id="12" name="Line 8"/>
          <p:cNvSpPr>
            <a:spLocks noChangeShapeType="1"/>
          </p:cNvSpPr>
          <p:nvPr/>
        </p:nvSpPr>
        <p:spPr bwMode="auto">
          <a:xfrm flipH="1">
            <a:off x="6286500" y="2320925"/>
            <a:ext cx="0" cy="1223963"/>
          </a:xfrm>
          <a:prstGeom prst="line">
            <a:avLst/>
          </a:prstGeom>
          <a:noFill/>
          <a:ln w="139700">
            <a:solidFill>
              <a:srgbClr val="FF7F00"/>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9"/>
          <p:cNvSpPr>
            <a:spLocks/>
          </p:cNvSpPr>
          <p:nvPr/>
        </p:nvSpPr>
        <p:spPr bwMode="auto">
          <a:xfrm>
            <a:off x="904875" y="2633663"/>
            <a:ext cx="5130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3400">
                <a:latin typeface="Calibri" pitchFamily="34" charset="0"/>
              </a:rPr>
              <a:t>OpenFlow Protocol (SSL/TCP)</a:t>
            </a:r>
          </a:p>
        </p:txBody>
      </p:sp>
    </p:spTree>
    <p:extLst>
      <p:ext uri="{BB962C8B-B14F-4D97-AF65-F5344CB8AC3E}">
        <p14:creationId xmlns:p14="http://schemas.microsoft.com/office/powerpoint/2010/main" val="255416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1" fill="hold">
                                          <p:stCondLst>
                                            <p:cond delay="499"/>
                                          </p:stCondLst>
                                        </p:cTn>
                                        <p:tgtEl>
                                          <p:spTgt spid="12"/>
                                        </p:tgtEl>
                                        <p:attrNameLst>
                                          <p:attrName>style.visibility</p:attrName>
                                        </p:attrNameLst>
                                      </p:cBhvr>
                                      <p:to>
                                        <p:strVal val="visible"/>
                                      </p:to>
                                    </p:set>
                                  </p:childTnLst>
                                </p:cTn>
                              </p:par>
                            </p:childTnLst>
                          </p:cTn>
                        </p:par>
                        <p:par>
                          <p:cTn id="14" fill="hold">
                            <p:stCondLst>
                              <p:cond delay="500"/>
                            </p:stCondLst>
                            <p:childTnLst>
                              <p:par>
                                <p:cTn id="15" presetID="0" presetClass="entr" presetSubtype="0" fill="hold" grpId="0" nodeType="after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autoUpdateAnimBg="0"/>
      <p:bldP spid="12" grpId="0" animBg="1"/>
      <p:bldP spid="1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961"/>
            <a:ext cx="8229600" cy="990600"/>
          </a:xfrm>
        </p:spPr>
        <p:txBody>
          <a:bodyPr/>
          <a:lstStyle/>
          <a:p>
            <a:pPr algn="ctr"/>
            <a:r>
              <a:rPr lang="en-US" b="1" dirty="0" err="1" smtClean="0">
                <a:solidFill>
                  <a:schemeClr val="tx1"/>
                </a:solidFill>
              </a:rPr>
              <a:t>OpenFlow</a:t>
            </a:r>
            <a:r>
              <a:rPr lang="en-US" b="1" dirty="0" smtClean="0">
                <a:solidFill>
                  <a:schemeClr val="tx1"/>
                </a:solidFill>
              </a:rPr>
              <a:t> Switching</a:t>
            </a:r>
            <a:endParaRPr lang="en-US" b="1" dirty="0">
              <a:solidFill>
                <a:schemeClr val="tx1"/>
              </a:solidFill>
            </a:endParaRPr>
          </a:p>
        </p:txBody>
      </p:sp>
      <p:sp>
        <p:nvSpPr>
          <p:cNvPr id="4" name="Slide Number Placeholder 3"/>
          <p:cNvSpPr>
            <a:spLocks noGrp="1"/>
          </p:cNvSpPr>
          <p:nvPr>
            <p:ph type="sldNum" sz="quarter" idx="11"/>
          </p:nvPr>
        </p:nvSpPr>
        <p:spPr/>
        <p:txBody>
          <a:bodyPr/>
          <a:lstStyle/>
          <a:p>
            <a:fld id="{9F205CAD-699E-4DB4-8105-37C9EC7E4A0D}" type="slidenum">
              <a:rPr lang="en-US" smtClean="0"/>
              <a:t>18</a:t>
            </a:fld>
            <a:endParaRPr lang="en-US"/>
          </a:p>
        </p:txBody>
      </p:sp>
      <p:pic>
        <p:nvPicPr>
          <p:cNvPr id="3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5626100"/>
            <a:ext cx="1143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626100"/>
            <a:ext cx="1143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075" y="5635625"/>
            <a:ext cx="1143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5626100"/>
            <a:ext cx="1143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4" name="Line 5"/>
          <p:cNvSpPr>
            <a:spLocks noChangeShapeType="1"/>
          </p:cNvSpPr>
          <p:nvPr/>
        </p:nvSpPr>
        <p:spPr bwMode="auto">
          <a:xfrm flipH="1">
            <a:off x="1303338" y="4786313"/>
            <a:ext cx="536575" cy="965200"/>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Line 6"/>
          <p:cNvSpPr>
            <a:spLocks noChangeShapeType="1"/>
          </p:cNvSpPr>
          <p:nvPr/>
        </p:nvSpPr>
        <p:spPr bwMode="auto">
          <a:xfrm flipH="1">
            <a:off x="2714625" y="4776788"/>
            <a:ext cx="284163" cy="928687"/>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7"/>
          <p:cNvSpPr>
            <a:spLocks noChangeShapeType="1"/>
          </p:cNvSpPr>
          <p:nvPr/>
        </p:nvSpPr>
        <p:spPr bwMode="auto">
          <a:xfrm>
            <a:off x="4286250" y="4786313"/>
            <a:ext cx="125413" cy="928687"/>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 name="Line 8"/>
          <p:cNvSpPr>
            <a:spLocks noChangeShapeType="1"/>
          </p:cNvSpPr>
          <p:nvPr/>
        </p:nvSpPr>
        <p:spPr bwMode="auto">
          <a:xfrm>
            <a:off x="5643563" y="4803775"/>
            <a:ext cx="223837" cy="973138"/>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Rectangle 9"/>
          <p:cNvSpPr>
            <a:spLocks/>
          </p:cNvSpPr>
          <p:nvPr/>
        </p:nvSpPr>
        <p:spPr bwMode="auto">
          <a:xfrm>
            <a:off x="7518400" y="528195"/>
            <a:ext cx="1409873"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90000"/>
              </a:lnSpc>
            </a:pPr>
            <a:r>
              <a:rPr lang="en-US" sz="2700" dirty="0">
                <a:solidFill>
                  <a:srgbClr val="92D050"/>
                </a:solidFill>
                <a:latin typeface="Calibri" pitchFamily="34" charset="0"/>
              </a:rPr>
              <a:t>Controller</a:t>
            </a:r>
          </a:p>
        </p:txBody>
      </p:sp>
      <p:pic>
        <p:nvPicPr>
          <p:cNvPr id="39" name="Picture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6350" y="1000125"/>
            <a:ext cx="1446213"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 name="Rectangle 11"/>
          <p:cNvSpPr>
            <a:spLocks/>
          </p:cNvSpPr>
          <p:nvPr/>
        </p:nvSpPr>
        <p:spPr bwMode="auto">
          <a:xfrm>
            <a:off x="8255000" y="1482725"/>
            <a:ext cx="319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2400">
                <a:solidFill>
                  <a:srgbClr val="FFFFFF"/>
                </a:solidFill>
                <a:latin typeface="Calibri" pitchFamily="34" charset="0"/>
              </a:rPr>
              <a:t>PC</a:t>
            </a:r>
          </a:p>
        </p:txBody>
      </p:sp>
      <p:sp>
        <p:nvSpPr>
          <p:cNvPr id="41" name="Line 12"/>
          <p:cNvSpPr>
            <a:spLocks noChangeShapeType="1"/>
          </p:cNvSpPr>
          <p:nvPr/>
        </p:nvSpPr>
        <p:spPr bwMode="auto">
          <a:xfrm>
            <a:off x="3027363" y="3313113"/>
            <a:ext cx="1749425" cy="1587"/>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 name="Rectangle 13"/>
          <p:cNvSpPr>
            <a:spLocks/>
          </p:cNvSpPr>
          <p:nvPr/>
        </p:nvSpPr>
        <p:spPr bwMode="auto">
          <a:xfrm>
            <a:off x="312738" y="3357563"/>
            <a:ext cx="865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solidFill>
                  <a:srgbClr val="163F88"/>
                </a:solidFill>
                <a:latin typeface="Calibri" pitchFamily="34" charset="0"/>
              </a:rPr>
              <a:t>Hardware</a:t>
            </a:r>
          </a:p>
          <a:p>
            <a:r>
              <a:rPr lang="en-US" sz="1700">
                <a:solidFill>
                  <a:srgbClr val="163F88"/>
                </a:solidFill>
                <a:latin typeface="Calibri" pitchFamily="34" charset="0"/>
              </a:rPr>
              <a:t>Layer</a:t>
            </a:r>
          </a:p>
        </p:txBody>
      </p:sp>
      <p:sp>
        <p:nvSpPr>
          <p:cNvPr id="43" name="Rectangle 14"/>
          <p:cNvSpPr>
            <a:spLocks/>
          </p:cNvSpPr>
          <p:nvPr/>
        </p:nvSpPr>
        <p:spPr bwMode="auto">
          <a:xfrm>
            <a:off x="360363" y="1758950"/>
            <a:ext cx="7921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solidFill>
                  <a:srgbClr val="163F88"/>
                </a:solidFill>
                <a:latin typeface="Calibri" pitchFamily="34" charset="0"/>
              </a:rPr>
              <a:t>Software</a:t>
            </a:r>
          </a:p>
          <a:p>
            <a:r>
              <a:rPr lang="en-US" sz="1700">
                <a:solidFill>
                  <a:srgbClr val="163F88"/>
                </a:solidFill>
                <a:latin typeface="Calibri" pitchFamily="34" charset="0"/>
              </a:rPr>
              <a:t>Layer</a:t>
            </a:r>
          </a:p>
        </p:txBody>
      </p:sp>
      <p:sp>
        <p:nvSpPr>
          <p:cNvPr id="44" name="AutoShape 15"/>
          <p:cNvSpPr>
            <a:spLocks/>
          </p:cNvSpPr>
          <p:nvPr/>
        </p:nvSpPr>
        <p:spPr bwMode="auto">
          <a:xfrm>
            <a:off x="1258888" y="1312863"/>
            <a:ext cx="5037137" cy="3455987"/>
          </a:xfrm>
          <a:prstGeom prst="roundRect">
            <a:avLst>
              <a:gd name="adj" fmla="val 3875"/>
            </a:avLst>
          </a:prstGeom>
          <a:solidFill>
            <a:schemeClr val="accent1">
              <a:lumMod val="20000"/>
              <a:lumOff val="80000"/>
            </a:schemeClr>
          </a:solidFill>
          <a:ln w="25400">
            <a:solidFill>
              <a:srgbClr val="163F88"/>
            </a:solidFill>
            <a:miter lim="800000"/>
            <a:headEnd/>
            <a:tailEnd/>
          </a:ln>
        </p:spPr>
        <p:txBody>
          <a:bodyPr lIns="0" tIns="0" rIns="0" bIns="0"/>
          <a:lstStyle/>
          <a:p>
            <a:endParaRPr lang="en-US">
              <a:latin typeface="Calibri" pitchFamily="34" charset="0"/>
            </a:endParaRPr>
          </a:p>
        </p:txBody>
      </p:sp>
      <p:sp>
        <p:nvSpPr>
          <p:cNvPr id="45" name="Rectangle 16"/>
          <p:cNvSpPr>
            <a:spLocks/>
          </p:cNvSpPr>
          <p:nvPr/>
        </p:nvSpPr>
        <p:spPr bwMode="auto">
          <a:xfrm>
            <a:off x="2819400" y="2619375"/>
            <a:ext cx="18303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dirty="0" err="1" smtClean="0">
                <a:latin typeface="Calibri" pitchFamily="34" charset="0"/>
              </a:rPr>
              <a:t>OpenFlow</a:t>
            </a:r>
            <a:r>
              <a:rPr lang="en-US" sz="1300" dirty="0" smtClean="0">
                <a:latin typeface="Calibri" pitchFamily="34" charset="0"/>
              </a:rPr>
              <a:t> </a:t>
            </a:r>
            <a:r>
              <a:rPr lang="en-US" sz="1300" dirty="0">
                <a:latin typeface="Calibri" pitchFamily="34" charset="0"/>
              </a:rPr>
              <a:t>Table</a:t>
            </a:r>
          </a:p>
        </p:txBody>
      </p:sp>
      <p:sp>
        <p:nvSpPr>
          <p:cNvPr id="46" name="Line 17"/>
          <p:cNvSpPr>
            <a:spLocks noChangeShapeType="1"/>
          </p:cNvSpPr>
          <p:nvPr/>
        </p:nvSpPr>
        <p:spPr bwMode="auto">
          <a:xfrm rot="10800000" flipH="1">
            <a:off x="6323013" y="1446213"/>
            <a:ext cx="1574800" cy="544512"/>
          </a:xfrm>
          <a:prstGeom prst="line">
            <a:avLst/>
          </a:prstGeom>
          <a:noFill/>
          <a:ln w="762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47" name="Group 18"/>
          <p:cNvGrpSpPr>
            <a:grpSpLocks/>
          </p:cNvGrpSpPr>
          <p:nvPr/>
        </p:nvGrpSpPr>
        <p:grpSpPr bwMode="auto">
          <a:xfrm>
            <a:off x="1352550" y="2851150"/>
            <a:ext cx="4827588" cy="571500"/>
            <a:chOff x="0" y="0"/>
            <a:chExt cx="4323" cy="512"/>
          </a:xfrm>
        </p:grpSpPr>
        <p:sp>
          <p:nvSpPr>
            <p:cNvPr id="48" name="Rectangle 19"/>
            <p:cNvSpPr>
              <a:spLocks/>
            </p:cNvSpPr>
            <p:nvPr/>
          </p:nvSpPr>
          <p:spPr bwMode="auto">
            <a:xfrm>
              <a:off x="4"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49" name="Rectangle 20"/>
            <p:cNvSpPr>
              <a:spLocks/>
            </p:cNvSpPr>
            <p:nvPr/>
          </p:nvSpPr>
          <p:spPr bwMode="auto">
            <a:xfrm>
              <a:off x="0"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src</a:t>
              </a:r>
            </a:p>
          </p:txBody>
        </p:sp>
        <p:sp>
          <p:nvSpPr>
            <p:cNvPr id="50" name="Rectangle 21"/>
            <p:cNvSpPr>
              <a:spLocks/>
            </p:cNvSpPr>
            <p:nvPr/>
          </p:nvSpPr>
          <p:spPr bwMode="auto">
            <a:xfrm>
              <a:off x="597"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1" name="Rectangle 22"/>
            <p:cNvSpPr>
              <a:spLocks/>
            </p:cNvSpPr>
            <p:nvPr/>
          </p:nvSpPr>
          <p:spPr bwMode="auto">
            <a:xfrm>
              <a:off x="623" y="0"/>
              <a:ext cx="568"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MAC</a:t>
              </a:r>
            </a:p>
            <a:p>
              <a:r>
                <a:rPr lang="en-US" sz="1700">
                  <a:latin typeface="Calibri" pitchFamily="34" charset="0"/>
                </a:rPr>
                <a:t>dst</a:t>
              </a:r>
            </a:p>
          </p:txBody>
        </p:sp>
        <p:sp>
          <p:nvSpPr>
            <p:cNvPr id="52" name="Rectangle 23"/>
            <p:cNvSpPr>
              <a:spLocks/>
            </p:cNvSpPr>
            <p:nvPr/>
          </p:nvSpPr>
          <p:spPr bwMode="auto">
            <a:xfrm>
              <a:off x="1191"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3" name="Rectangle 24"/>
            <p:cNvSpPr>
              <a:spLocks/>
            </p:cNvSpPr>
            <p:nvPr/>
          </p:nvSpPr>
          <p:spPr bwMode="auto">
            <a:xfrm>
              <a:off x="1196"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Src</a:t>
              </a:r>
            </a:p>
          </p:txBody>
        </p:sp>
        <p:sp>
          <p:nvSpPr>
            <p:cNvPr id="54" name="Rectangle 25"/>
            <p:cNvSpPr>
              <a:spLocks/>
            </p:cNvSpPr>
            <p:nvPr/>
          </p:nvSpPr>
          <p:spPr bwMode="auto">
            <a:xfrm>
              <a:off x="1790"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5" name="Rectangle 26"/>
            <p:cNvSpPr>
              <a:spLocks/>
            </p:cNvSpPr>
            <p:nvPr/>
          </p:nvSpPr>
          <p:spPr bwMode="auto">
            <a:xfrm>
              <a:off x="178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IP</a:t>
              </a:r>
            </a:p>
            <a:p>
              <a:r>
                <a:rPr lang="en-US" sz="1700">
                  <a:latin typeface="Calibri" pitchFamily="34" charset="0"/>
                </a:rPr>
                <a:t>Dst</a:t>
              </a:r>
            </a:p>
          </p:txBody>
        </p:sp>
        <p:sp>
          <p:nvSpPr>
            <p:cNvPr id="56" name="Rectangle 27"/>
            <p:cNvSpPr>
              <a:spLocks/>
            </p:cNvSpPr>
            <p:nvPr/>
          </p:nvSpPr>
          <p:spPr bwMode="auto">
            <a:xfrm>
              <a:off x="237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7" name="Rectangle 28"/>
            <p:cNvSpPr>
              <a:spLocks/>
            </p:cNvSpPr>
            <p:nvPr/>
          </p:nvSpPr>
          <p:spPr bwMode="auto">
            <a:xfrm>
              <a:off x="238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sport</a:t>
              </a:r>
            </a:p>
          </p:txBody>
        </p:sp>
        <p:sp>
          <p:nvSpPr>
            <p:cNvPr id="58" name="Rectangle 29"/>
            <p:cNvSpPr>
              <a:spLocks/>
            </p:cNvSpPr>
            <p:nvPr/>
          </p:nvSpPr>
          <p:spPr bwMode="auto">
            <a:xfrm>
              <a:off x="297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pitchFamily="34" charset="0"/>
              </a:endParaRPr>
            </a:p>
          </p:txBody>
        </p:sp>
        <p:sp>
          <p:nvSpPr>
            <p:cNvPr id="59" name="Rectangle 30"/>
            <p:cNvSpPr>
              <a:spLocks/>
            </p:cNvSpPr>
            <p:nvPr/>
          </p:nvSpPr>
          <p:spPr bwMode="auto">
            <a:xfrm>
              <a:off x="2971"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TCP</a:t>
              </a:r>
            </a:p>
            <a:p>
              <a:r>
                <a:rPr lang="en-US" sz="1700">
                  <a:latin typeface="Calibri" pitchFamily="34" charset="0"/>
                </a:rPr>
                <a:t>dport</a:t>
              </a:r>
            </a:p>
          </p:txBody>
        </p:sp>
        <p:sp>
          <p:nvSpPr>
            <p:cNvPr id="60" name="Rectangle 31"/>
            <p:cNvSpPr>
              <a:spLocks/>
            </p:cNvSpPr>
            <p:nvPr/>
          </p:nvSpPr>
          <p:spPr bwMode="auto">
            <a:xfrm>
              <a:off x="3576" y="12"/>
              <a:ext cx="747" cy="483"/>
            </a:xfrm>
            <a:prstGeom prst="rect">
              <a:avLst/>
            </a:prstGeom>
            <a:solidFill>
              <a:srgbClr val="CBE97B"/>
            </a:solidFill>
            <a:ln w="12700">
              <a:solidFill>
                <a:srgbClr val="697D3A"/>
              </a:solidFill>
              <a:miter lim="800000"/>
              <a:headEnd/>
              <a:tailEnd/>
            </a:ln>
          </p:spPr>
          <p:txBody>
            <a:bodyPr lIns="0" tIns="0" rIns="0" bIns="0"/>
            <a:lstStyle/>
            <a:p>
              <a:endParaRPr lang="en-US">
                <a:latin typeface="Calibri" pitchFamily="34" charset="0"/>
              </a:endParaRPr>
            </a:p>
          </p:txBody>
        </p:sp>
        <p:sp>
          <p:nvSpPr>
            <p:cNvPr id="61" name="Rectangle 32"/>
            <p:cNvSpPr>
              <a:spLocks/>
            </p:cNvSpPr>
            <p:nvPr/>
          </p:nvSpPr>
          <p:spPr bwMode="auto">
            <a:xfrm>
              <a:off x="356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pitchFamily="34" charset="0"/>
                </a:rPr>
                <a:t>Action</a:t>
              </a:r>
            </a:p>
          </p:txBody>
        </p:sp>
      </p:grpSp>
      <p:sp>
        <p:nvSpPr>
          <p:cNvPr id="62" name="AutoShape 33"/>
          <p:cNvSpPr>
            <a:spLocks/>
          </p:cNvSpPr>
          <p:nvPr/>
        </p:nvSpPr>
        <p:spPr bwMode="auto">
          <a:xfrm>
            <a:off x="1500188" y="1581150"/>
            <a:ext cx="4537075" cy="785813"/>
          </a:xfrm>
          <a:prstGeom prst="roundRect">
            <a:avLst>
              <a:gd name="adj" fmla="val 17042"/>
            </a:avLst>
          </a:prstGeom>
          <a:solidFill>
            <a:srgbClr val="92D050"/>
          </a:solidFill>
          <a:ln w="25400">
            <a:noFill/>
            <a:miter lim="800000"/>
            <a:headEnd/>
            <a:tailEnd/>
          </a:ln>
        </p:spPr>
        <p:txBody>
          <a:bodyPr lIns="0" tIns="0" rIns="0" bIns="0" anchor="ctr"/>
          <a:lstStyle/>
          <a:p>
            <a:r>
              <a:rPr lang="en-US" sz="2800">
                <a:latin typeface="Calibri" pitchFamily="34" charset="0"/>
              </a:rPr>
              <a:t>OpenFlow Client</a:t>
            </a:r>
          </a:p>
        </p:txBody>
      </p:sp>
      <p:sp>
        <p:nvSpPr>
          <p:cNvPr id="63" name="Line 34"/>
          <p:cNvSpPr>
            <a:spLocks noChangeShapeType="1"/>
          </p:cNvSpPr>
          <p:nvPr/>
        </p:nvSpPr>
        <p:spPr bwMode="auto">
          <a:xfrm>
            <a:off x="1339850" y="2616200"/>
            <a:ext cx="483076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64" name="Group 36"/>
          <p:cNvGrpSpPr>
            <a:grpSpLocks/>
          </p:cNvGrpSpPr>
          <p:nvPr/>
        </p:nvGrpSpPr>
        <p:grpSpPr bwMode="auto">
          <a:xfrm>
            <a:off x="1357313" y="3490913"/>
            <a:ext cx="4822825" cy="312737"/>
            <a:chOff x="0" y="0"/>
            <a:chExt cx="4320" cy="280"/>
          </a:xfrm>
        </p:grpSpPr>
        <p:sp>
          <p:nvSpPr>
            <p:cNvPr id="65" name="Rectangle 37"/>
            <p:cNvSpPr>
              <a:spLocks/>
            </p:cNvSpPr>
            <p:nvPr/>
          </p:nvSpPr>
          <p:spPr bwMode="auto">
            <a:xfrm>
              <a:off x="0" y="0"/>
              <a:ext cx="4320" cy="280"/>
            </a:xfrm>
            <a:prstGeom prst="rect">
              <a:avLst/>
            </a:prstGeom>
            <a:solidFill>
              <a:srgbClr val="E6E6E6"/>
            </a:solidFill>
            <a:ln w="12700">
              <a:solidFill>
                <a:schemeClr val="tx1"/>
              </a:solidFill>
              <a:miter lim="800000"/>
              <a:headEnd/>
              <a:tailEnd/>
            </a:ln>
          </p:spPr>
          <p:txBody>
            <a:bodyPr lIns="0" tIns="0" rIns="0" bIns="0"/>
            <a:lstStyle/>
            <a:p>
              <a:endParaRPr lang="en-US">
                <a:latin typeface="Calibri" pitchFamily="34" charset="0"/>
              </a:endParaRPr>
            </a:p>
          </p:txBody>
        </p:sp>
        <p:sp>
          <p:nvSpPr>
            <p:cNvPr id="66" name="Rectangle 38"/>
            <p:cNvSpPr>
              <a:spLocks/>
            </p:cNvSpPr>
            <p:nvPr/>
          </p:nvSpPr>
          <p:spPr bwMode="auto">
            <a:xfrm>
              <a:off x="2990"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67" name="Rectangle 39"/>
            <p:cNvSpPr>
              <a:spLocks/>
            </p:cNvSpPr>
            <p:nvPr/>
          </p:nvSpPr>
          <p:spPr bwMode="auto">
            <a:xfrm>
              <a:off x="2390"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68" name="Rectangle 40"/>
            <p:cNvSpPr>
              <a:spLocks/>
            </p:cNvSpPr>
            <p:nvPr/>
          </p:nvSpPr>
          <p:spPr bwMode="auto">
            <a:xfrm>
              <a:off x="1790"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5.6.7.8</a:t>
              </a:r>
            </a:p>
          </p:txBody>
        </p:sp>
        <p:sp>
          <p:nvSpPr>
            <p:cNvPr id="69" name="Rectangle 41"/>
            <p:cNvSpPr>
              <a:spLocks/>
            </p:cNvSpPr>
            <p:nvPr/>
          </p:nvSpPr>
          <p:spPr bwMode="auto">
            <a:xfrm>
              <a:off x="1198"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70" name="Rectangle 42"/>
            <p:cNvSpPr>
              <a:spLocks/>
            </p:cNvSpPr>
            <p:nvPr/>
          </p:nvSpPr>
          <p:spPr bwMode="auto">
            <a:xfrm>
              <a:off x="606"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71" name="Rectangle 43"/>
            <p:cNvSpPr>
              <a:spLocks/>
            </p:cNvSpPr>
            <p:nvPr/>
          </p:nvSpPr>
          <p:spPr bwMode="auto">
            <a:xfrm>
              <a:off x="22"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a:t>
              </a:r>
            </a:p>
          </p:txBody>
        </p:sp>
        <p:sp>
          <p:nvSpPr>
            <p:cNvPr id="72" name="Rectangle 44"/>
            <p:cNvSpPr>
              <a:spLocks/>
            </p:cNvSpPr>
            <p:nvPr/>
          </p:nvSpPr>
          <p:spPr bwMode="auto">
            <a:xfrm>
              <a:off x="3566" y="21"/>
              <a:ext cx="74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1</a:t>
              </a:r>
            </a:p>
          </p:txBody>
        </p:sp>
      </p:grpSp>
      <p:sp>
        <p:nvSpPr>
          <p:cNvPr id="73" name="Rectangle 45"/>
          <p:cNvSpPr>
            <a:spLocks/>
          </p:cNvSpPr>
          <p:nvPr/>
        </p:nvSpPr>
        <p:spPr bwMode="auto">
          <a:xfrm>
            <a:off x="5622925" y="4783138"/>
            <a:ext cx="8302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4</a:t>
            </a:r>
          </a:p>
        </p:txBody>
      </p:sp>
      <p:sp>
        <p:nvSpPr>
          <p:cNvPr id="74" name="Rectangle 46"/>
          <p:cNvSpPr>
            <a:spLocks/>
          </p:cNvSpPr>
          <p:nvPr/>
        </p:nvSpPr>
        <p:spPr bwMode="auto">
          <a:xfrm>
            <a:off x="4257675" y="4783138"/>
            <a:ext cx="8302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3</a:t>
            </a:r>
          </a:p>
        </p:txBody>
      </p:sp>
      <p:sp>
        <p:nvSpPr>
          <p:cNvPr id="75" name="Rectangle 47"/>
          <p:cNvSpPr>
            <a:spLocks/>
          </p:cNvSpPr>
          <p:nvPr/>
        </p:nvSpPr>
        <p:spPr bwMode="auto">
          <a:xfrm>
            <a:off x="2908300" y="4746625"/>
            <a:ext cx="8302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2</a:t>
            </a:r>
          </a:p>
        </p:txBody>
      </p:sp>
      <p:sp>
        <p:nvSpPr>
          <p:cNvPr id="76" name="Rectangle 48"/>
          <p:cNvSpPr>
            <a:spLocks/>
          </p:cNvSpPr>
          <p:nvPr/>
        </p:nvSpPr>
        <p:spPr bwMode="auto">
          <a:xfrm>
            <a:off x="1641475" y="4783138"/>
            <a:ext cx="8302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port 1</a:t>
            </a:r>
          </a:p>
        </p:txBody>
      </p:sp>
      <p:sp>
        <p:nvSpPr>
          <p:cNvPr id="77" name="Rectangle 51"/>
          <p:cNvSpPr>
            <a:spLocks/>
          </p:cNvSpPr>
          <p:nvPr/>
        </p:nvSpPr>
        <p:spPr bwMode="auto">
          <a:xfrm>
            <a:off x="5881688" y="6345238"/>
            <a:ext cx="831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1.2.3.4</a:t>
            </a:r>
          </a:p>
        </p:txBody>
      </p:sp>
      <p:sp>
        <p:nvSpPr>
          <p:cNvPr id="78" name="Rectangle 52"/>
          <p:cNvSpPr>
            <a:spLocks/>
          </p:cNvSpPr>
          <p:nvPr/>
        </p:nvSpPr>
        <p:spPr bwMode="auto">
          <a:xfrm>
            <a:off x="738188" y="6345238"/>
            <a:ext cx="831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300">
                <a:latin typeface="Calibri" pitchFamily="34" charset="0"/>
              </a:rPr>
              <a:t>5.6.7.8</a:t>
            </a:r>
          </a:p>
        </p:txBody>
      </p:sp>
      <p:sp>
        <p:nvSpPr>
          <p:cNvPr id="79" name="Slide Number Placeholder 5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itchFamily="34" charset="0"/>
                <a:ea typeface="+mn-ea"/>
                <a:cs typeface="+mn-cs"/>
              </a:defRPr>
            </a:lvl1pPr>
            <a:lvl2pPr marL="742950" indent="-285750" algn="l" defTabSz="914400" rtl="0" eaLnBrk="1" latinLnBrk="0" hangingPunct="1">
              <a:defRPr sz="1800" kern="1200">
                <a:solidFill>
                  <a:schemeClr val="tx1"/>
                </a:solidFill>
                <a:latin typeface="Arial" pitchFamily="34" charset="0"/>
                <a:ea typeface="+mn-ea"/>
                <a:cs typeface="+mn-cs"/>
              </a:defRPr>
            </a:lvl2pPr>
            <a:lvl3pPr marL="1143000" indent="-228600" algn="l" defTabSz="914400" rtl="0" eaLnBrk="1" latinLnBrk="0" hangingPunct="1">
              <a:defRPr sz="1800" kern="1200">
                <a:solidFill>
                  <a:schemeClr val="tx1"/>
                </a:solidFill>
                <a:latin typeface="Arial" pitchFamily="34" charset="0"/>
                <a:ea typeface="+mn-ea"/>
                <a:cs typeface="+mn-cs"/>
              </a:defRPr>
            </a:lvl3pPr>
            <a:lvl4pPr marL="1600200" indent="-228600" algn="l" defTabSz="914400" rtl="0" eaLnBrk="1" latinLnBrk="0" hangingPunct="1">
              <a:defRPr sz="1800" kern="1200">
                <a:solidFill>
                  <a:schemeClr val="tx1"/>
                </a:solidFill>
                <a:latin typeface="Arial" pitchFamily="34" charset="0"/>
                <a:ea typeface="+mn-ea"/>
                <a:cs typeface="+mn-cs"/>
              </a:defRPr>
            </a:lvl4pPr>
            <a:lvl5pPr marL="2057400" indent="-228600" algn="l" defTabSz="914400" rtl="0" eaLnBrk="1" latinLnBrk="0" hangingPunct="1">
              <a:defRPr sz="1800" kern="1200">
                <a:solidFill>
                  <a:schemeClr val="tx1"/>
                </a:solidFill>
                <a:latin typeface="Arial" pitchFamily="34" charset="0"/>
                <a:ea typeface="+mn-ea"/>
                <a:cs typeface="+mn-cs"/>
              </a:defRPr>
            </a:lvl5pPr>
            <a:lvl6pPr marL="2514600" indent="-228600" algn="l" defTabSz="457200" rtl="0" eaLnBrk="1" fontAlgn="base" latinLnBrk="0" hangingPunct="1">
              <a:spcBef>
                <a:spcPct val="0"/>
              </a:spcBef>
              <a:spcAft>
                <a:spcPct val="0"/>
              </a:spcAft>
              <a:defRPr sz="1800" kern="1200">
                <a:solidFill>
                  <a:schemeClr val="tx1"/>
                </a:solidFill>
                <a:latin typeface="Arial" pitchFamily="34" charset="0"/>
                <a:ea typeface="+mn-ea"/>
                <a:cs typeface="+mn-cs"/>
              </a:defRPr>
            </a:lvl6pPr>
            <a:lvl7pPr marL="2971800" indent="-228600" algn="l" defTabSz="457200" rtl="0" eaLnBrk="1" fontAlgn="base" latinLnBrk="0" hangingPunct="1">
              <a:spcBef>
                <a:spcPct val="0"/>
              </a:spcBef>
              <a:spcAft>
                <a:spcPct val="0"/>
              </a:spcAft>
              <a:defRPr sz="1800" kern="1200">
                <a:solidFill>
                  <a:schemeClr val="tx1"/>
                </a:solidFill>
                <a:latin typeface="Arial" pitchFamily="34" charset="0"/>
                <a:ea typeface="+mn-ea"/>
                <a:cs typeface="+mn-cs"/>
              </a:defRPr>
            </a:lvl7pPr>
            <a:lvl8pPr marL="3429000" indent="-228600" algn="l" defTabSz="457200" rtl="0" eaLnBrk="1" fontAlgn="base" latinLnBrk="0" hangingPunct="1">
              <a:spcBef>
                <a:spcPct val="0"/>
              </a:spcBef>
              <a:spcAft>
                <a:spcPct val="0"/>
              </a:spcAft>
              <a:defRPr sz="1800" kern="1200">
                <a:solidFill>
                  <a:schemeClr val="tx1"/>
                </a:solidFill>
                <a:latin typeface="Arial" pitchFamily="34" charset="0"/>
                <a:ea typeface="+mn-ea"/>
                <a:cs typeface="+mn-cs"/>
              </a:defRPr>
            </a:lvl8pPr>
            <a:lvl9pPr marL="3886200" indent="-228600" algn="l" defTabSz="457200" rtl="0" eaLnBrk="1" fontAlgn="base" latinLnBrk="0" hangingPunct="1">
              <a:spcBef>
                <a:spcPct val="0"/>
              </a:spcBef>
              <a:spcAft>
                <a:spcPct val="0"/>
              </a:spcAft>
              <a:defRPr sz="1800" kern="1200">
                <a:solidFill>
                  <a:schemeClr val="tx1"/>
                </a:solidFill>
                <a:latin typeface="Arial" pitchFamily="34" charset="0"/>
                <a:ea typeface="+mn-ea"/>
                <a:cs typeface="+mn-cs"/>
              </a:defRPr>
            </a:lvl9pPr>
          </a:lstStyle>
          <a:p>
            <a:fld id="{BCCA6A5D-5F53-48F1-8899-56CC0B63138B}" type="slidenum">
              <a:rPr lang="en-US" smtClean="0">
                <a:solidFill>
                  <a:srgbClr val="898989"/>
                </a:solidFill>
                <a:latin typeface="Calibri" pitchFamily="34" charset="0"/>
              </a:rPr>
              <a:pPr/>
              <a:t>18</a:t>
            </a:fld>
            <a:endParaRPr lang="en-US">
              <a:solidFill>
                <a:srgbClr val="898989"/>
              </a:solidFill>
              <a:latin typeface="Calibri" pitchFamily="34" charset="0"/>
            </a:endParaRPr>
          </a:p>
        </p:txBody>
      </p:sp>
    </p:spTree>
    <p:extLst>
      <p:ext uri="{BB962C8B-B14F-4D97-AF65-F5344CB8AC3E}">
        <p14:creationId xmlns:p14="http://schemas.microsoft.com/office/powerpoint/2010/main" val="202140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chemeClr val="tx1"/>
                </a:solidFill>
                <a:ea typeface="微软雅黑" panose="020B0503020204020204" pitchFamily="34" charset="-122"/>
              </a:rPr>
              <a:t>端口</a:t>
            </a:r>
            <a:r>
              <a:rPr lang="zh-CN" altLang="en-US" b="1" dirty="0">
                <a:solidFill>
                  <a:schemeClr val="tx1"/>
                </a:solidFill>
                <a:ea typeface="微软雅黑" panose="020B0503020204020204" pitchFamily="34" charset="-122"/>
              </a:rPr>
              <a:t>（</a:t>
            </a:r>
            <a:r>
              <a:rPr lang="en-US" altLang="zh-CN" b="1" dirty="0">
                <a:solidFill>
                  <a:schemeClr val="tx1"/>
                </a:solidFill>
                <a:ea typeface="微软雅黑" panose="020B0503020204020204" pitchFamily="34" charset="-122"/>
              </a:rPr>
              <a:t>Port</a:t>
            </a:r>
            <a:r>
              <a:rPr lang="zh-CN" altLang="en-US" b="1" dirty="0">
                <a:solidFill>
                  <a:schemeClr val="tx1"/>
                </a:solidFill>
                <a:ea typeface="微软雅黑" panose="020B0503020204020204" pitchFamily="34" charset="-122"/>
              </a:rPr>
              <a:t>）</a:t>
            </a:r>
          </a:p>
        </p:txBody>
      </p:sp>
      <p:sp>
        <p:nvSpPr>
          <p:cNvPr id="3" name="内容占位符 2"/>
          <p:cNvSpPr>
            <a:spLocks noGrp="1"/>
          </p:cNvSpPr>
          <p:nvPr>
            <p:ph idx="1"/>
          </p:nvPr>
        </p:nvSpPr>
        <p:spPr/>
        <p:txBody>
          <a:bodyPr>
            <a:normAutofit/>
          </a:bodyPr>
          <a:lstStyle/>
          <a:p>
            <a:pPr marL="114300" indent="0">
              <a:buNone/>
            </a:pP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规范将</a:t>
            </a:r>
            <a:r>
              <a:rPr lang="en-US" altLang="zh-CN" sz="2400" dirty="0">
                <a:latin typeface="微软雅黑" panose="020B0503020204020204" pitchFamily="34" charset="-122"/>
                <a:ea typeface="微软雅黑" panose="020B0503020204020204" pitchFamily="34" charset="-122"/>
              </a:rPr>
              <a:t>Switch</a:t>
            </a:r>
            <a:r>
              <a:rPr lang="zh-CN" altLang="en-US" sz="2400" dirty="0">
                <a:latin typeface="微软雅黑" panose="020B0503020204020204" pitchFamily="34" charset="-122"/>
                <a:ea typeface="微软雅黑" panose="020B0503020204020204" pitchFamily="34" charset="-122"/>
              </a:rPr>
              <a:t>上的端口分为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种类别：</a:t>
            </a:r>
          </a:p>
          <a:p>
            <a:r>
              <a:rPr lang="en-US" altLang="zh-CN" sz="2400" dirty="0">
                <a:latin typeface="微软雅黑" panose="020B0503020204020204" pitchFamily="34" charset="-122"/>
                <a:ea typeface="微软雅黑" panose="020B0503020204020204" pitchFamily="34" charset="-122"/>
              </a:rPr>
              <a:t>a)  </a:t>
            </a:r>
            <a:r>
              <a:rPr lang="zh-CN" altLang="en-US" sz="2400" dirty="0">
                <a:latin typeface="微软雅黑" panose="020B0503020204020204" pitchFamily="34" charset="-122"/>
                <a:ea typeface="微软雅黑" panose="020B0503020204020204" pitchFamily="34" charset="-122"/>
              </a:rPr>
              <a:t>物理端口，即设备上物理可见的端口；</a:t>
            </a:r>
          </a:p>
          <a:p>
            <a:r>
              <a:rPr lang="en-US" altLang="zh-CN" sz="2400" dirty="0">
                <a:latin typeface="微软雅黑" panose="020B0503020204020204" pitchFamily="34" charset="-122"/>
                <a:ea typeface="微软雅黑" panose="020B0503020204020204" pitchFamily="34" charset="-122"/>
              </a:rPr>
              <a:t>b)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逻辑端口</a:t>
            </a:r>
            <a:r>
              <a:rPr lang="zh-CN" altLang="en-US" sz="2400" dirty="0">
                <a:latin typeface="微软雅黑" panose="020B0503020204020204" pitchFamily="34" charset="-122"/>
                <a:ea typeface="微软雅黑" panose="020B0503020204020204" pitchFamily="34" charset="-122"/>
              </a:rPr>
              <a:t>，在物理端口基础上由</a:t>
            </a:r>
            <a:r>
              <a:rPr lang="en-US" altLang="zh-CN" sz="2400" dirty="0">
                <a:latin typeface="微软雅黑" panose="020B0503020204020204" pitchFamily="34" charset="-122"/>
                <a:ea typeface="微软雅黑" panose="020B0503020204020204" pitchFamily="34" charset="-122"/>
              </a:rPr>
              <a:t>Switch</a:t>
            </a:r>
            <a:r>
              <a:rPr lang="zh-CN" altLang="en-US" sz="2400" dirty="0">
                <a:latin typeface="微软雅黑" panose="020B0503020204020204" pitchFamily="34" charset="-122"/>
                <a:ea typeface="微软雅黑" panose="020B0503020204020204" pitchFamily="34" charset="-122"/>
              </a:rPr>
              <a:t>设备抽象出来的逻辑端口，如为</a:t>
            </a:r>
            <a:r>
              <a:rPr lang="en-US" altLang="zh-CN" sz="2400" dirty="0">
                <a:latin typeface="微软雅黑" panose="020B0503020204020204" pitchFamily="34" charset="-122"/>
                <a:ea typeface="微软雅黑" panose="020B0503020204020204" pitchFamily="34" charset="-122"/>
              </a:rPr>
              <a:t>tunnel</a:t>
            </a:r>
            <a:r>
              <a:rPr lang="zh-CN" altLang="en-US" sz="2400" dirty="0">
                <a:latin typeface="微软雅黑" panose="020B0503020204020204" pitchFamily="34" charset="-122"/>
                <a:ea typeface="微软雅黑" panose="020B0503020204020204" pitchFamily="34" charset="-122"/>
              </a:rPr>
              <a:t>或者聚合等功能而实现的逻辑端口；</a:t>
            </a:r>
          </a:p>
          <a:p>
            <a:r>
              <a:rPr lang="en-US" altLang="zh-CN" sz="2400" dirty="0">
                <a:latin typeface="微软雅黑" panose="020B0503020204020204" pitchFamily="34" charset="-122"/>
                <a:ea typeface="微软雅黑" panose="020B0503020204020204" pitchFamily="34" charset="-122"/>
              </a:rPr>
              <a:t>c)  </a:t>
            </a: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定义的端口。</a:t>
            </a: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目前总共定义了</a:t>
            </a:r>
            <a:r>
              <a:rPr lang="en-US" altLang="zh-CN" sz="2400" dirty="0">
                <a:latin typeface="微软雅黑" panose="020B0503020204020204" pitchFamily="34" charset="-122"/>
                <a:ea typeface="微软雅黑" panose="020B0503020204020204" pitchFamily="34" charset="-122"/>
              </a:rPr>
              <a:t>ALL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CONTROLLER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TABLE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IN_PORT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ANY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LOCAL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NORMAL</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FLOOD</a:t>
            </a:r>
            <a:r>
              <a:rPr lang="zh-CN" altLang="en-US" sz="2400" dirty="0">
                <a:latin typeface="微软雅黑" panose="020B0503020204020204" pitchFamily="34" charset="-122"/>
                <a:ea typeface="微软雅黑" panose="020B0503020204020204" pitchFamily="34" charset="-122"/>
              </a:rPr>
              <a:t>等</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种端口，其中后</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种为非必需的端口，只在混合型的</a:t>
            </a:r>
            <a:r>
              <a:rPr lang="en-US" altLang="zh-CN" sz="2400" dirty="0" err="1">
                <a:latin typeface="微软雅黑" panose="020B0503020204020204" pitchFamily="34" charset="-122"/>
                <a:ea typeface="微软雅黑" panose="020B0503020204020204" pitchFamily="34" charset="-122"/>
              </a:rPr>
              <a:t>OpenFlow</a:t>
            </a:r>
            <a:r>
              <a:rPr lang="en-US" altLang="zh-CN" sz="2400" dirty="0">
                <a:latin typeface="微软雅黑" panose="020B0503020204020204" pitchFamily="34" charset="-122"/>
                <a:ea typeface="微软雅黑" panose="020B0503020204020204" pitchFamily="34" charset="-122"/>
              </a:rPr>
              <a:t> Switch</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OpenFlow</a:t>
            </a:r>
            <a:r>
              <a:rPr lang="en-US" altLang="zh-CN" sz="2400" dirty="0">
                <a:latin typeface="微软雅黑" panose="020B0503020204020204" pitchFamily="34" charset="-122"/>
                <a:ea typeface="微软雅黑" panose="020B0503020204020204" pitchFamily="34" charset="-122"/>
              </a:rPr>
              <a:t>-hybrid Switch</a:t>
            </a:r>
            <a:r>
              <a:rPr lang="zh-CN" altLang="en-US" sz="2400" dirty="0">
                <a:latin typeface="微软雅黑" panose="020B0503020204020204" pitchFamily="34" charset="-122"/>
                <a:ea typeface="微软雅黑" panose="020B0503020204020204" pitchFamily="34" charset="-122"/>
              </a:rPr>
              <a:t>，即同时支持传统网络协议栈和</a:t>
            </a: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协议的</a:t>
            </a:r>
            <a:r>
              <a:rPr lang="en-US" altLang="zh-CN" sz="2400" dirty="0">
                <a:latin typeface="微软雅黑" panose="020B0503020204020204" pitchFamily="34" charset="-122"/>
                <a:ea typeface="微软雅黑" panose="020B0503020204020204" pitchFamily="34" charset="-122"/>
              </a:rPr>
              <a:t>Switch</a:t>
            </a:r>
            <a:r>
              <a:rPr lang="zh-CN" altLang="en-US" sz="2400" dirty="0">
                <a:latin typeface="微软雅黑" panose="020B0503020204020204" pitchFamily="34" charset="-122"/>
                <a:ea typeface="微软雅黑" panose="020B0503020204020204" pitchFamily="34" charset="-122"/>
              </a:rPr>
              <a:t>设备，相对于</a:t>
            </a:r>
            <a:r>
              <a:rPr lang="en-US" altLang="zh-CN" sz="2400" dirty="0" err="1">
                <a:latin typeface="微软雅黑" panose="020B0503020204020204" pitchFamily="34" charset="-122"/>
                <a:ea typeface="微软雅黑" panose="020B0503020204020204" pitchFamily="34" charset="-122"/>
              </a:rPr>
              <a:t>OpenFlow</a:t>
            </a:r>
            <a:r>
              <a:rPr lang="en-US" altLang="zh-CN" sz="2400" dirty="0">
                <a:latin typeface="微软雅黑" panose="020B0503020204020204" pitchFamily="34" charset="-122"/>
                <a:ea typeface="微软雅黑" panose="020B0503020204020204" pitchFamily="34" charset="-122"/>
              </a:rPr>
              <a:t>-only Switch</a:t>
            </a:r>
            <a:r>
              <a:rPr lang="zh-CN" altLang="en-US" sz="2400" dirty="0">
                <a:latin typeface="微软雅黑" panose="020B0503020204020204" pitchFamily="34" charset="-122"/>
                <a:ea typeface="微软雅黑" panose="020B0503020204020204" pitchFamily="34" charset="-122"/>
              </a:rPr>
              <a:t>而言）中存在。</a:t>
            </a:r>
          </a:p>
          <a:p>
            <a:endParaRPr lang="zh-CN"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6E2D2B3B-882E-40F3-A32F-6DD516915044}" type="slidenum">
              <a:rPr lang="en-US" smtClean="0"/>
              <a:pPr/>
              <a:t>19</a:t>
            </a:fld>
            <a:endParaRPr lang="en-US"/>
          </a:p>
        </p:txBody>
      </p:sp>
    </p:spTree>
    <p:extLst>
      <p:ext uri="{BB962C8B-B14F-4D97-AF65-F5344CB8AC3E}">
        <p14:creationId xmlns:p14="http://schemas.microsoft.com/office/powerpoint/2010/main" val="2945891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Outline</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dirty="0"/>
          </a:p>
        </p:txBody>
      </p:sp>
      <p:pic>
        <p:nvPicPr>
          <p:cNvPr id="1028" name="Picture 4" descr="http://networkstatic.net/wp-content/uploads/2012/12/nsp-world-sd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04664"/>
            <a:ext cx="2808312" cy="20741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2176622988"/>
              </p:ext>
            </p:extLst>
          </p:nvPr>
        </p:nvGraphicFramePr>
        <p:xfrm>
          <a:off x="323528" y="1527287"/>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4985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err="1" smtClean="0">
                <a:solidFill>
                  <a:schemeClr val="tx1"/>
                </a:solidFill>
                <a:ea typeface="微软雅黑" panose="020B0503020204020204" pitchFamily="34" charset="-122"/>
              </a:rPr>
              <a:t>FlowTable</a:t>
            </a:r>
            <a:endParaRPr lang="zh-CN" altLang="en-US" b="1" dirty="0">
              <a:solidFill>
                <a:schemeClr val="tx1"/>
              </a:solidFill>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通过用户定义的或者预设的规则来匹配和处理网络包。一条</a:t>
            </a: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的规则由匹配域（</a:t>
            </a:r>
            <a:r>
              <a:rPr lang="en-US" altLang="zh-CN" sz="2400" dirty="0">
                <a:latin typeface="微软雅黑" panose="020B0503020204020204" pitchFamily="34" charset="-122"/>
                <a:ea typeface="微软雅黑" panose="020B0503020204020204" pitchFamily="34" charset="-122"/>
              </a:rPr>
              <a:t>Match Fields</a:t>
            </a:r>
            <a:r>
              <a:rPr lang="zh-CN" altLang="en-US" sz="2400" dirty="0">
                <a:latin typeface="微软雅黑" panose="020B0503020204020204" pitchFamily="34" charset="-122"/>
                <a:ea typeface="微软雅黑" panose="020B0503020204020204" pitchFamily="34" charset="-122"/>
              </a:rPr>
              <a:t>）、优先级（</a:t>
            </a:r>
            <a:r>
              <a:rPr lang="en-US" altLang="zh-CN" sz="2400" dirty="0">
                <a:latin typeface="微软雅黑" panose="020B0503020204020204" pitchFamily="34" charset="-122"/>
                <a:ea typeface="微软雅黑" panose="020B0503020204020204" pitchFamily="34" charset="-122"/>
              </a:rPr>
              <a:t>Priority</a:t>
            </a:r>
            <a:r>
              <a:rPr lang="zh-CN" altLang="en-US" sz="2400" dirty="0">
                <a:latin typeface="微软雅黑" panose="020B0503020204020204" pitchFamily="34" charset="-122"/>
                <a:ea typeface="微软雅黑" panose="020B0503020204020204" pitchFamily="34" charset="-122"/>
              </a:rPr>
              <a:t>）、处理指令（</a:t>
            </a:r>
            <a:r>
              <a:rPr lang="en-US" altLang="zh-CN" sz="2400" dirty="0">
                <a:latin typeface="微软雅黑" panose="020B0503020204020204" pitchFamily="34" charset="-122"/>
                <a:ea typeface="微软雅黑" panose="020B0503020204020204" pitchFamily="34" charset="-122"/>
              </a:rPr>
              <a:t>Instructions</a:t>
            </a:r>
            <a:r>
              <a:rPr lang="zh-CN" altLang="en-US" sz="2400" dirty="0">
                <a:latin typeface="微软雅黑" panose="020B0503020204020204" pitchFamily="34" charset="-122"/>
                <a:ea typeface="微软雅黑" panose="020B0503020204020204" pitchFamily="34" charset="-122"/>
              </a:rPr>
              <a:t>）和统计数据（如</a:t>
            </a:r>
            <a:r>
              <a:rPr lang="en-US" altLang="zh-CN" sz="2400" dirty="0">
                <a:latin typeface="微软雅黑" panose="020B0503020204020204" pitchFamily="34" charset="-122"/>
                <a:ea typeface="微软雅黑" panose="020B0503020204020204" pitchFamily="34" charset="-122"/>
              </a:rPr>
              <a:t>Counters</a:t>
            </a:r>
            <a:r>
              <a:rPr lang="zh-CN" altLang="en-US" sz="2400" dirty="0">
                <a:latin typeface="微软雅黑" panose="020B0503020204020204" pitchFamily="34" charset="-122"/>
                <a:ea typeface="微软雅黑" panose="020B0503020204020204" pitchFamily="34" charset="-122"/>
              </a:rPr>
              <a:t>）等字段</a:t>
            </a:r>
            <a:r>
              <a:rPr lang="zh-CN" altLang="en-US" sz="2400" dirty="0" smtClean="0">
                <a:latin typeface="微软雅黑" panose="020B0503020204020204" pitchFamily="34" charset="-122"/>
                <a:ea typeface="微软雅黑" panose="020B0503020204020204" pitchFamily="34" charset="-122"/>
              </a:rPr>
              <a:t>组成。</a:t>
            </a:r>
            <a:endParaRPr lang="en-US" altLang="zh-CN" sz="2400" dirty="0" smtClean="0">
              <a:latin typeface="微软雅黑" panose="020B0503020204020204" pitchFamily="34" charset="-122"/>
              <a:ea typeface="微软雅黑" panose="020B0503020204020204" pitchFamily="34" charset="-122"/>
            </a:endParaRPr>
          </a:p>
          <a:p>
            <a:pPr marL="114300" indent="0">
              <a:buNone/>
            </a:pPr>
            <a:endParaRPr lang="zh-CN" altLang="en-US"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一条规则中，可以根据网络包在</a:t>
            </a:r>
            <a:r>
              <a:rPr lang="en-US" altLang="zh-CN" sz="2400" dirty="0">
                <a:latin typeface="微软雅黑" panose="020B0503020204020204" pitchFamily="34" charset="-122"/>
                <a:ea typeface="微软雅黑" panose="020B0503020204020204" pitchFamily="34" charset="-122"/>
              </a:rPr>
              <a:t>L2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L3</a:t>
            </a:r>
            <a:r>
              <a:rPr lang="zh-CN" altLang="en-US" sz="2400" dirty="0">
                <a:latin typeface="微软雅黑" panose="020B0503020204020204" pitchFamily="34" charset="-122"/>
                <a:ea typeface="微软雅黑" panose="020B0503020204020204" pitchFamily="34" charset="-122"/>
              </a:rPr>
              <a:t>或者</a:t>
            </a:r>
            <a:r>
              <a:rPr lang="en-US" altLang="zh-CN" sz="2400" dirty="0">
                <a:latin typeface="微软雅黑" panose="020B0503020204020204" pitchFamily="34" charset="-122"/>
                <a:ea typeface="微软雅黑" panose="020B0503020204020204" pitchFamily="34" charset="-122"/>
              </a:rPr>
              <a:t>L4</a:t>
            </a:r>
            <a:r>
              <a:rPr lang="zh-CN" altLang="en-US" sz="2400" dirty="0">
                <a:latin typeface="微软雅黑" panose="020B0503020204020204" pitchFamily="34" charset="-122"/>
                <a:ea typeface="微软雅黑" panose="020B0503020204020204" pitchFamily="34" charset="-122"/>
              </a:rPr>
              <a:t>等网络报文头的任意字段进行匹配，比如以太网帧的源</a:t>
            </a:r>
            <a:r>
              <a:rPr lang="en-US" altLang="zh-CN" sz="2400" dirty="0">
                <a:latin typeface="微软雅黑" panose="020B0503020204020204" pitchFamily="34" charset="-122"/>
                <a:ea typeface="微软雅黑" panose="020B0503020204020204" pitchFamily="34" charset="-122"/>
              </a:rPr>
              <a:t>MAC</a:t>
            </a:r>
            <a:r>
              <a:rPr lang="zh-CN" altLang="en-US" sz="2400" dirty="0">
                <a:latin typeface="微软雅黑" panose="020B0503020204020204" pitchFamily="34" charset="-122"/>
                <a:ea typeface="微软雅黑" panose="020B0503020204020204" pitchFamily="34" charset="-122"/>
              </a:rPr>
              <a:t>地址，</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包的协议类型和</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地址，或者</a:t>
            </a:r>
            <a:r>
              <a:rPr lang="en-US" altLang="zh-CN" sz="2400" dirty="0">
                <a:latin typeface="微软雅黑" panose="020B0503020204020204" pitchFamily="34" charset="-122"/>
                <a:ea typeface="微软雅黑" panose="020B0503020204020204" pitchFamily="34" charset="-122"/>
              </a:rPr>
              <a:t>TCP/UDP</a:t>
            </a:r>
            <a:r>
              <a:rPr lang="zh-CN" altLang="en-US" sz="2400" dirty="0">
                <a:latin typeface="微软雅黑" panose="020B0503020204020204" pitchFamily="34" charset="-122"/>
                <a:ea typeface="微软雅黑" panose="020B0503020204020204" pitchFamily="34" charset="-122"/>
              </a:rPr>
              <a:t>的端口号等</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114300" indent="0">
              <a:buNone/>
            </a:pPr>
            <a:endParaRPr lang="zh-CN"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6E2D2B3B-882E-40F3-A32F-6DD516915044}" type="slidenum">
              <a:rPr lang="en-US" smtClean="0"/>
              <a:pPr/>
              <a:t>20</a:t>
            </a:fld>
            <a:endParaRPr 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193993"/>
            <a:ext cx="7272808" cy="739063"/>
          </a:xfrm>
          <a:prstGeom prst="rect">
            <a:avLst/>
          </a:prstGeom>
        </p:spPr>
      </p:pic>
    </p:spTree>
    <p:extLst>
      <p:ext uri="{BB962C8B-B14F-4D97-AF65-F5344CB8AC3E}">
        <p14:creationId xmlns:p14="http://schemas.microsoft.com/office/powerpoint/2010/main" val="436559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err="1" smtClean="0">
                <a:solidFill>
                  <a:schemeClr val="tx1"/>
                </a:solidFill>
                <a:latin typeface="微软雅黑" panose="020B0503020204020204" pitchFamily="34" charset="-122"/>
                <a:ea typeface="微软雅黑" panose="020B0503020204020204" pitchFamily="34" charset="-122"/>
              </a:rPr>
              <a:t>FlowTable</a:t>
            </a:r>
            <a:r>
              <a:rPr lang="zh-CN" altLang="en-US" b="1" dirty="0" smtClean="0">
                <a:solidFill>
                  <a:schemeClr val="tx1"/>
                </a:solidFill>
                <a:latin typeface="微软雅黑" panose="020B0503020204020204" pitchFamily="34" charset="-122"/>
                <a:ea typeface="微软雅黑" panose="020B0503020204020204" pitchFamily="34" charset="-122"/>
              </a:rPr>
              <a:t>结构</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484784"/>
            <a:ext cx="5181600" cy="1419225"/>
          </a:xfrm>
        </p:spPr>
      </p:pic>
      <p:sp>
        <p:nvSpPr>
          <p:cNvPr id="4" name="灯片编号占位符 3"/>
          <p:cNvSpPr>
            <a:spLocks noGrp="1"/>
          </p:cNvSpPr>
          <p:nvPr>
            <p:ph type="sldNum" sz="quarter" idx="12"/>
          </p:nvPr>
        </p:nvSpPr>
        <p:spPr/>
        <p:txBody>
          <a:bodyPr/>
          <a:lstStyle/>
          <a:p>
            <a:fld id="{6E2D2B3B-882E-40F3-A32F-6DD516915044}" type="slidenum">
              <a:rPr lang="en-US" smtClean="0"/>
              <a:pPr/>
              <a:t>21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115981"/>
            <a:ext cx="7992888" cy="812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9552" y="3284984"/>
            <a:ext cx="7488832"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每条流表条目还包括</a:t>
            </a:r>
            <a:r>
              <a:rPr lang="en-US" altLang="zh-CN" sz="2400" dirty="0">
                <a:latin typeface="微软雅黑" panose="020B0503020204020204" pitchFamily="34" charset="-122"/>
                <a:ea typeface="微软雅黑" panose="020B0503020204020204" pitchFamily="34" charset="-122"/>
              </a:rPr>
              <a:t>Counter</a:t>
            </a:r>
            <a:r>
              <a:rPr lang="zh-CN" altLang="en-US" sz="2400" dirty="0">
                <a:latin typeface="微软雅黑" panose="020B0503020204020204" pitchFamily="34" charset="-122"/>
                <a:ea typeface="微软雅黑" panose="020B0503020204020204" pitchFamily="34" charset="-122"/>
              </a:rPr>
              <a:t>字段，用来保存与条目相关的统计信息</a:t>
            </a:r>
          </a:p>
        </p:txBody>
      </p:sp>
    </p:spTree>
    <p:extLst>
      <p:ext uri="{BB962C8B-B14F-4D97-AF65-F5344CB8AC3E}">
        <p14:creationId xmlns:p14="http://schemas.microsoft.com/office/powerpoint/2010/main" val="2939043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chemeClr val="tx1"/>
                </a:solidFill>
                <a:ea typeface="微软雅黑" panose="020B0503020204020204" pitchFamily="34" charset="-122"/>
              </a:rPr>
              <a:t>消息</a:t>
            </a:r>
            <a:endParaRPr lang="zh-CN" altLang="en-US" b="1" dirty="0">
              <a:solidFill>
                <a:schemeClr val="tx1"/>
              </a:solidFill>
              <a:ea typeface="微软雅黑" panose="020B0503020204020204" pitchFamily="34" charset="-122"/>
            </a:endParaRPr>
          </a:p>
        </p:txBody>
      </p:sp>
      <p:sp>
        <p:nvSpPr>
          <p:cNvPr id="3" name="内容占位符 2"/>
          <p:cNvSpPr>
            <a:spLocks noGrp="1"/>
          </p:cNvSpPr>
          <p:nvPr>
            <p:ph idx="1"/>
          </p:nvPr>
        </p:nvSpPr>
        <p:spPr/>
        <p:txBody>
          <a:bodyPr>
            <a:noAutofit/>
          </a:bodyPr>
          <a:lstStyle/>
          <a:p>
            <a:r>
              <a:rPr lang="en-US" altLang="zh-CN" dirty="0" err="1">
                <a:latin typeface="微软雅黑" panose="020B0503020204020204" pitchFamily="34" charset="-122"/>
                <a:ea typeface="微软雅黑" panose="020B0503020204020204" pitchFamily="34" charset="-122"/>
              </a:rPr>
              <a:t>OpenFlow</a:t>
            </a:r>
            <a:r>
              <a:rPr lang="zh-CN" altLang="en-US" dirty="0">
                <a:latin typeface="微软雅黑" panose="020B0503020204020204" pitchFamily="34" charset="-122"/>
                <a:ea typeface="微软雅黑" panose="020B0503020204020204" pitchFamily="34" charset="-122"/>
              </a:rPr>
              <a:t>规范中定义了三种消息类型：</a:t>
            </a:r>
          </a:p>
          <a:p>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Controller/Switch</a:t>
            </a:r>
            <a:r>
              <a:rPr lang="zh-CN" altLang="en-US" dirty="0">
                <a:solidFill>
                  <a:srgbClr val="FF0000"/>
                </a:solidFill>
                <a:latin typeface="微软雅黑" panose="020B0503020204020204" pitchFamily="34" charset="-122"/>
                <a:ea typeface="微软雅黑" panose="020B0503020204020204" pitchFamily="34" charset="-122"/>
              </a:rPr>
              <a:t>消息</a:t>
            </a:r>
            <a:r>
              <a:rPr lang="zh-CN" altLang="en-US" dirty="0">
                <a:latin typeface="微软雅黑" panose="020B0503020204020204" pitchFamily="34" charset="-122"/>
                <a:ea typeface="微软雅黑" panose="020B0503020204020204" pitchFamily="34" charset="-122"/>
              </a:rPr>
              <a:t>，是指由</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发起、</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接收并处理的消息，这些消息主要由</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用来对</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进行状态查询和修改配置等操作。</a:t>
            </a:r>
          </a:p>
          <a:p>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异步（</a:t>
            </a:r>
            <a:r>
              <a:rPr lang="en-US" altLang="zh-CN" dirty="0">
                <a:solidFill>
                  <a:srgbClr val="FF0000"/>
                </a:solidFill>
                <a:latin typeface="微软雅黑" panose="020B0503020204020204" pitchFamily="34" charset="-122"/>
                <a:ea typeface="微软雅黑" panose="020B0503020204020204" pitchFamily="34" charset="-122"/>
              </a:rPr>
              <a:t>Asynchronous</a:t>
            </a:r>
            <a:r>
              <a:rPr lang="zh-CN" altLang="en-US" dirty="0">
                <a:solidFill>
                  <a:srgbClr val="FF0000"/>
                </a:solidFill>
                <a:latin typeface="微软雅黑" panose="020B0503020204020204" pitchFamily="34" charset="-122"/>
                <a:ea typeface="微软雅黑" panose="020B0503020204020204" pitchFamily="34" charset="-122"/>
              </a:rPr>
              <a:t>）消息</a:t>
            </a:r>
            <a:r>
              <a:rPr lang="zh-CN" altLang="en-US" dirty="0">
                <a:latin typeface="微软雅黑" panose="020B0503020204020204" pitchFamily="34" charset="-122"/>
                <a:ea typeface="微软雅黑" panose="020B0503020204020204" pitchFamily="34" charset="-122"/>
              </a:rPr>
              <a:t>，是由</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发送给</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、用来通知</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上发生的某些异步事件的消息，例如，当某一条规则因为超时而被删除时，</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将自动发送一条</a:t>
            </a:r>
            <a:r>
              <a:rPr lang="en-US" altLang="zh-CN" dirty="0">
                <a:latin typeface="微软雅黑" panose="020B0503020204020204" pitchFamily="34" charset="-122"/>
                <a:ea typeface="微软雅黑" panose="020B0503020204020204" pitchFamily="34" charset="-122"/>
              </a:rPr>
              <a:t>Flow-Removed</a:t>
            </a:r>
            <a:r>
              <a:rPr lang="zh-CN" altLang="en-US" dirty="0">
                <a:latin typeface="微软雅黑" panose="020B0503020204020204" pitchFamily="34" charset="-122"/>
                <a:ea typeface="微软雅黑" panose="020B0503020204020204" pitchFamily="34" charset="-122"/>
              </a:rPr>
              <a:t>消息通知</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，以方便</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作出相应的操作，如重新设置相关规则等。</a:t>
            </a:r>
          </a:p>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对称（</a:t>
            </a:r>
            <a:r>
              <a:rPr lang="en-US" altLang="zh-CN" dirty="0">
                <a:solidFill>
                  <a:srgbClr val="FF0000"/>
                </a:solidFill>
                <a:latin typeface="微软雅黑" panose="020B0503020204020204" pitchFamily="34" charset="-122"/>
                <a:ea typeface="微软雅黑" panose="020B0503020204020204" pitchFamily="34" charset="-122"/>
              </a:rPr>
              <a:t>Symmetric</a:t>
            </a:r>
            <a:r>
              <a:rPr lang="zh-CN" altLang="en-US" dirty="0">
                <a:solidFill>
                  <a:srgbClr val="FF0000"/>
                </a:solidFill>
                <a:latin typeface="微软雅黑" panose="020B0503020204020204" pitchFamily="34" charset="-122"/>
                <a:ea typeface="微软雅黑" panose="020B0503020204020204" pitchFamily="34" charset="-122"/>
              </a:rPr>
              <a:t>）消息</a:t>
            </a:r>
            <a:r>
              <a:rPr lang="zh-CN" altLang="en-US" dirty="0">
                <a:latin typeface="微软雅黑" panose="020B0503020204020204" pitchFamily="34" charset="-122"/>
                <a:ea typeface="微软雅黑" panose="020B0503020204020204" pitchFamily="34" charset="-122"/>
              </a:rPr>
              <a:t>，顾名思义，这些都是双向对称的消息，主要用来建立连接、检测对方是否在线等。</a:t>
            </a:r>
          </a:p>
          <a:p>
            <a:endParaRPr lang="zh-CN" altLang="en-US" dirty="0"/>
          </a:p>
        </p:txBody>
      </p:sp>
      <p:sp>
        <p:nvSpPr>
          <p:cNvPr id="4" name="灯片编号占位符 3"/>
          <p:cNvSpPr>
            <a:spLocks noGrp="1"/>
          </p:cNvSpPr>
          <p:nvPr>
            <p:ph type="sldNum" sz="quarter" idx="12"/>
          </p:nvPr>
        </p:nvSpPr>
        <p:spPr/>
        <p:txBody>
          <a:bodyPr/>
          <a:lstStyle/>
          <a:p>
            <a:fld id="{6E2D2B3B-882E-40F3-A32F-6DD516915044}" type="slidenum">
              <a:rPr lang="en-US" smtClean="0"/>
              <a:pPr/>
              <a:t>22</a:t>
            </a:fld>
            <a:endParaRPr lang="en-US"/>
          </a:p>
        </p:txBody>
      </p:sp>
    </p:spTree>
    <p:extLst>
      <p:ext uri="{BB962C8B-B14F-4D97-AF65-F5344CB8AC3E}">
        <p14:creationId xmlns:p14="http://schemas.microsoft.com/office/powerpoint/2010/main" val="1551444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solidFill>
                  <a:schemeClr val="tx1"/>
                </a:solidFill>
                <a:latin typeface="微软雅黑" panose="020B0503020204020204" pitchFamily="34" charset="-122"/>
                <a:ea typeface="微软雅黑" panose="020B0503020204020204" pitchFamily="34" charset="-122"/>
              </a:rPr>
              <a:t>一次典型的消息交换过程</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556792"/>
            <a:ext cx="5472608" cy="4642596"/>
          </a:xfrm>
        </p:spPr>
      </p:pic>
      <p:sp>
        <p:nvSpPr>
          <p:cNvPr id="4" name="灯片编号占位符 3"/>
          <p:cNvSpPr>
            <a:spLocks noGrp="1"/>
          </p:cNvSpPr>
          <p:nvPr>
            <p:ph type="sldNum" sz="quarter" idx="12"/>
          </p:nvPr>
        </p:nvSpPr>
        <p:spPr/>
        <p:txBody>
          <a:bodyPr/>
          <a:lstStyle/>
          <a:p>
            <a:fld id="{6E2D2B3B-882E-40F3-A32F-6DD516915044}" type="slidenum">
              <a:rPr lang="en-US" smtClean="0"/>
              <a:pPr/>
              <a:t>23</a:t>
            </a:fld>
            <a:endParaRPr lang="en-US"/>
          </a:p>
        </p:txBody>
      </p:sp>
    </p:spTree>
    <p:extLst>
      <p:ext uri="{BB962C8B-B14F-4D97-AF65-F5344CB8AC3E}">
        <p14:creationId xmlns:p14="http://schemas.microsoft.com/office/powerpoint/2010/main" val="2907084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协议相关数据结构</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marL="114300" indent="0">
              <a:buNone/>
            </a:pP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协议数据包由</a:t>
            </a:r>
            <a:r>
              <a:rPr lang="en-US" altLang="zh-CN" sz="2400" dirty="0" err="1">
                <a:latin typeface="微软雅黑" panose="020B0503020204020204" pitchFamily="34" charset="-122"/>
                <a:ea typeface="微软雅黑" panose="020B0503020204020204" pitchFamily="34" charset="-122"/>
              </a:rPr>
              <a:t>Openflow</a:t>
            </a:r>
            <a:r>
              <a:rPr lang="en-US" altLang="zh-CN" sz="2400" dirty="0">
                <a:latin typeface="微软雅黑" panose="020B0503020204020204" pitchFamily="34" charset="-122"/>
                <a:ea typeface="微软雅黑" panose="020B0503020204020204" pitchFamily="34" charset="-122"/>
              </a:rPr>
              <a:t> Header</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Openflow</a:t>
            </a:r>
            <a:r>
              <a:rPr lang="en-US" altLang="zh-CN" sz="2400" dirty="0">
                <a:latin typeface="微软雅黑" panose="020B0503020204020204" pitchFamily="34" charset="-122"/>
                <a:ea typeface="微软雅黑" panose="020B0503020204020204" pitchFamily="34" charset="-122"/>
              </a:rPr>
              <a:t> Message</a:t>
            </a:r>
            <a:r>
              <a:rPr lang="zh-CN" altLang="en-US" sz="2400" dirty="0">
                <a:latin typeface="微软雅黑" panose="020B0503020204020204" pitchFamily="34" charset="-122"/>
                <a:ea typeface="微软雅黑" panose="020B0503020204020204" pitchFamily="34" charset="-122"/>
              </a:rPr>
              <a:t>两部分</a:t>
            </a:r>
            <a:r>
              <a:rPr lang="zh-CN" altLang="en-US" sz="2400" dirty="0" smtClean="0">
                <a:latin typeface="微软雅黑" panose="020B0503020204020204" pitchFamily="34" charset="-122"/>
                <a:ea typeface="微软雅黑" panose="020B0503020204020204" pitchFamily="34" charset="-122"/>
              </a:rPr>
              <a:t>组成</a:t>
            </a:r>
            <a:endParaRPr lang="en-US" altLang="zh-CN" sz="2400" dirty="0" smtClean="0">
              <a:latin typeface="微软雅黑" panose="020B0503020204020204" pitchFamily="34" charset="-122"/>
              <a:ea typeface="微软雅黑" panose="020B0503020204020204" pitchFamily="34" charset="-122"/>
            </a:endParaRPr>
          </a:p>
          <a:p>
            <a:pPr marL="114300" indent="0">
              <a:buNone/>
            </a:pPr>
            <a:r>
              <a:rPr lang="en-US" altLang="zh-CN" sz="2400" dirty="0" err="1">
                <a:latin typeface="微软雅黑" panose="020B0503020204020204" pitchFamily="34" charset="-122"/>
                <a:ea typeface="微软雅黑" panose="020B0503020204020204" pitchFamily="34" charset="-122"/>
              </a:rPr>
              <a:t>Openflow</a:t>
            </a:r>
            <a:r>
              <a:rPr lang="en-US" altLang="zh-CN" sz="2400" dirty="0">
                <a:latin typeface="微软雅黑" panose="020B0503020204020204" pitchFamily="34" charset="-122"/>
                <a:ea typeface="微软雅黑" panose="020B0503020204020204" pitchFamily="34" charset="-122"/>
              </a:rPr>
              <a:t> Header</a:t>
            </a:r>
            <a:r>
              <a:rPr lang="zh-CN" altLang="en-US" sz="2400" dirty="0">
                <a:latin typeface="微软雅黑" panose="020B0503020204020204" pitchFamily="34" charset="-122"/>
                <a:ea typeface="微软雅黑" panose="020B0503020204020204" pitchFamily="34" charset="-122"/>
              </a:rPr>
              <a:t>的结构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114300" indent="0">
              <a:buNone/>
            </a:pPr>
            <a:r>
              <a:rPr lang="en-US" altLang="zh-CN" sz="2400" dirty="0" err="1" smtClean="0">
                <a:latin typeface="微软雅黑" panose="020B0503020204020204" pitchFamily="34" charset="-122"/>
                <a:ea typeface="微软雅黑" panose="020B0503020204020204" pitchFamily="34" charset="-122"/>
              </a:rPr>
              <a:t>Openflow</a:t>
            </a: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Message</a:t>
            </a:r>
            <a:r>
              <a:rPr lang="zh-CN" altLang="en-US" sz="2400" dirty="0">
                <a:latin typeface="微软雅黑" panose="020B0503020204020204" pitchFamily="34" charset="-122"/>
                <a:ea typeface="微软雅黑" panose="020B0503020204020204" pitchFamily="34" charset="-122"/>
              </a:rPr>
              <a:t>结构与具体消息类型有关</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6E2D2B3B-882E-40F3-A32F-6DD516915044}" type="slidenum">
              <a:rPr lang="en-US" smtClean="0"/>
              <a:pPr/>
              <a:t>24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894419"/>
            <a:ext cx="8100392" cy="1943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655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err="1" smtClean="0">
                <a:solidFill>
                  <a:schemeClr val="tx1"/>
                </a:solidFill>
                <a:latin typeface="微软雅黑" panose="020B0503020204020204" pitchFamily="34" charset="-122"/>
                <a:ea typeface="微软雅黑" panose="020B0503020204020204" pitchFamily="34" charset="-122"/>
              </a:rPr>
              <a:t>OpenFlow</a:t>
            </a:r>
            <a:r>
              <a:rPr lang="zh-CN" altLang="en-US" b="1" dirty="0" smtClean="0">
                <a:solidFill>
                  <a:schemeClr val="tx1"/>
                </a:solidFill>
                <a:latin typeface="微软雅黑" panose="020B0503020204020204" pitchFamily="34" charset="-122"/>
                <a:ea typeface="微软雅黑" panose="020B0503020204020204" pitchFamily="34" charset="-122"/>
              </a:rPr>
              <a:t>连接的建立过程</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marL="114300" indent="0">
              <a:buNone/>
            </a:pPr>
            <a:r>
              <a:rPr lang="zh-CN" altLang="en-US" sz="2400" dirty="0">
                <a:latin typeface="微软雅黑" panose="020B0503020204020204" pitchFamily="34" charset="-122"/>
                <a:ea typeface="微软雅黑" panose="020B0503020204020204" pitchFamily="34" charset="-122"/>
              </a:rPr>
              <a:t>控制器与交换机互相发送</a:t>
            </a:r>
            <a:r>
              <a:rPr lang="en-US" altLang="zh-CN" sz="2400" dirty="0">
                <a:latin typeface="微软雅黑" panose="020B0503020204020204" pitchFamily="34" charset="-122"/>
                <a:ea typeface="微软雅黑" panose="020B0503020204020204" pitchFamily="34" charset="-122"/>
              </a:rPr>
              <a:t>Hello</a:t>
            </a:r>
            <a:r>
              <a:rPr lang="zh-CN" altLang="en-US" sz="2400" dirty="0">
                <a:latin typeface="微软雅黑" panose="020B0503020204020204" pitchFamily="34" charset="-122"/>
                <a:ea typeface="微软雅黑" panose="020B0503020204020204" pitchFamily="34" charset="-122"/>
              </a:rPr>
              <a:t>消息</a:t>
            </a:r>
          </a:p>
          <a:p>
            <a:pPr marL="114300" indent="0">
              <a:buNone/>
            </a:pPr>
            <a:r>
              <a:rPr lang="en-US" altLang="zh-CN" sz="2400" dirty="0">
                <a:latin typeface="微软雅黑" panose="020B0503020204020204" pitchFamily="34" charset="-122"/>
                <a:ea typeface="微软雅黑" panose="020B0503020204020204" pitchFamily="34" charset="-122"/>
              </a:rPr>
              <a:t>Hello</a:t>
            </a:r>
            <a:r>
              <a:rPr lang="zh-CN" altLang="en-US" sz="2400" dirty="0">
                <a:latin typeface="微软雅黑" panose="020B0503020204020204" pitchFamily="34" charset="-122"/>
                <a:ea typeface="微软雅黑" panose="020B0503020204020204" pitchFamily="34" charset="-122"/>
              </a:rPr>
              <a:t>消息中只包含</a:t>
            </a:r>
            <a:r>
              <a:rPr lang="en-US" altLang="zh-CN" sz="2400" dirty="0" err="1" smtClean="0">
                <a:solidFill>
                  <a:srgbClr val="FF0000"/>
                </a:solidFill>
                <a:latin typeface="微软雅黑" panose="020B0503020204020204" pitchFamily="34" charset="-122"/>
                <a:ea typeface="微软雅黑" panose="020B0503020204020204" pitchFamily="34" charset="-122"/>
              </a:rPr>
              <a:t>Openflow</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Header</a:t>
            </a:r>
          </a:p>
          <a:p>
            <a:pPr marL="114300" indent="0">
              <a:buNone/>
            </a:pPr>
            <a:r>
              <a:rPr lang="en-US" altLang="zh-CN" sz="2400" dirty="0" err="1">
                <a:latin typeface="微软雅黑" panose="020B0503020204020204" pitchFamily="34" charset="-122"/>
                <a:ea typeface="微软雅黑" panose="020B0503020204020204" pitchFamily="34" charset="-122"/>
              </a:rPr>
              <a:t>Openflow</a:t>
            </a:r>
            <a:r>
              <a:rPr lang="en-US" altLang="zh-CN" sz="2400" dirty="0">
                <a:latin typeface="微软雅黑" panose="020B0503020204020204" pitchFamily="34" charset="-122"/>
                <a:ea typeface="微软雅黑" panose="020B0503020204020204" pitchFamily="34" charset="-122"/>
              </a:rPr>
              <a:t> Header</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version</a:t>
            </a:r>
            <a:r>
              <a:rPr lang="zh-CN" altLang="en-US" sz="2400" dirty="0">
                <a:latin typeface="微软雅黑" panose="020B0503020204020204" pitchFamily="34" charset="-122"/>
                <a:ea typeface="微软雅黑" panose="020B0503020204020204" pitchFamily="34" charset="-122"/>
              </a:rPr>
              <a:t>字段为发送方所支持的</a:t>
            </a:r>
            <a:r>
              <a:rPr lang="zh-CN" altLang="en-US" sz="2400" dirty="0" smtClean="0">
                <a:latin typeface="微软雅黑" panose="020B0503020204020204" pitchFamily="34" charset="-122"/>
                <a:ea typeface="微软雅黑" panose="020B0503020204020204" pitchFamily="34" charset="-122"/>
              </a:rPr>
              <a:t>最高版本</a:t>
            </a: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协议</a:t>
            </a:r>
          </a:p>
          <a:p>
            <a:pPr marL="114300" indent="0">
              <a:buNone/>
            </a:pPr>
            <a:r>
              <a:rPr lang="zh-CN" altLang="en-US" sz="2400" dirty="0">
                <a:latin typeface="微软雅黑" panose="020B0503020204020204" pitchFamily="34" charset="-122"/>
                <a:ea typeface="微软雅黑" panose="020B0503020204020204" pitchFamily="34" charset="-122"/>
              </a:rPr>
              <a:t>双方选取</a:t>
            </a:r>
            <a:r>
              <a:rPr lang="en-US" altLang="zh-CN" sz="2400" dirty="0">
                <a:latin typeface="微软雅黑" panose="020B0503020204020204" pitchFamily="34" charset="-122"/>
                <a:ea typeface="微软雅黑" panose="020B0503020204020204" pitchFamily="34" charset="-122"/>
              </a:rPr>
              <a:t>Hello</a:t>
            </a:r>
            <a:r>
              <a:rPr lang="zh-CN" altLang="en-US" sz="2400" dirty="0">
                <a:latin typeface="微软雅黑" panose="020B0503020204020204" pitchFamily="34" charset="-122"/>
                <a:ea typeface="微软雅黑" panose="020B0503020204020204" pitchFamily="34" charset="-122"/>
              </a:rPr>
              <a:t>消息中最低版本的协议作为通信协议</a:t>
            </a:r>
          </a:p>
          <a:p>
            <a:pPr marL="114300" indent="0">
              <a:buNone/>
            </a:pPr>
            <a:r>
              <a:rPr lang="zh-CN" altLang="en-US" sz="2400" dirty="0">
                <a:latin typeface="微软雅黑" panose="020B0503020204020204" pitchFamily="34" charset="-122"/>
                <a:ea typeface="微软雅黑" panose="020B0503020204020204" pitchFamily="34" charset="-122"/>
              </a:rPr>
              <a:t>如果有一方不支持</a:t>
            </a: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协议版本，应发送</a:t>
            </a:r>
            <a:r>
              <a:rPr lang="en-US" altLang="zh-CN" sz="2400" dirty="0">
                <a:latin typeface="微软雅黑" panose="020B0503020204020204" pitchFamily="34" charset="-122"/>
                <a:ea typeface="微软雅黑" panose="020B0503020204020204" pitchFamily="34" charset="-122"/>
              </a:rPr>
              <a:t>Error</a:t>
            </a:r>
            <a:r>
              <a:rPr lang="zh-CN" altLang="en-US" sz="2400" dirty="0" smtClean="0">
                <a:latin typeface="微软雅黑" panose="020B0503020204020204" pitchFamily="34" charset="-122"/>
                <a:ea typeface="微软雅黑" panose="020B0503020204020204" pitchFamily="34" charset="-122"/>
              </a:rPr>
              <a:t>消息后</a:t>
            </a:r>
            <a:r>
              <a:rPr lang="zh-CN" altLang="en-US" sz="2400" dirty="0">
                <a:latin typeface="微软雅黑" panose="020B0503020204020204" pitchFamily="34" charset="-122"/>
                <a:ea typeface="微软雅黑" panose="020B0503020204020204" pitchFamily="34" charset="-122"/>
              </a:rPr>
              <a:t>断开连接</a:t>
            </a:r>
          </a:p>
          <a:p>
            <a:pPr marL="114300" indent="0">
              <a:buNone/>
            </a:pPr>
            <a:r>
              <a:rPr lang="zh-CN" altLang="en-US" sz="2400" dirty="0">
                <a:latin typeface="微软雅黑" panose="020B0503020204020204" pitchFamily="34" charset="-122"/>
                <a:ea typeface="微软雅黑" panose="020B0503020204020204" pitchFamily="34" charset="-122"/>
              </a:rPr>
              <a:t>如果双方</a:t>
            </a: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版本可以兼容，则</a:t>
            </a:r>
            <a:r>
              <a:rPr lang="en-US" altLang="zh-CN" sz="2400" dirty="0" err="1">
                <a:latin typeface="微软雅黑" panose="020B0503020204020204" pitchFamily="34" charset="-122"/>
                <a:ea typeface="微软雅黑" panose="020B0503020204020204" pitchFamily="34" charset="-122"/>
              </a:rPr>
              <a:t>Openflow</a:t>
            </a:r>
            <a:r>
              <a:rPr lang="zh-CN" altLang="en-US" sz="2400" dirty="0" smtClean="0">
                <a:latin typeface="微软雅黑" panose="020B0503020204020204" pitchFamily="34" charset="-122"/>
                <a:ea typeface="微软雅黑" panose="020B0503020204020204" pitchFamily="34" charset="-122"/>
              </a:rPr>
              <a:t>连接建立成功</a:t>
            </a:r>
            <a:r>
              <a:rPr lang="zh-CN" altLang="en-US" sz="2400"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2"/>
          </p:nvPr>
        </p:nvSpPr>
        <p:spPr/>
        <p:txBody>
          <a:bodyPr/>
          <a:lstStyle/>
          <a:p>
            <a:fld id="{6E2D2B3B-882E-40F3-A32F-6DD516915044}" type="slidenum">
              <a:rPr lang="en-US" smtClean="0"/>
              <a:pPr/>
              <a:t>25</a:t>
            </a:fld>
            <a:endParaRPr lang="en-US"/>
          </a:p>
        </p:txBody>
      </p:sp>
    </p:spTree>
    <p:extLst>
      <p:ext uri="{BB962C8B-B14F-4D97-AF65-F5344CB8AC3E}">
        <p14:creationId xmlns:p14="http://schemas.microsoft.com/office/powerpoint/2010/main" val="1240455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solidFill>
                  <a:schemeClr val="tx1"/>
                </a:solidFill>
                <a:latin typeface="微软雅黑" panose="020B0503020204020204" pitchFamily="34" charset="-122"/>
                <a:ea typeface="微软雅黑" panose="020B0503020204020204" pitchFamily="34" charset="-122"/>
              </a:rPr>
              <a:t>基于</a:t>
            </a:r>
            <a:r>
              <a:rPr lang="en-US" altLang="zh-CN" b="1" dirty="0" smtClean="0">
                <a:solidFill>
                  <a:schemeClr val="tx1"/>
                </a:solidFill>
                <a:latin typeface="微软雅黑" panose="020B0503020204020204" pitchFamily="34" charset="-122"/>
                <a:ea typeface="微软雅黑" panose="020B0503020204020204" pitchFamily="34" charset="-122"/>
              </a:rPr>
              <a:t>OF</a:t>
            </a:r>
            <a:r>
              <a:rPr lang="zh-CN" altLang="en-US" b="1" dirty="0" smtClean="0">
                <a:solidFill>
                  <a:schemeClr val="tx1"/>
                </a:solidFill>
                <a:latin typeface="微软雅黑" panose="020B0503020204020204" pitchFamily="34" charset="-122"/>
                <a:ea typeface="微软雅黑" panose="020B0503020204020204" pitchFamily="34" charset="-122"/>
              </a:rPr>
              <a:t>的</a:t>
            </a:r>
            <a:r>
              <a:rPr lang="en-US" altLang="zh-CN" b="1" dirty="0">
                <a:solidFill>
                  <a:schemeClr val="tx1"/>
                </a:solidFill>
                <a:latin typeface="微软雅黑" panose="020B0503020204020204" pitchFamily="34" charset="-122"/>
                <a:ea typeface="微软雅黑" panose="020B0503020204020204" pitchFamily="34" charset="-122"/>
              </a:rPr>
              <a:t>SDN</a:t>
            </a:r>
            <a:r>
              <a:rPr lang="zh-CN" altLang="en-US" b="1" dirty="0">
                <a:solidFill>
                  <a:schemeClr val="tx1"/>
                </a:solidFill>
                <a:latin typeface="微软雅黑" panose="020B0503020204020204" pitchFamily="34" charset="-122"/>
                <a:ea typeface="微软雅黑" panose="020B0503020204020204" pitchFamily="34" charset="-122"/>
              </a:rPr>
              <a:t>工作流程</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75" y="1790700"/>
            <a:ext cx="7105650" cy="4495800"/>
          </a:xfrm>
        </p:spPr>
      </p:pic>
      <p:sp>
        <p:nvSpPr>
          <p:cNvPr id="4" name="灯片编号占位符 3"/>
          <p:cNvSpPr>
            <a:spLocks noGrp="1"/>
          </p:cNvSpPr>
          <p:nvPr>
            <p:ph type="sldNum" sz="quarter" idx="12"/>
          </p:nvPr>
        </p:nvSpPr>
        <p:spPr/>
        <p:txBody>
          <a:bodyPr/>
          <a:lstStyle/>
          <a:p>
            <a:fld id="{6E2D2B3B-882E-40F3-A32F-6DD516915044}" type="slidenum">
              <a:rPr lang="en-US" smtClean="0"/>
              <a:pPr/>
              <a:t>26</a:t>
            </a:fld>
            <a:endParaRPr lang="en-US"/>
          </a:p>
        </p:txBody>
      </p:sp>
    </p:spTree>
    <p:extLst>
      <p:ext uri="{BB962C8B-B14F-4D97-AF65-F5344CB8AC3E}">
        <p14:creationId xmlns:p14="http://schemas.microsoft.com/office/powerpoint/2010/main" val="3037888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pPr/>
              <a:t>27</a:t>
            </a:fld>
            <a:endParaRPr lang="en-US" dirty="0"/>
          </a:p>
        </p:txBody>
      </p:sp>
      <p:pic>
        <p:nvPicPr>
          <p:cNvPr id="1028" name="Picture 4" descr="http://networkstatic.net/wp-content/uploads/2012/12/nsp-world-sd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04664"/>
            <a:ext cx="2808312" cy="20741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2338778208"/>
              </p:ext>
            </p:extLst>
          </p:nvPr>
        </p:nvGraphicFramePr>
        <p:xfrm>
          <a:off x="323528" y="1527287"/>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703001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基于</a:t>
            </a:r>
            <a:r>
              <a:rPr lang="en-US" altLang="zh-CN" b="1" dirty="0" smtClean="0">
                <a:solidFill>
                  <a:schemeClr val="tx1"/>
                </a:solidFill>
                <a:latin typeface="微软雅黑" panose="020B0503020204020204" pitchFamily="34" charset="-122"/>
                <a:ea typeface="微软雅黑" panose="020B0503020204020204" pitchFamily="34" charset="-122"/>
              </a:rPr>
              <a:t>OF</a:t>
            </a:r>
            <a:r>
              <a:rPr lang="zh-CN" altLang="en-US" b="1" dirty="0" smtClean="0">
                <a:solidFill>
                  <a:schemeClr val="tx1"/>
                </a:solidFill>
                <a:latin typeface="微软雅黑" panose="020B0503020204020204" pitchFamily="34" charset="-122"/>
                <a:ea typeface="微软雅黑" panose="020B0503020204020204" pitchFamily="34" charset="-122"/>
              </a:rPr>
              <a:t>的</a:t>
            </a:r>
            <a:r>
              <a:rPr lang="en-US" altLang="zh-CN" b="1" dirty="0" smtClean="0">
                <a:solidFill>
                  <a:schemeClr val="tx1"/>
                </a:solidFill>
                <a:latin typeface="微软雅黑" panose="020B0503020204020204" pitchFamily="34" charset="-122"/>
                <a:ea typeface="微软雅黑" panose="020B0503020204020204" pitchFamily="34" charset="-122"/>
              </a:rPr>
              <a:t>SDN</a:t>
            </a:r>
            <a:r>
              <a:rPr lang="zh-CN" altLang="en-US" b="1" dirty="0" smtClean="0">
                <a:solidFill>
                  <a:schemeClr val="tx1"/>
                </a:solidFill>
                <a:latin typeface="微软雅黑" panose="020B0503020204020204" pitchFamily="34" charset="-122"/>
                <a:ea typeface="微软雅黑" panose="020B0503020204020204" pitchFamily="34" charset="-122"/>
              </a:rPr>
              <a:t>网络仿真</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marL="114300" indent="0">
              <a:buNone/>
            </a:pPr>
            <a:r>
              <a:rPr lang="zh-CN" altLang="en-US" sz="2400" dirty="0" smtClean="0">
                <a:latin typeface="微软雅黑" panose="020B0503020204020204" pitchFamily="34" charset="-122"/>
                <a:ea typeface="微软雅黑" panose="020B0503020204020204" pitchFamily="34" charset="-122"/>
              </a:rPr>
              <a:t>通过仿真我们要模拟出</a:t>
            </a:r>
            <a:r>
              <a:rPr lang="en-US" altLang="zh-CN" sz="2400" dirty="0" smtClean="0">
                <a:latin typeface="微软雅黑" panose="020B0503020204020204" pitchFamily="34" charset="-122"/>
                <a:ea typeface="微软雅黑" panose="020B0503020204020204" pitchFamily="34" charset="-122"/>
              </a:rPr>
              <a:t>host</a:t>
            </a:r>
            <a:r>
              <a:rPr lang="zh-CN" altLang="en-US"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switch</a:t>
            </a:r>
            <a:r>
              <a:rPr lang="zh-CN" altLang="en-US" sz="2400" dirty="0" smtClean="0">
                <a:latin typeface="微软雅黑" panose="020B0503020204020204" pitchFamily="34" charset="-122"/>
                <a:ea typeface="微软雅黑" panose="020B0503020204020204" pitchFamily="34" charset="-122"/>
              </a:rPr>
              <a:t>和控制器</a:t>
            </a:r>
            <a:r>
              <a:rPr lang="en-US" altLang="zh-CN" sz="2400" dirty="0" smtClean="0">
                <a:latin typeface="微软雅黑" panose="020B0503020204020204" pitchFamily="34" charset="-122"/>
                <a:ea typeface="微软雅黑" panose="020B0503020204020204" pitchFamily="34" charset="-122"/>
              </a:rPr>
              <a:t>r</a:t>
            </a:r>
            <a:r>
              <a:rPr lang="zh-CN" altLang="en-US" sz="2400" dirty="0" smtClean="0">
                <a:latin typeface="微软雅黑" panose="020B0503020204020204" pitchFamily="34" charset="-122"/>
                <a:ea typeface="微软雅黑" panose="020B0503020204020204" pitchFamily="34" charset="-122"/>
              </a:rPr>
              <a:t>以及它们互相之间的链路连接和数据交换</a:t>
            </a:r>
            <a:endParaRPr lang="en-US" altLang="zh-CN" sz="2400" dirty="0" smtClean="0">
              <a:latin typeface="微软雅黑" panose="020B0503020204020204" pitchFamily="34" charset="-122"/>
              <a:ea typeface="微软雅黑" panose="020B0503020204020204" pitchFamily="34" charset="-122"/>
            </a:endParaRPr>
          </a:p>
          <a:p>
            <a:pPr marL="114300" indent="0">
              <a:buNone/>
            </a:pPr>
            <a:r>
              <a:rPr lang="zh-CN" altLang="en-US" sz="2400" dirty="0" smtClean="0">
                <a:latin typeface="微软雅黑" panose="020B0503020204020204" pitchFamily="34" charset="-122"/>
                <a:ea typeface="微软雅黑" panose="020B0503020204020204" pitchFamily="34" charset="-122"/>
              </a:rPr>
              <a:t>目前我们的解决策略为</a:t>
            </a:r>
            <a:endParaRPr lang="en-US" altLang="zh-CN" sz="2400" dirty="0" smtClean="0">
              <a:latin typeface="微软雅黑" panose="020B0503020204020204" pitchFamily="34" charset="-122"/>
              <a:ea typeface="微软雅黑" panose="020B0503020204020204" pitchFamily="34" charset="-122"/>
            </a:endParaRPr>
          </a:p>
          <a:p>
            <a:pPr marL="114300" indent="0">
              <a:buNone/>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使用</a:t>
            </a:r>
            <a:r>
              <a:rPr lang="en-US" altLang="zh-CN" sz="2400" dirty="0" err="1">
                <a:solidFill>
                  <a:srgbClr val="FF0000"/>
                </a:solidFill>
                <a:latin typeface="微软雅黑" panose="020B0503020204020204" pitchFamily="34" charset="-122"/>
                <a:ea typeface="微软雅黑" panose="020B0503020204020204" pitchFamily="34" charset="-122"/>
              </a:rPr>
              <a:t>M</a:t>
            </a:r>
            <a:r>
              <a:rPr lang="en-US" altLang="zh-CN" sz="2400" dirty="0" err="1" smtClean="0">
                <a:solidFill>
                  <a:srgbClr val="FF0000"/>
                </a:solidFill>
                <a:latin typeface="微软雅黑" panose="020B0503020204020204" pitchFamily="34" charset="-122"/>
                <a:ea typeface="微软雅黑" panose="020B0503020204020204" pitchFamily="34" charset="-122"/>
              </a:rPr>
              <a:t>ininet</a:t>
            </a:r>
            <a:r>
              <a:rPr lang="zh-CN" altLang="en-US" sz="2400" dirty="0" smtClean="0">
                <a:latin typeface="微软雅黑" panose="020B0503020204020204" pitchFamily="34" charset="-122"/>
                <a:ea typeface="微软雅黑" panose="020B0503020204020204" pitchFamily="34" charset="-122"/>
              </a:rPr>
              <a:t>模拟</a:t>
            </a:r>
            <a:r>
              <a:rPr lang="zh-CN" altLang="en-US" sz="2400" dirty="0">
                <a:latin typeface="微软雅黑" panose="020B0503020204020204" pitchFamily="34" charset="-122"/>
                <a:ea typeface="微软雅黑" panose="020B0503020204020204" pitchFamily="34" charset="-122"/>
              </a:rPr>
              <a:t>出</a:t>
            </a:r>
            <a:r>
              <a:rPr lang="en-US" altLang="zh-CN" sz="2400" dirty="0" err="1">
                <a:latin typeface="微软雅黑" panose="020B0503020204020204" pitchFamily="34" charset="-122"/>
                <a:ea typeface="微软雅黑" panose="020B0503020204020204" pitchFamily="34" charset="-122"/>
              </a:rPr>
              <a:t>OpenFlow</a:t>
            </a:r>
            <a:r>
              <a:rPr lang="zh-CN" altLang="en-US" sz="2400" dirty="0" smtClean="0">
                <a:latin typeface="微软雅黑" panose="020B0503020204020204" pitchFamily="34" charset="-122"/>
                <a:ea typeface="微软雅黑" panose="020B0503020204020204" pitchFamily="34" charset="-122"/>
              </a:rPr>
              <a:t>交换机（</a:t>
            </a:r>
            <a:r>
              <a:rPr lang="zh-CN" altLang="en-US" sz="2400" dirty="0">
                <a:latin typeface="微软雅黑" panose="020B0503020204020204" pitchFamily="34" charset="-122"/>
                <a:ea typeface="微软雅黑" panose="020B0503020204020204" pitchFamily="34" charset="-122"/>
              </a:rPr>
              <a:t>基于</a:t>
            </a:r>
            <a:r>
              <a:rPr lang="en-US" altLang="zh-CN" sz="2400" dirty="0" err="1">
                <a:latin typeface="微软雅黑" panose="020B0503020204020204" pitchFamily="34" charset="-122"/>
                <a:ea typeface="微软雅黑" panose="020B0503020204020204" pitchFamily="34" charset="-122"/>
              </a:rPr>
              <a:t>OpenvSwitch</a:t>
            </a:r>
            <a:r>
              <a:rPr lang="en-US" altLang="zh-CN"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host</a:t>
            </a:r>
            <a:r>
              <a:rPr lang="zh-CN" altLang="en-US" sz="2400" dirty="0" smtClean="0">
                <a:latin typeface="微软雅黑" panose="020B0503020204020204" pitchFamily="34" charset="-122"/>
                <a:ea typeface="微软雅黑" panose="020B0503020204020204" pitchFamily="34" charset="-122"/>
              </a:rPr>
              <a:t>以及</a:t>
            </a:r>
            <a:r>
              <a:rPr lang="zh-CN" altLang="en-US" sz="2400" dirty="0">
                <a:latin typeface="微软雅黑" panose="020B0503020204020204" pitchFamily="34" charset="-122"/>
                <a:ea typeface="微软雅黑" panose="020B0503020204020204" pitchFamily="34" charset="-122"/>
              </a:rPr>
              <a:t>自定义的网络拓扑结构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114300" indent="0">
              <a:buNone/>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控制器可以选用当前比较热门的</a:t>
            </a:r>
            <a:r>
              <a:rPr lang="en-US" altLang="zh-CN" sz="2400" dirty="0" smtClean="0">
                <a:latin typeface="微软雅黑" panose="020B0503020204020204" pitchFamily="34" charset="-122"/>
                <a:ea typeface="微软雅黑" panose="020B0503020204020204" pitchFamily="34" charset="-122"/>
              </a:rPr>
              <a:t>floodlight</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opendaylight</a:t>
            </a:r>
            <a:r>
              <a:rPr lang="zh-CN" altLang="en-US" sz="2400" dirty="0" smtClean="0">
                <a:latin typeface="微软雅黑" panose="020B0503020204020204" pitchFamily="34" charset="-122"/>
                <a:ea typeface="微软雅黑" panose="020B0503020204020204" pitchFamily="34" charset="-122"/>
              </a:rPr>
              <a:t>等，其中</a:t>
            </a:r>
            <a:r>
              <a:rPr lang="en-US" altLang="zh-CN" sz="2400" dirty="0" smtClean="0">
                <a:latin typeface="微软雅黑" panose="020B0503020204020204" pitchFamily="34" charset="-122"/>
                <a:ea typeface="微软雅黑" panose="020B0503020204020204" pitchFamily="34" charset="-122"/>
              </a:rPr>
              <a:t>floodlight</a:t>
            </a:r>
            <a:r>
              <a:rPr lang="zh-CN" altLang="en-US" sz="2400" dirty="0" smtClean="0">
                <a:latin typeface="微软雅黑" panose="020B0503020204020204" pitchFamily="34" charset="-122"/>
                <a:ea typeface="微软雅黑" panose="020B0503020204020204" pitchFamily="34" charset="-122"/>
              </a:rPr>
              <a:t>为开源项目，文档比较齐全，同时支持图形化界面管理。</a:t>
            </a:r>
            <a:endParaRPr lang="en-US" altLang="zh-CN" sz="2400" dirty="0" smtClean="0">
              <a:latin typeface="微软雅黑" panose="020B0503020204020204" pitchFamily="34" charset="-122"/>
              <a:ea typeface="微软雅黑" panose="020B0503020204020204" pitchFamily="34" charset="-122"/>
            </a:endParaRPr>
          </a:p>
          <a:p>
            <a:pPr marL="114300" indent="0">
              <a:buNone/>
            </a:pP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使用</a:t>
            </a:r>
            <a:r>
              <a:rPr lang="en-US" altLang="zh-CN" sz="2400" dirty="0" err="1" smtClean="0">
                <a:latin typeface="微软雅黑" panose="020B0503020204020204" pitchFamily="34" charset="-122"/>
                <a:ea typeface="微软雅黑" panose="020B0503020204020204" pitchFamily="34" charset="-122"/>
              </a:rPr>
              <a:t>wireshark</a:t>
            </a:r>
            <a:r>
              <a:rPr lang="zh-CN" altLang="en-US" sz="2400" dirty="0" smtClean="0">
                <a:latin typeface="微软雅黑" panose="020B0503020204020204" pitchFamily="34" charset="-122"/>
                <a:ea typeface="微软雅黑" panose="020B0503020204020204" pitchFamily="34" charset="-122"/>
              </a:rPr>
              <a:t>收集流量信息并进行分析。</a:t>
            </a:r>
            <a:endParaRPr lang="en-US" altLang="zh-CN" sz="24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6E2D2B3B-882E-40F3-A32F-6DD516915044}" type="slidenum">
              <a:rPr lang="en-US" smtClean="0"/>
              <a:pPr/>
              <a:t>28</a:t>
            </a:fld>
            <a:endParaRPr lang="en-US"/>
          </a:p>
        </p:txBody>
      </p:sp>
    </p:spTree>
    <p:extLst>
      <p:ext uri="{BB962C8B-B14F-4D97-AF65-F5344CB8AC3E}">
        <p14:creationId xmlns:p14="http://schemas.microsoft.com/office/powerpoint/2010/main" val="3082960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err="1" smtClean="0">
                <a:solidFill>
                  <a:schemeClr val="tx1"/>
                </a:solidFill>
                <a:latin typeface="微软雅黑" panose="020B0503020204020204" pitchFamily="34" charset="-122"/>
                <a:ea typeface="微软雅黑" panose="020B0503020204020204" pitchFamily="34" charset="-122"/>
              </a:rPr>
              <a:t>Mininet</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114300" indent="0">
              <a:buNone/>
            </a:pPr>
            <a:r>
              <a:rPr lang="zh-CN" altLang="en-US" sz="2400" dirty="0" smtClean="0">
                <a:latin typeface="微软雅黑" panose="020B0503020204020204" pitchFamily="34" charset="-122"/>
                <a:ea typeface="微软雅黑" panose="020B0503020204020204" pitchFamily="34" charset="-122"/>
              </a:rPr>
              <a:t>特点：</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支持</a:t>
            </a:r>
            <a:r>
              <a:rPr lang="en-US" altLang="zh-CN" sz="2400" dirty="0" err="1">
                <a:latin typeface="微软雅黑" panose="020B0503020204020204" pitchFamily="34" charset="-122"/>
                <a:ea typeface="微软雅黑" panose="020B0503020204020204" pitchFamily="34" charset="-122"/>
              </a:rPr>
              <a:t>Openflow</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OpenvSwitch</a:t>
            </a:r>
            <a:r>
              <a:rPr lang="zh-CN" altLang="en-US" sz="2400" dirty="0">
                <a:latin typeface="微软雅黑" panose="020B0503020204020204" pitchFamily="34" charset="-122"/>
                <a:ea typeface="微软雅黑" panose="020B0503020204020204" pitchFamily="34" charset="-122"/>
              </a:rPr>
              <a:t>等软定义网络部件</a:t>
            </a:r>
          </a:p>
          <a:p>
            <a:r>
              <a:rPr lang="zh-CN" altLang="en-US" sz="2400" dirty="0">
                <a:latin typeface="微软雅黑" panose="020B0503020204020204" pitchFamily="34" charset="-122"/>
                <a:ea typeface="微软雅黑" panose="020B0503020204020204" pitchFamily="34" charset="-122"/>
              </a:rPr>
              <a:t>方便多人协同开发</a:t>
            </a:r>
          </a:p>
          <a:p>
            <a:r>
              <a:rPr lang="zh-CN" altLang="en-US" sz="2400" dirty="0">
                <a:latin typeface="微软雅黑" panose="020B0503020204020204" pitchFamily="34" charset="-122"/>
                <a:ea typeface="微软雅黑" panose="020B0503020204020204" pitchFamily="34" charset="-122"/>
              </a:rPr>
              <a:t>支持系统级的还原测试</a:t>
            </a:r>
          </a:p>
          <a:p>
            <a:r>
              <a:rPr lang="zh-CN" altLang="en-US" sz="2400" dirty="0">
                <a:solidFill>
                  <a:srgbClr val="FF0000"/>
                </a:solidFill>
                <a:latin typeface="微软雅黑" panose="020B0503020204020204" pitchFamily="34" charset="-122"/>
                <a:ea typeface="微软雅黑" panose="020B0503020204020204" pitchFamily="34" charset="-122"/>
              </a:rPr>
              <a:t>支持复杂拓扑、自定义拓扑</a:t>
            </a:r>
          </a:p>
          <a:p>
            <a:r>
              <a:rPr lang="zh-CN" altLang="en-US" sz="2400" dirty="0">
                <a:solidFill>
                  <a:srgbClr val="FF0000"/>
                </a:solidFill>
                <a:latin typeface="微软雅黑" panose="020B0503020204020204" pitchFamily="34" charset="-122"/>
                <a:ea typeface="微软雅黑" panose="020B0503020204020204" pitchFamily="34" charset="-122"/>
              </a:rPr>
              <a:t>提供</a:t>
            </a:r>
            <a:r>
              <a:rPr lang="en-US" altLang="zh-CN" sz="2400" dirty="0" smtClean="0">
                <a:solidFill>
                  <a:srgbClr val="FF0000"/>
                </a:solidFill>
                <a:latin typeface="微软雅黑" panose="020B0503020204020204" pitchFamily="34" charset="-122"/>
                <a:ea typeface="微软雅黑" panose="020B0503020204020204" pitchFamily="34" charset="-122"/>
              </a:rPr>
              <a:t>python API</a:t>
            </a:r>
            <a:endParaRPr lang="en-US" altLang="zh-CN" sz="2400" dirty="0">
              <a:solidFill>
                <a:srgbClr val="FF0000"/>
              </a:solidFill>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很好的硬件移植性（</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兼容），结果有更好的说服力</a:t>
            </a:r>
          </a:p>
          <a:p>
            <a:r>
              <a:rPr lang="zh-CN" altLang="en-US" sz="2400" dirty="0">
                <a:latin typeface="微软雅黑" panose="020B0503020204020204" pitchFamily="34" charset="-122"/>
                <a:ea typeface="微软雅黑" panose="020B0503020204020204" pitchFamily="34" charset="-122"/>
              </a:rPr>
              <a:t>高扩展性，支持超过</a:t>
            </a:r>
            <a:r>
              <a:rPr lang="en-US" altLang="zh-CN" sz="2400" dirty="0">
                <a:latin typeface="微软雅黑" panose="020B0503020204020204" pitchFamily="34" charset="-122"/>
                <a:ea typeface="微软雅黑" panose="020B0503020204020204" pitchFamily="34" charset="-122"/>
              </a:rPr>
              <a:t>4096</a:t>
            </a:r>
            <a:r>
              <a:rPr lang="zh-CN" altLang="en-US" sz="2400" dirty="0">
                <a:latin typeface="微软雅黑" panose="020B0503020204020204" pitchFamily="34" charset="-122"/>
                <a:ea typeface="微软雅黑" panose="020B0503020204020204" pitchFamily="34" charset="-122"/>
              </a:rPr>
              <a:t>台主机的网络结构</a:t>
            </a:r>
          </a:p>
          <a:p>
            <a:pPr marL="114300" indent="0">
              <a:buNone/>
            </a:pPr>
            <a:endParaRPr lang="zh-CN" altLang="en-US" dirty="0"/>
          </a:p>
        </p:txBody>
      </p:sp>
      <p:sp>
        <p:nvSpPr>
          <p:cNvPr id="4" name="灯片编号占位符 3"/>
          <p:cNvSpPr>
            <a:spLocks noGrp="1"/>
          </p:cNvSpPr>
          <p:nvPr>
            <p:ph type="sldNum" sz="quarter" idx="12"/>
          </p:nvPr>
        </p:nvSpPr>
        <p:spPr/>
        <p:txBody>
          <a:bodyPr/>
          <a:lstStyle/>
          <a:p>
            <a:fld id="{6E2D2B3B-882E-40F3-A32F-6DD516915044}" type="slidenum">
              <a:rPr lang="en-US" smtClean="0"/>
              <a:pPr/>
              <a:t>29</a:t>
            </a:fld>
            <a:endParaRPr lang="en-US"/>
          </a:p>
        </p:txBody>
      </p:sp>
    </p:spTree>
    <p:extLst>
      <p:ext uri="{BB962C8B-B14F-4D97-AF65-F5344CB8AC3E}">
        <p14:creationId xmlns:p14="http://schemas.microsoft.com/office/powerpoint/2010/main" val="4100291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dirty="0"/>
          </a:p>
        </p:txBody>
      </p:sp>
      <p:pic>
        <p:nvPicPr>
          <p:cNvPr id="1028" name="Picture 4" descr="http://networkstatic.net/wp-content/uploads/2012/12/nsp-world-sd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04664"/>
            <a:ext cx="2808312" cy="20741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2474786912"/>
              </p:ext>
            </p:extLst>
          </p:nvPr>
        </p:nvGraphicFramePr>
        <p:xfrm>
          <a:off x="323528" y="1527287"/>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6086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仿真平台结构</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850" y="1990725"/>
            <a:ext cx="6210300" cy="4095750"/>
          </a:xfrm>
        </p:spPr>
      </p:pic>
      <p:sp>
        <p:nvSpPr>
          <p:cNvPr id="4" name="灯片编号占位符 3"/>
          <p:cNvSpPr>
            <a:spLocks noGrp="1"/>
          </p:cNvSpPr>
          <p:nvPr>
            <p:ph type="sldNum" sz="quarter" idx="12"/>
          </p:nvPr>
        </p:nvSpPr>
        <p:spPr/>
        <p:txBody>
          <a:bodyPr/>
          <a:lstStyle/>
          <a:p>
            <a:fld id="{6E2D2B3B-882E-40F3-A32F-6DD516915044}" type="slidenum">
              <a:rPr lang="en-US" smtClean="0"/>
              <a:pPr/>
              <a:t>30</a:t>
            </a:fld>
            <a:endParaRPr lang="en-US"/>
          </a:p>
        </p:txBody>
      </p:sp>
    </p:spTree>
    <p:extLst>
      <p:ext uri="{BB962C8B-B14F-4D97-AF65-F5344CB8AC3E}">
        <p14:creationId xmlns:p14="http://schemas.microsoft.com/office/powerpoint/2010/main" val="209295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pPr/>
              <a:t>31</a:t>
            </a:fld>
            <a:endParaRPr lang="en-US" dirty="0"/>
          </a:p>
        </p:txBody>
      </p:sp>
      <p:pic>
        <p:nvPicPr>
          <p:cNvPr id="1028" name="Picture 4" descr="http://networkstatic.net/wp-content/uploads/2012/12/nsp-world-sd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04664"/>
            <a:ext cx="2808312" cy="20741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155275188"/>
              </p:ext>
            </p:extLst>
          </p:nvPr>
        </p:nvGraphicFramePr>
        <p:xfrm>
          <a:off x="323528" y="1527287"/>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2229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2851150" y="2461071"/>
            <a:ext cx="3441700" cy="823913"/>
          </a:xfrm>
          <a:prstGeom prst="rect">
            <a:avLst/>
          </a:prstGeom>
          <a:noFill/>
          <a:ln w="38100" algn="ctr">
            <a:noFill/>
            <a:prstDash val="dash"/>
            <a:miter lim="800000"/>
            <a:headEnd/>
            <a:tailEnd/>
          </a:ln>
          <a:effectLst/>
        </p:spPr>
        <p:txBody>
          <a:bodyPr wrap="none">
            <a:spAutoFit/>
          </a:bodyPr>
          <a:lstStyle/>
          <a:p>
            <a:pPr algn="l">
              <a:defRPr/>
            </a:pPr>
            <a:r>
              <a:rPr lang="en-US" altLang="zh-CN" sz="4800" b="1" dirty="0">
                <a:solidFill>
                  <a:srgbClr val="FF0000"/>
                </a:solidFill>
                <a:effectLst>
                  <a:outerShdw blurRad="38100" dist="38100" dir="2700000" algn="tl">
                    <a:srgbClr val="C0C0C0"/>
                  </a:outerShdw>
                </a:effectLst>
              </a:rPr>
              <a:t>Thank you!</a:t>
            </a:r>
          </a:p>
        </p:txBody>
      </p:sp>
      <p:sp>
        <p:nvSpPr>
          <p:cNvPr id="8" name="Text Box 3"/>
          <p:cNvSpPr txBox="1">
            <a:spLocks noChangeArrowheads="1"/>
          </p:cNvSpPr>
          <p:nvPr/>
        </p:nvSpPr>
        <p:spPr bwMode="auto">
          <a:xfrm>
            <a:off x="1295400" y="3308791"/>
            <a:ext cx="6553200" cy="1200329"/>
          </a:xfrm>
          <a:prstGeom prst="rect">
            <a:avLst/>
          </a:prstGeom>
          <a:noFill/>
          <a:ln w="38100" algn="ctr">
            <a:noFill/>
            <a:prstDash val="dash"/>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600" b="1" dirty="0" smtClean="0">
                <a:solidFill>
                  <a:srgbClr val="FF0000"/>
                </a:solidFill>
                <a:effectLst>
                  <a:outerShdw blurRad="38100" dist="38100" dir="2700000" algn="tl">
                    <a:srgbClr val="C0C0C0"/>
                  </a:outerShdw>
                </a:effectLst>
              </a:rPr>
              <a:t>Comments and </a:t>
            </a:r>
            <a:r>
              <a:rPr lang="en-US" altLang="zh-CN" sz="3600" b="1" dirty="0">
                <a:solidFill>
                  <a:srgbClr val="FF0000"/>
                </a:solidFill>
                <a:effectLst>
                  <a:outerShdw blurRad="38100" dist="38100" dir="2700000" algn="tl">
                    <a:srgbClr val="C0C0C0"/>
                  </a:outerShdw>
                </a:effectLst>
              </a:rPr>
              <a:t>q</a:t>
            </a:r>
            <a:r>
              <a:rPr lang="en-US" altLang="zh-CN" sz="3600" b="1" dirty="0" smtClean="0">
                <a:solidFill>
                  <a:srgbClr val="FF0000"/>
                </a:solidFill>
                <a:effectLst>
                  <a:outerShdw blurRad="38100" dist="38100" dir="2700000" algn="tl">
                    <a:srgbClr val="C0C0C0"/>
                  </a:outerShdw>
                </a:effectLst>
              </a:rPr>
              <a:t>uestions are welcome!</a:t>
            </a:r>
            <a:endParaRPr lang="en-US" altLang="zh-CN" sz="3600" b="1" dirty="0">
              <a:solidFill>
                <a:srgbClr val="FF0000"/>
              </a:solidFill>
              <a:effectLst>
                <a:outerShdw blurRad="38100" dist="38100" dir="2700000" algn="tl">
                  <a:srgbClr val="C0C0C0"/>
                </a:outerShdw>
              </a:effectLst>
            </a:endParaRPr>
          </a:p>
        </p:txBody>
      </p:sp>
      <p:sp>
        <p:nvSpPr>
          <p:cNvPr id="9" name="灯片编号占位符 8"/>
          <p:cNvSpPr>
            <a:spLocks noGrp="1"/>
          </p:cNvSpPr>
          <p:nvPr>
            <p:ph type="sldNum" sz="quarter" idx="12"/>
          </p:nvPr>
        </p:nvSpPr>
        <p:spPr/>
        <p:txBody>
          <a:bodyPr/>
          <a:lstStyle/>
          <a:p>
            <a:pPr>
              <a:defRPr/>
            </a:pPr>
            <a:fld id="{C7AC2DD8-4B43-430A-8327-670F8C02BA33}" type="slidenum">
              <a:rPr lang="en-US" altLang="zh-CN" smtClean="0"/>
              <a:pPr>
                <a:defRPr/>
              </a:pPr>
              <a:t>32</a:t>
            </a:fld>
            <a:endParaRPr lang="en-US" altLang="zh-CN" dirty="0"/>
          </a:p>
        </p:txBody>
      </p:sp>
    </p:spTree>
    <p:extLst>
      <p:ext uri="{BB962C8B-B14F-4D97-AF65-F5344CB8AC3E}">
        <p14:creationId xmlns:p14="http://schemas.microsoft.com/office/powerpoint/2010/main" val="3204581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915400" cy="1143000"/>
          </a:xfrm>
        </p:spPr>
        <p:txBody>
          <a:bodyPr/>
          <a:lstStyle/>
          <a:p>
            <a:r>
              <a:rPr lang="en-US" b="1" dirty="0">
                <a:solidFill>
                  <a:schemeClr val="tx1"/>
                </a:solidFill>
              </a:rPr>
              <a:t>Limitations of Current Networks</a:t>
            </a:r>
          </a:p>
        </p:txBody>
      </p:sp>
      <p:sp>
        <p:nvSpPr>
          <p:cNvPr id="4" name="Slide Number Placeholder 3"/>
          <p:cNvSpPr>
            <a:spLocks noGrp="1"/>
          </p:cNvSpPr>
          <p:nvPr>
            <p:ph type="sldNum" sz="quarter" idx="11"/>
          </p:nvPr>
        </p:nvSpPr>
        <p:spPr/>
        <p:txBody>
          <a:bodyPr/>
          <a:lstStyle/>
          <a:p>
            <a:fld id="{9F205CAD-699E-4DB4-8105-37C9EC7E4A0D}" type="slidenum">
              <a:rPr lang="en-US" smtClean="0"/>
              <a:t>4</a:t>
            </a:fld>
            <a:endParaRPr lang="en-US"/>
          </a:p>
        </p:txBody>
      </p:sp>
      <p:pic>
        <p:nvPicPr>
          <p:cNvPr id="1026" name="Picture 2" descr="http://www.excitingip.net/wp-content/uploads/2010/09/LANArchitectureDiag1.jpe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1457637"/>
            <a:ext cx="6477000" cy="508603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181100" y="4724400"/>
            <a:ext cx="5334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2400" y="4659868"/>
            <a:ext cx="1005468" cy="369332"/>
          </a:xfrm>
          <a:prstGeom prst="rect">
            <a:avLst/>
          </a:prstGeom>
          <a:noFill/>
        </p:spPr>
        <p:txBody>
          <a:bodyPr wrap="none" rtlCol="0">
            <a:spAutoFit/>
          </a:bodyPr>
          <a:lstStyle/>
          <a:p>
            <a:r>
              <a:rPr lang="en-US" dirty="0" smtClean="0">
                <a:solidFill>
                  <a:srgbClr val="FF0000"/>
                </a:solidFill>
              </a:rPr>
              <a:t>Switches</a:t>
            </a:r>
            <a:endParaRPr lang="en-US" dirty="0">
              <a:solidFill>
                <a:srgbClr val="FF0000"/>
              </a:solidFill>
            </a:endParaRPr>
          </a:p>
        </p:txBody>
      </p:sp>
    </p:spTree>
    <p:extLst>
      <p:ext uri="{BB962C8B-B14F-4D97-AF65-F5344CB8AC3E}">
        <p14:creationId xmlns:p14="http://schemas.microsoft.com/office/powerpoint/2010/main" val="62515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flipV="1">
            <a:off x="1962471" y="3352801"/>
            <a:ext cx="1687192" cy="1000872"/>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4413250" y="3181350"/>
            <a:ext cx="769938" cy="1162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3930649" y="4159249"/>
            <a:ext cx="220663" cy="13668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6200000" flipH="1">
            <a:off x="1378744" y="4420394"/>
            <a:ext cx="762000" cy="10652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5791200" y="3962400"/>
            <a:ext cx="1433513" cy="566737"/>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p:txBody>
          <a:bodyPr/>
          <a:lstStyle/>
          <a:p>
            <a:r>
              <a:rPr lang="en-US" b="1" dirty="0" smtClean="0"/>
              <a:t>Old ways to configure a network </a:t>
            </a:r>
            <a:endParaRPr lang="en-US" b="1" dirty="0"/>
          </a:p>
        </p:txBody>
      </p:sp>
      <p:sp>
        <p:nvSpPr>
          <p:cNvPr id="4" name="Title 1"/>
          <p:cNvSpPr>
            <a:spLocks noGrp="1"/>
          </p:cNvSpPr>
          <p:nvPr>
            <p:ph type="title"/>
          </p:nvPr>
        </p:nvSpPr>
        <p:spPr>
          <a:xfrm>
            <a:off x="685800" y="304800"/>
            <a:ext cx="8534400" cy="1143000"/>
          </a:xfrm>
        </p:spPr>
        <p:txBody>
          <a:bodyPr/>
          <a:lstStyle/>
          <a:p>
            <a:r>
              <a:rPr lang="en-US" b="1" dirty="0">
                <a:solidFill>
                  <a:schemeClr val="tx1"/>
                </a:solidFill>
              </a:rPr>
              <a:t>Limitations of Current Networks</a:t>
            </a:r>
            <a:endParaRPr lang="en-US" dirty="0"/>
          </a:p>
        </p:txBody>
      </p:sp>
      <p:sp>
        <p:nvSpPr>
          <p:cNvPr id="5" name="Rectangle 4"/>
          <p:cNvSpPr/>
          <p:nvPr/>
        </p:nvSpPr>
        <p:spPr>
          <a:xfrm>
            <a:off x="465138" y="3443288"/>
            <a:ext cx="1525587"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6" name="Rounded Rectangle 5"/>
          <p:cNvSpPr/>
          <p:nvPr/>
        </p:nvSpPr>
        <p:spPr>
          <a:xfrm>
            <a:off x="565830" y="4243604"/>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7" name="Group 54"/>
          <p:cNvGrpSpPr>
            <a:grpSpLocks/>
          </p:cNvGrpSpPr>
          <p:nvPr/>
        </p:nvGrpSpPr>
        <p:grpSpPr bwMode="auto">
          <a:xfrm>
            <a:off x="565150" y="3532188"/>
            <a:ext cx="1339850" cy="344487"/>
            <a:chOff x="558086" y="3810293"/>
            <a:chExt cx="1339620" cy="343744"/>
          </a:xfrm>
        </p:grpSpPr>
        <p:grpSp>
          <p:nvGrpSpPr>
            <p:cNvPr id="8" name="Rounded Rectangle 4"/>
            <p:cNvGrpSpPr>
              <a:grpSpLocks/>
            </p:cNvGrpSpPr>
            <p:nvPr/>
          </p:nvGrpSpPr>
          <p:grpSpPr bwMode="auto">
            <a:xfrm>
              <a:off x="498224" y="3772708"/>
              <a:ext cx="451104" cy="457200"/>
              <a:chOff x="505968" y="3974592"/>
              <a:chExt cx="451104" cy="457200"/>
            </a:xfrm>
          </p:grpSpPr>
          <p:pic>
            <p:nvPicPr>
              <p:cNvPr id="16" name="Rounded Rectangl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 y="3974592"/>
                <a:ext cx="451104" cy="4572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9"/>
              <p:cNvSpPr txBox="1">
                <a:spLocks noChangeArrowheads="1"/>
              </p:cNvSpPr>
              <p:nvPr/>
            </p:nvSpPr>
            <p:spPr bwMode="auto">
              <a:xfrm>
                <a:off x="582179"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9" name="Rounded Rectangle 5"/>
            <p:cNvGrpSpPr>
              <a:grpSpLocks/>
            </p:cNvGrpSpPr>
            <p:nvPr/>
          </p:nvGrpSpPr>
          <p:grpSpPr bwMode="auto">
            <a:xfrm>
              <a:off x="833504" y="3772708"/>
              <a:ext cx="451104" cy="457200"/>
              <a:chOff x="841248" y="3974592"/>
              <a:chExt cx="451104" cy="457200"/>
            </a:xfrm>
          </p:grpSpPr>
          <p:pic>
            <p:nvPicPr>
              <p:cNvPr id="14" name="Rounded Rectangl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 y="3974592"/>
                <a:ext cx="451104" cy="4572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2"/>
              <p:cNvSpPr txBox="1">
                <a:spLocks noChangeArrowheads="1"/>
              </p:cNvSpPr>
              <p:nvPr/>
            </p:nvSpPr>
            <p:spPr bwMode="auto">
              <a:xfrm>
                <a:off x="91708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10" name="Rounded Rectangle 6"/>
            <p:cNvGrpSpPr>
              <a:grpSpLocks/>
            </p:cNvGrpSpPr>
            <p:nvPr/>
          </p:nvGrpSpPr>
          <p:grpSpPr bwMode="auto">
            <a:xfrm>
              <a:off x="1504064" y="3772708"/>
              <a:ext cx="451104" cy="457200"/>
              <a:chOff x="1511808" y="3974592"/>
              <a:chExt cx="451104" cy="457200"/>
            </a:xfrm>
          </p:grpSpPr>
          <p:pic>
            <p:nvPicPr>
              <p:cNvPr id="12" name="Rounded Rectangl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808" y="3974592"/>
                <a:ext cx="451104" cy="457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5"/>
              <p:cNvSpPr txBox="1">
                <a:spLocks noChangeArrowheads="1"/>
              </p:cNvSpPr>
              <p:nvPr/>
            </p:nvSpPr>
            <p:spPr bwMode="auto">
              <a:xfrm>
                <a:off x="158689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11" name="Straight Connector 10"/>
            <p:cNvCxnSpPr>
              <a:cxnSpLocks noChangeShapeType="1"/>
              <a:stCxn id="14" idx="3"/>
              <a:endCxn id="12" idx="1"/>
            </p:cNvCxnSpPr>
            <p:nvPr/>
          </p:nvCxnSpPr>
          <p:spPr bwMode="auto">
            <a:xfrm>
              <a:off x="1227896" y="39821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18" name="Rectangle 17"/>
          <p:cNvSpPr/>
          <p:nvPr/>
        </p:nvSpPr>
        <p:spPr>
          <a:xfrm>
            <a:off x="2887663" y="21685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19" name="Rounded Rectangle 18"/>
          <p:cNvSpPr/>
          <p:nvPr/>
        </p:nvSpPr>
        <p:spPr>
          <a:xfrm>
            <a:off x="2988148" y="2968221"/>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20" name="Group 58"/>
          <p:cNvGrpSpPr>
            <a:grpSpLocks/>
          </p:cNvGrpSpPr>
          <p:nvPr/>
        </p:nvGrpSpPr>
        <p:grpSpPr bwMode="auto">
          <a:xfrm>
            <a:off x="2987675" y="2257425"/>
            <a:ext cx="1339850" cy="342900"/>
            <a:chOff x="2988148" y="2012694"/>
            <a:chExt cx="1339620" cy="343744"/>
          </a:xfrm>
        </p:grpSpPr>
        <p:grpSp>
          <p:nvGrpSpPr>
            <p:cNvPr id="21" name="Rounded Rectangle 14"/>
            <p:cNvGrpSpPr>
              <a:grpSpLocks/>
            </p:cNvGrpSpPr>
            <p:nvPr/>
          </p:nvGrpSpPr>
          <p:grpSpPr bwMode="auto">
            <a:xfrm>
              <a:off x="2926080" y="1976428"/>
              <a:ext cx="451104" cy="451104"/>
              <a:chOff x="2926080" y="2700528"/>
              <a:chExt cx="451104" cy="451104"/>
            </a:xfrm>
          </p:grpSpPr>
          <p:pic>
            <p:nvPicPr>
              <p:cNvPr id="29" name="Rounded Rectangl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6080" y="2700528"/>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24"/>
              <p:cNvSpPr txBox="1">
                <a:spLocks noChangeArrowheads="1"/>
              </p:cNvSpPr>
              <p:nvPr/>
            </p:nvSpPr>
            <p:spPr bwMode="auto">
              <a:xfrm>
                <a:off x="3004497"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22" name="Rounded Rectangle 15"/>
            <p:cNvGrpSpPr>
              <a:grpSpLocks/>
            </p:cNvGrpSpPr>
            <p:nvPr/>
          </p:nvGrpSpPr>
          <p:grpSpPr bwMode="auto">
            <a:xfrm>
              <a:off x="3261360" y="1976428"/>
              <a:ext cx="451104" cy="451104"/>
              <a:chOff x="3261360" y="2700528"/>
              <a:chExt cx="451104" cy="451104"/>
            </a:xfrm>
          </p:grpSpPr>
          <p:pic>
            <p:nvPicPr>
              <p:cNvPr id="27" name="Rounded Rectangle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0" y="2700528"/>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27"/>
              <p:cNvSpPr txBox="1">
                <a:spLocks noChangeArrowheads="1"/>
              </p:cNvSpPr>
              <p:nvPr/>
            </p:nvSpPr>
            <p:spPr bwMode="auto">
              <a:xfrm>
                <a:off x="333940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23" name="Rounded Rectangle 16"/>
            <p:cNvGrpSpPr>
              <a:grpSpLocks/>
            </p:cNvGrpSpPr>
            <p:nvPr/>
          </p:nvGrpSpPr>
          <p:grpSpPr bwMode="auto">
            <a:xfrm>
              <a:off x="3931920" y="1976428"/>
              <a:ext cx="451104" cy="451104"/>
              <a:chOff x="3931920" y="2700528"/>
              <a:chExt cx="451104" cy="451104"/>
            </a:xfrm>
          </p:grpSpPr>
          <p:pic>
            <p:nvPicPr>
              <p:cNvPr id="25" name="Rounded Rectangle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1920" y="2700528"/>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30"/>
              <p:cNvSpPr txBox="1">
                <a:spLocks noChangeArrowheads="1"/>
              </p:cNvSpPr>
              <p:nvPr/>
            </p:nvSpPr>
            <p:spPr bwMode="auto">
              <a:xfrm>
                <a:off x="400921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24" name="Straight Connector 23"/>
            <p:cNvCxnSpPr>
              <a:cxnSpLocks noChangeShapeType="1"/>
              <a:stCxn id="27" idx="3"/>
              <a:endCxn id="25" idx="1"/>
            </p:cNvCxnSpPr>
            <p:nvPr/>
          </p:nvCxnSpPr>
          <p:spPr bwMode="auto">
            <a:xfrm>
              <a:off x="3657958" y="2184567"/>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31" name="Rectangle 30"/>
          <p:cNvSpPr/>
          <p:nvPr/>
        </p:nvSpPr>
        <p:spPr>
          <a:xfrm>
            <a:off x="6616700" y="2763838"/>
            <a:ext cx="1525588"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32" name="Rounded Rectangle 31"/>
          <p:cNvSpPr/>
          <p:nvPr/>
        </p:nvSpPr>
        <p:spPr>
          <a:xfrm>
            <a:off x="6717510" y="3563780"/>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33" name="Group 57"/>
          <p:cNvGrpSpPr>
            <a:grpSpLocks/>
          </p:cNvGrpSpPr>
          <p:nvPr/>
        </p:nvGrpSpPr>
        <p:grpSpPr bwMode="auto">
          <a:xfrm>
            <a:off x="6718300" y="2852738"/>
            <a:ext cx="1338263" cy="344487"/>
            <a:chOff x="6717510" y="2608253"/>
            <a:chExt cx="1339620" cy="343744"/>
          </a:xfrm>
        </p:grpSpPr>
        <p:grpSp>
          <p:nvGrpSpPr>
            <p:cNvPr id="34" name="Rounded Rectangle 22"/>
            <p:cNvGrpSpPr>
              <a:grpSpLocks/>
            </p:cNvGrpSpPr>
            <p:nvPr/>
          </p:nvGrpSpPr>
          <p:grpSpPr bwMode="auto">
            <a:xfrm>
              <a:off x="6656832" y="2573836"/>
              <a:ext cx="451104" cy="451104"/>
              <a:chOff x="6656832" y="3297936"/>
              <a:chExt cx="451104" cy="451104"/>
            </a:xfrm>
          </p:grpSpPr>
          <p:pic>
            <p:nvPicPr>
              <p:cNvPr id="42" name="Rounded Rectangle 2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6832" y="32979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39"/>
              <p:cNvSpPr txBox="1">
                <a:spLocks noChangeArrowheads="1"/>
              </p:cNvSpPr>
              <p:nvPr/>
            </p:nvSpPr>
            <p:spPr bwMode="auto">
              <a:xfrm>
                <a:off x="6733859"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35" name="Rounded Rectangle 23"/>
            <p:cNvGrpSpPr>
              <a:grpSpLocks/>
            </p:cNvGrpSpPr>
            <p:nvPr/>
          </p:nvGrpSpPr>
          <p:grpSpPr bwMode="auto">
            <a:xfrm>
              <a:off x="6992112" y="2573836"/>
              <a:ext cx="451104" cy="451104"/>
              <a:chOff x="6992112" y="3297936"/>
              <a:chExt cx="451104" cy="451104"/>
            </a:xfrm>
          </p:grpSpPr>
          <p:pic>
            <p:nvPicPr>
              <p:cNvPr id="40" name="Rounded Rectangle 2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2112" y="32979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41" name="Text Box 42"/>
              <p:cNvSpPr txBox="1">
                <a:spLocks noChangeArrowheads="1"/>
              </p:cNvSpPr>
              <p:nvPr/>
            </p:nvSpPr>
            <p:spPr bwMode="auto">
              <a:xfrm>
                <a:off x="706876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36" name="Rounded Rectangle 24"/>
            <p:cNvGrpSpPr>
              <a:grpSpLocks/>
            </p:cNvGrpSpPr>
            <p:nvPr/>
          </p:nvGrpSpPr>
          <p:grpSpPr bwMode="auto">
            <a:xfrm>
              <a:off x="7662672" y="2573836"/>
              <a:ext cx="451104" cy="451104"/>
              <a:chOff x="7662672" y="3297936"/>
              <a:chExt cx="451104" cy="451104"/>
            </a:xfrm>
          </p:grpSpPr>
          <p:pic>
            <p:nvPicPr>
              <p:cNvPr id="38" name="Rounded Rectangle 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2672" y="32979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45"/>
              <p:cNvSpPr txBox="1">
                <a:spLocks noChangeArrowheads="1"/>
              </p:cNvSpPr>
              <p:nvPr/>
            </p:nvSpPr>
            <p:spPr bwMode="auto">
              <a:xfrm>
                <a:off x="773857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37" name="Straight Connector 36"/>
            <p:cNvCxnSpPr>
              <a:cxnSpLocks noChangeShapeType="1"/>
              <a:stCxn id="40" idx="3"/>
              <a:endCxn id="38" idx="1"/>
            </p:cNvCxnSpPr>
            <p:nvPr/>
          </p:nvCxnSpPr>
          <p:spPr bwMode="auto">
            <a:xfrm>
              <a:off x="7387320" y="278012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44" name="Rectangle 43"/>
          <p:cNvSpPr/>
          <p:nvPr/>
        </p:nvSpPr>
        <p:spPr>
          <a:xfrm>
            <a:off x="2292350" y="4859338"/>
            <a:ext cx="1525588"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45" name="Rounded Rectangle 44"/>
          <p:cNvSpPr/>
          <p:nvPr/>
        </p:nvSpPr>
        <p:spPr>
          <a:xfrm>
            <a:off x="2392599" y="5660338"/>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46" name="Group 55"/>
          <p:cNvGrpSpPr>
            <a:grpSpLocks/>
          </p:cNvGrpSpPr>
          <p:nvPr/>
        </p:nvGrpSpPr>
        <p:grpSpPr bwMode="auto">
          <a:xfrm>
            <a:off x="2392363" y="4949825"/>
            <a:ext cx="1339850" cy="342900"/>
            <a:chOff x="2995893" y="5485693"/>
            <a:chExt cx="1339620" cy="343744"/>
          </a:xfrm>
        </p:grpSpPr>
        <p:grpSp>
          <p:nvGrpSpPr>
            <p:cNvPr id="47" name="Rounded Rectangle 30"/>
            <p:cNvGrpSpPr>
              <a:grpSpLocks/>
            </p:cNvGrpSpPr>
            <p:nvPr/>
          </p:nvGrpSpPr>
          <p:grpSpPr bwMode="auto">
            <a:xfrm>
              <a:off x="2931966" y="5451742"/>
              <a:ext cx="451104" cy="451104"/>
              <a:chOff x="2328672" y="5394960"/>
              <a:chExt cx="451104" cy="451104"/>
            </a:xfrm>
          </p:grpSpPr>
          <p:pic>
            <p:nvPicPr>
              <p:cNvPr id="55" name="Rounded Rectangle 3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28672" y="5394960"/>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56" name="Text Box 54"/>
              <p:cNvSpPr txBox="1">
                <a:spLocks noChangeArrowheads="1"/>
              </p:cNvSpPr>
              <p:nvPr/>
            </p:nvSpPr>
            <p:spPr bwMode="auto">
              <a:xfrm>
                <a:off x="2408948"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48" name="Rounded Rectangle 31"/>
            <p:cNvGrpSpPr>
              <a:grpSpLocks/>
            </p:cNvGrpSpPr>
            <p:nvPr/>
          </p:nvGrpSpPr>
          <p:grpSpPr bwMode="auto">
            <a:xfrm>
              <a:off x="3267246" y="5451742"/>
              <a:ext cx="451104" cy="451104"/>
              <a:chOff x="2663952" y="5394960"/>
              <a:chExt cx="451104" cy="451104"/>
            </a:xfrm>
          </p:grpSpPr>
          <p:pic>
            <p:nvPicPr>
              <p:cNvPr id="53" name="Rounded Rectangle 3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3952" y="5394960"/>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54" name="Text Box 57"/>
              <p:cNvSpPr txBox="1">
                <a:spLocks noChangeArrowheads="1"/>
              </p:cNvSpPr>
              <p:nvPr/>
            </p:nvSpPr>
            <p:spPr bwMode="auto">
              <a:xfrm>
                <a:off x="274385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49" name="Rounded Rectangle 32"/>
            <p:cNvGrpSpPr>
              <a:grpSpLocks/>
            </p:cNvGrpSpPr>
            <p:nvPr/>
          </p:nvGrpSpPr>
          <p:grpSpPr bwMode="auto">
            <a:xfrm>
              <a:off x="3937806" y="5451742"/>
              <a:ext cx="451104" cy="451104"/>
              <a:chOff x="3334512" y="5394960"/>
              <a:chExt cx="451104" cy="451104"/>
            </a:xfrm>
          </p:grpSpPr>
          <p:pic>
            <p:nvPicPr>
              <p:cNvPr id="51" name="Rounded Rectangle 3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4512" y="5394960"/>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60"/>
              <p:cNvSpPr txBox="1">
                <a:spLocks noChangeArrowheads="1"/>
              </p:cNvSpPr>
              <p:nvPr/>
            </p:nvSpPr>
            <p:spPr bwMode="auto">
              <a:xfrm>
                <a:off x="341366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50" name="Straight Connector 49"/>
            <p:cNvCxnSpPr>
              <a:cxnSpLocks noChangeShapeType="1"/>
              <a:stCxn id="53" idx="3"/>
              <a:endCxn id="51" idx="1"/>
            </p:cNvCxnSpPr>
            <p:nvPr/>
          </p:nvCxnSpPr>
          <p:spPr bwMode="auto">
            <a:xfrm>
              <a:off x="3665703" y="56575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57" name="Rectangle 56"/>
          <p:cNvSpPr/>
          <p:nvPr/>
        </p:nvSpPr>
        <p:spPr>
          <a:xfrm>
            <a:off x="4421188" y="39846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sz="1000">
              <a:solidFill>
                <a:srgbClr val="FFFFFF"/>
              </a:solidFill>
              <a:ea typeface="ＭＳ Ｐゴシック" pitchFamily="34" charset="-128"/>
            </a:endParaRPr>
          </a:p>
        </p:txBody>
      </p:sp>
      <p:sp>
        <p:nvSpPr>
          <p:cNvPr id="58" name="Rounded Rectangle 57"/>
          <p:cNvSpPr/>
          <p:nvPr/>
        </p:nvSpPr>
        <p:spPr>
          <a:xfrm>
            <a:off x="4521796" y="4784330"/>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sp>
        <p:nvSpPr>
          <p:cNvPr id="59" name="Rounded Rectangle 58"/>
          <p:cNvSpPr/>
          <p:nvPr/>
        </p:nvSpPr>
        <p:spPr>
          <a:xfrm>
            <a:off x="565829" y="3876496"/>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0" name="Rounded Rectangle 59"/>
          <p:cNvSpPr/>
          <p:nvPr/>
        </p:nvSpPr>
        <p:spPr>
          <a:xfrm>
            <a:off x="2988147" y="2601113"/>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1" name="Rounded Rectangle 60"/>
          <p:cNvSpPr/>
          <p:nvPr/>
        </p:nvSpPr>
        <p:spPr>
          <a:xfrm>
            <a:off x="6717509" y="3196672"/>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2" name="Rounded Rectangle 61"/>
          <p:cNvSpPr/>
          <p:nvPr/>
        </p:nvSpPr>
        <p:spPr>
          <a:xfrm>
            <a:off x="2392598" y="5293230"/>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sp>
        <p:nvSpPr>
          <p:cNvPr id="63" name="Rounded Rectangle 62"/>
          <p:cNvSpPr/>
          <p:nvPr/>
        </p:nvSpPr>
        <p:spPr>
          <a:xfrm>
            <a:off x="4521795" y="4417222"/>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900" dirty="0">
                <a:solidFill>
                  <a:srgbClr val="FFFFFF"/>
                </a:solidFill>
              </a:rPr>
              <a:t>Operating</a:t>
            </a:r>
          </a:p>
          <a:p>
            <a:pPr algn="ctr" fontAlgn="auto">
              <a:spcBef>
                <a:spcPts val="0"/>
              </a:spcBef>
              <a:spcAft>
                <a:spcPts val="0"/>
              </a:spcAft>
              <a:defRPr/>
            </a:pPr>
            <a:r>
              <a:rPr lang="en-US" sz="900" dirty="0">
                <a:solidFill>
                  <a:srgbClr val="FFFFFF"/>
                </a:solidFill>
              </a:rPr>
              <a:t>System</a:t>
            </a:r>
          </a:p>
        </p:txBody>
      </p:sp>
      <p:grpSp>
        <p:nvGrpSpPr>
          <p:cNvPr id="64" name="Group 56"/>
          <p:cNvGrpSpPr>
            <a:grpSpLocks/>
          </p:cNvGrpSpPr>
          <p:nvPr/>
        </p:nvGrpSpPr>
        <p:grpSpPr bwMode="auto">
          <a:xfrm>
            <a:off x="4521200" y="4073525"/>
            <a:ext cx="1339850" cy="344488"/>
            <a:chOff x="4521796" y="3828803"/>
            <a:chExt cx="1339620" cy="343744"/>
          </a:xfrm>
        </p:grpSpPr>
        <p:grpSp>
          <p:nvGrpSpPr>
            <p:cNvPr id="65" name="Rounded Rectangle 38"/>
            <p:cNvGrpSpPr>
              <a:grpSpLocks/>
            </p:cNvGrpSpPr>
            <p:nvPr/>
          </p:nvGrpSpPr>
          <p:grpSpPr bwMode="auto">
            <a:xfrm>
              <a:off x="4462272" y="3793036"/>
              <a:ext cx="451104" cy="451104"/>
              <a:chOff x="4462272" y="4517136"/>
              <a:chExt cx="451104" cy="451104"/>
            </a:xfrm>
          </p:grpSpPr>
          <p:pic>
            <p:nvPicPr>
              <p:cNvPr id="73" name="Rounded Rectangle 3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2272" y="45171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74" name="Text Box 84"/>
              <p:cNvSpPr txBox="1">
                <a:spLocks noChangeArrowheads="1"/>
              </p:cNvSpPr>
              <p:nvPr/>
            </p:nvSpPr>
            <p:spPr bwMode="auto">
              <a:xfrm>
                <a:off x="4538145"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66" name="Rounded Rectangle 39"/>
            <p:cNvGrpSpPr>
              <a:grpSpLocks/>
            </p:cNvGrpSpPr>
            <p:nvPr/>
          </p:nvGrpSpPr>
          <p:grpSpPr bwMode="auto">
            <a:xfrm>
              <a:off x="4797552" y="3793036"/>
              <a:ext cx="451104" cy="451104"/>
              <a:chOff x="4797552" y="4517136"/>
              <a:chExt cx="451104" cy="451104"/>
            </a:xfrm>
          </p:grpSpPr>
          <p:pic>
            <p:nvPicPr>
              <p:cNvPr id="71" name="Rounded Rectangle 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97552" y="45171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72" name="Text Box 87"/>
              <p:cNvSpPr txBox="1">
                <a:spLocks noChangeArrowheads="1"/>
              </p:cNvSpPr>
              <p:nvPr/>
            </p:nvSpPr>
            <p:spPr bwMode="auto">
              <a:xfrm>
                <a:off x="487305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grpSp>
          <p:nvGrpSpPr>
            <p:cNvPr id="67" name="Rounded Rectangle 40"/>
            <p:cNvGrpSpPr>
              <a:grpSpLocks/>
            </p:cNvGrpSpPr>
            <p:nvPr/>
          </p:nvGrpSpPr>
          <p:grpSpPr bwMode="auto">
            <a:xfrm>
              <a:off x="5468112" y="3793036"/>
              <a:ext cx="451104" cy="451104"/>
              <a:chOff x="5468112" y="4517136"/>
              <a:chExt cx="451104" cy="451104"/>
            </a:xfrm>
          </p:grpSpPr>
          <p:pic>
            <p:nvPicPr>
              <p:cNvPr id="69" name="Rounded Rectangle 4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68112" y="4517136"/>
                <a:ext cx="451104" cy="451104"/>
              </a:xfrm>
              <a:prstGeom prst="rect">
                <a:avLst/>
              </a:prstGeom>
              <a:noFill/>
              <a:extLst>
                <a:ext uri="{909E8E84-426E-40DD-AFC4-6F175D3DCCD1}">
                  <a14:hiddenFill xmlns:a14="http://schemas.microsoft.com/office/drawing/2010/main">
                    <a:solidFill>
                      <a:srgbClr val="FFFFFF"/>
                    </a:solidFill>
                  </a14:hiddenFill>
                </a:ext>
              </a:extLst>
            </p:spPr>
          </p:pic>
          <p:sp>
            <p:nvSpPr>
              <p:cNvPr id="70" name="Text Box 90"/>
              <p:cNvSpPr txBox="1">
                <a:spLocks noChangeArrowheads="1"/>
              </p:cNvSpPr>
              <p:nvPr/>
            </p:nvSpPr>
            <p:spPr bwMode="auto">
              <a:xfrm>
                <a:off x="554286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a:r>
                  <a:rPr lang="en-US" sz="600">
                    <a:solidFill>
                      <a:srgbClr val="FFFFFF"/>
                    </a:solidFill>
                    <a:latin typeface="Calibri" pitchFamily="34" charset="0"/>
                    <a:ea typeface="ＭＳ Ｐゴシック" pitchFamily="34" charset="-128"/>
                  </a:rPr>
                  <a:t>App</a:t>
                </a:r>
              </a:p>
            </p:txBody>
          </p:sp>
        </p:grpSp>
        <p:cxnSp>
          <p:nvCxnSpPr>
            <p:cNvPr id="68" name="Straight Connector 67"/>
            <p:cNvCxnSpPr>
              <a:cxnSpLocks noChangeShapeType="1"/>
              <a:stCxn id="71" idx="3"/>
              <a:endCxn id="69" idx="1"/>
            </p:cNvCxnSpPr>
            <p:nvPr/>
          </p:nvCxnSpPr>
          <p:spPr bwMode="auto">
            <a:xfrm>
              <a:off x="5191606" y="400067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80" name="Rectangle 79"/>
          <p:cNvSpPr/>
          <p:nvPr/>
        </p:nvSpPr>
        <p:spPr>
          <a:xfrm>
            <a:off x="2887663" y="2168525"/>
            <a:ext cx="1525587"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1" name="Rectangle 80"/>
          <p:cNvSpPr/>
          <p:nvPr/>
        </p:nvSpPr>
        <p:spPr>
          <a:xfrm>
            <a:off x="473075" y="3419475"/>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2" name="Rectangle 81"/>
          <p:cNvSpPr/>
          <p:nvPr/>
        </p:nvSpPr>
        <p:spPr>
          <a:xfrm>
            <a:off x="2292350" y="4879975"/>
            <a:ext cx="1525588" cy="1309688"/>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3" name="Rectangle 82"/>
          <p:cNvSpPr/>
          <p:nvPr/>
        </p:nvSpPr>
        <p:spPr>
          <a:xfrm>
            <a:off x="4429125" y="4008438"/>
            <a:ext cx="1525588" cy="1309687"/>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4" name="Rectangle 83"/>
          <p:cNvSpPr/>
          <p:nvPr/>
        </p:nvSpPr>
        <p:spPr>
          <a:xfrm>
            <a:off x="6616700" y="2763838"/>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86" name="TextBox 54"/>
          <p:cNvSpPr txBox="1">
            <a:spLocks noChangeArrowheads="1"/>
          </p:cNvSpPr>
          <p:nvPr/>
        </p:nvSpPr>
        <p:spPr bwMode="auto">
          <a:xfrm>
            <a:off x="4060825" y="5630863"/>
            <a:ext cx="18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endParaRPr lang="en-US">
              <a:latin typeface="Calibri" pitchFamily="34" charset="0"/>
              <a:ea typeface="ＭＳ Ｐゴシック" pitchFamily="34" charset="-128"/>
            </a:endParaRPr>
          </a:p>
        </p:txBody>
      </p:sp>
      <p:pic>
        <p:nvPicPr>
          <p:cNvPr id="8194" name="Picture 2" descr="http://www.sand.com.hk/images/stories/Icon-Switch.png"/>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7053" y="4316412"/>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http://www.sand.com.hk/images/stories/Icon-Switch.png"/>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9609" y="4823027"/>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sand.com.hk/images/stories/Icon-Switch.png"/>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93434" y="2968221"/>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http://www.sand.com.hk/images/stories/Icon-Switch.png"/>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1887" y="4358151"/>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http://www.sand.com.hk/images/stories/Icon-Switch.png"/>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5388" y="3555205"/>
            <a:ext cx="1276350" cy="542926"/>
          </a:xfrm>
          <a:prstGeom prst="rect">
            <a:avLst/>
          </a:prstGeom>
          <a:noFill/>
          <a:extLst>
            <a:ext uri="{909E8E84-426E-40DD-AFC4-6F175D3DCCD1}">
              <a14:hiddenFill xmlns:a14="http://schemas.microsoft.com/office/drawing/2010/main">
                <a:solidFill>
                  <a:srgbClr val="FFFFFF"/>
                </a:solidFill>
              </a14:hiddenFill>
            </a:ext>
          </a:extLst>
        </p:spPr>
      </p:pic>
      <p:sp>
        <p:nvSpPr>
          <p:cNvPr id="93" name="Slide Number Placeholder 92"/>
          <p:cNvSpPr>
            <a:spLocks noGrp="1"/>
          </p:cNvSpPr>
          <p:nvPr>
            <p:ph type="sldNum" sz="quarter" idx="11"/>
          </p:nvPr>
        </p:nvSpPr>
        <p:spPr/>
        <p:txBody>
          <a:bodyPr/>
          <a:lstStyle/>
          <a:p>
            <a:fld id="{9F205CAD-699E-4DB4-8105-37C9EC7E4A0D}" type="slidenum">
              <a:rPr lang="en-US" smtClean="0"/>
              <a:t>5</a:t>
            </a:fld>
            <a:endParaRPr lang="en-US" dirty="0"/>
          </a:p>
        </p:txBody>
      </p:sp>
    </p:spTree>
    <p:extLst>
      <p:ext uri="{BB962C8B-B14F-4D97-AF65-F5344CB8AC3E}">
        <p14:creationId xmlns:p14="http://schemas.microsoft.com/office/powerpoint/2010/main" val="279164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7"/>
                                        </p:tgtEl>
                                      </p:cBhvr>
                                    </p:animEffect>
                                    <p:set>
                                      <p:cBhvr>
                                        <p:cTn id="7" dur="1" fill="hold">
                                          <p:stCondLst>
                                            <p:cond delay="499"/>
                                          </p:stCondLst>
                                        </p:cTn>
                                        <p:tgtEl>
                                          <p:spTgt spid="9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6"/>
                                        </p:tgtEl>
                                      </p:cBhvr>
                                    </p:animEffect>
                                    <p:set>
                                      <p:cBhvr>
                                        <p:cTn id="10" dur="1" fill="hold">
                                          <p:stCondLst>
                                            <p:cond delay="499"/>
                                          </p:stCondLst>
                                        </p:cTn>
                                        <p:tgtEl>
                                          <p:spTgt spid="9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94"/>
                                        </p:tgtEl>
                                      </p:cBhvr>
                                    </p:animEffect>
                                    <p:set>
                                      <p:cBhvr>
                                        <p:cTn id="13" dur="1" fill="hold">
                                          <p:stCondLst>
                                            <p:cond delay="499"/>
                                          </p:stCondLst>
                                        </p:cTn>
                                        <p:tgtEl>
                                          <p:spTgt spid="9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194"/>
                                        </p:tgtEl>
                                      </p:cBhvr>
                                    </p:animEffect>
                                    <p:set>
                                      <p:cBhvr>
                                        <p:cTn id="16" dur="1" fill="hold">
                                          <p:stCondLst>
                                            <p:cond delay="499"/>
                                          </p:stCondLst>
                                        </p:cTn>
                                        <p:tgtEl>
                                          <p:spTgt spid="819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95"/>
                                        </p:tgtEl>
                                      </p:cBhvr>
                                    </p:animEffect>
                                    <p:set>
                                      <p:cBhvr>
                                        <p:cTn id="19" dur="1" fill="hold">
                                          <p:stCondLst>
                                            <p:cond delay="499"/>
                                          </p:stCondLst>
                                        </p:cTn>
                                        <p:tgtEl>
                                          <p:spTgt spid="95"/>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fade">
                                      <p:cBhvr>
                                        <p:cTn id="79" dur="500"/>
                                        <p:tgtEl>
                                          <p:spTgt spid="8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fade">
                                      <p:cBhvr>
                                        <p:cTn id="91" dur="500"/>
                                        <p:tgtEl>
                                          <p:spTgt spid="6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2"/>
                                        </p:tgtEl>
                                        <p:attrNameLst>
                                          <p:attrName>style.visibility</p:attrName>
                                        </p:attrNameLst>
                                      </p:cBhvr>
                                      <p:to>
                                        <p:strVal val="visible"/>
                                      </p:to>
                                    </p:set>
                                    <p:animEffect transition="in" filter="fade">
                                      <p:cBhvr>
                                        <p:cTn id="9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8" grpId="0" animBg="1"/>
      <p:bldP spid="19" grpId="0" animBg="1"/>
      <p:bldP spid="31" grpId="0" animBg="1"/>
      <p:bldP spid="32" grpId="0" animBg="1"/>
      <p:bldP spid="44" grpId="0" animBg="1"/>
      <p:bldP spid="45" grpId="0" animBg="1"/>
      <p:bldP spid="57" grpId="0" animBg="1"/>
      <p:bldP spid="58" grpId="0" animBg="1"/>
      <p:bldP spid="59" grpId="0" animBg="1"/>
      <p:bldP spid="60" grpId="0" animBg="1"/>
      <p:bldP spid="61" grpId="0" animBg="1"/>
      <p:bldP spid="62" grpId="0" animBg="1"/>
      <p:bldP spid="63" grpId="0" animBg="1"/>
      <p:bldP spid="80" grpId="0" animBg="1"/>
      <p:bldP spid="81" grpId="0" animBg="1"/>
      <p:bldP spid="82" grpId="0" animBg="1"/>
      <p:bldP spid="83" grpId="0" animBg="1"/>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08760"/>
            <a:ext cx="8763000" cy="4419600"/>
          </a:xfrm>
        </p:spPr>
        <p:txBody>
          <a:bodyPr/>
          <a:lstStyle/>
          <a:p>
            <a:r>
              <a:rPr lang="en-US" b="1" dirty="0" smtClean="0"/>
              <a:t>No control plane abstraction for the whole network! </a:t>
            </a:r>
          </a:p>
          <a:p>
            <a:pPr marL="0" indent="0">
              <a:buNone/>
            </a:pPr>
            <a:endParaRPr lang="en-US" dirty="0" smtClean="0"/>
          </a:p>
          <a:p>
            <a:pPr marL="0" indent="0">
              <a:buNone/>
            </a:pPr>
            <a:endParaRPr lang="en-US" dirty="0" smtClean="0"/>
          </a:p>
          <a:p>
            <a:r>
              <a:rPr lang="en-US" b="1" dirty="0" smtClean="0"/>
              <a:t>It’s like old times – when there was no OS…</a:t>
            </a:r>
            <a:endParaRPr lang="en-US" b="1" dirty="0"/>
          </a:p>
        </p:txBody>
      </p:sp>
      <p:sp>
        <p:nvSpPr>
          <p:cNvPr id="4" name="Title 1"/>
          <p:cNvSpPr>
            <a:spLocks noGrp="1"/>
          </p:cNvSpPr>
          <p:nvPr>
            <p:ph type="title"/>
          </p:nvPr>
        </p:nvSpPr>
        <p:spPr>
          <a:xfrm>
            <a:off x="685800" y="304800"/>
            <a:ext cx="8534400" cy="1143000"/>
          </a:xfrm>
        </p:spPr>
        <p:txBody>
          <a:bodyPr/>
          <a:lstStyle/>
          <a:p>
            <a:r>
              <a:rPr lang="en-US" b="1" dirty="0">
                <a:solidFill>
                  <a:schemeClr val="tx1"/>
                </a:solidFill>
              </a:rPr>
              <a:t>Limitations of Current Networks</a:t>
            </a:r>
            <a:endParaRPr lang="en-US" dirty="0"/>
          </a:p>
        </p:txBody>
      </p:sp>
      <p:pic>
        <p:nvPicPr>
          <p:cNvPr id="4098" name="Picture 2" descr="http://www.computerhistory.org/timeline/images/1949_edsa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702312"/>
            <a:ext cx="2375520" cy="274167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9F205CAD-699E-4DB4-8105-37C9EC7E4A0D}" type="slidenum">
              <a:rPr lang="en-US" smtClean="0"/>
              <a:t>6</a:t>
            </a:fld>
            <a:endParaRPr lang="en-US"/>
          </a:p>
        </p:txBody>
      </p:sp>
    </p:spTree>
    <p:extLst>
      <p:ext uri="{BB962C8B-B14F-4D97-AF65-F5344CB8AC3E}">
        <p14:creationId xmlns:p14="http://schemas.microsoft.com/office/powerpoint/2010/main" val="378267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944" y="228600"/>
            <a:ext cx="8229600" cy="990600"/>
          </a:xfrm>
        </p:spPr>
        <p:txBody>
          <a:bodyPr/>
          <a:lstStyle/>
          <a:p>
            <a:r>
              <a:rPr lang="en-US" b="1" dirty="0">
                <a:solidFill>
                  <a:schemeClr val="tx1"/>
                </a:solidFill>
              </a:rPr>
              <a:t>Idea: An OS for Networks</a:t>
            </a:r>
          </a:p>
        </p:txBody>
      </p:sp>
      <p:cxnSp>
        <p:nvCxnSpPr>
          <p:cNvPr id="4" name="Straight Connector 3"/>
          <p:cNvCxnSpPr>
            <a:cxnSpLocks noChangeShapeType="1"/>
          </p:cNvCxnSpPr>
          <p:nvPr/>
        </p:nvCxnSpPr>
        <p:spPr bwMode="auto">
          <a:xfrm flipV="1">
            <a:off x="1982788" y="3762375"/>
            <a:ext cx="1666875" cy="127635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 name="Straight Connector 4"/>
          <p:cNvCxnSpPr>
            <a:cxnSpLocks noChangeShapeType="1"/>
          </p:cNvCxnSpPr>
          <p:nvPr/>
        </p:nvCxnSpPr>
        <p:spPr bwMode="auto">
          <a:xfrm>
            <a:off x="4413250" y="3308350"/>
            <a:ext cx="769938" cy="116205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 name="Straight Connector 5"/>
          <p:cNvCxnSpPr>
            <a:cxnSpLocks noChangeShapeType="1"/>
          </p:cNvCxnSpPr>
          <p:nvPr/>
        </p:nvCxnSpPr>
        <p:spPr bwMode="auto">
          <a:xfrm rot="5400000" flipH="1" flipV="1">
            <a:off x="3675063" y="5019675"/>
            <a:ext cx="1154112" cy="5730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Connector 6"/>
          <p:cNvCxnSpPr>
            <a:cxnSpLocks noChangeShapeType="1"/>
          </p:cNvCxnSpPr>
          <p:nvPr/>
        </p:nvCxnSpPr>
        <p:spPr bwMode="auto">
          <a:xfrm rot="16200000" flipH="1">
            <a:off x="1967707" y="4964906"/>
            <a:ext cx="603250" cy="183673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7"/>
          <p:cNvCxnSpPr>
            <a:cxnSpLocks noChangeShapeType="1"/>
          </p:cNvCxnSpPr>
          <p:nvPr/>
        </p:nvCxnSpPr>
        <p:spPr bwMode="auto">
          <a:xfrm flipV="1">
            <a:off x="5946775" y="4191000"/>
            <a:ext cx="1433513" cy="56673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 name="Rounded Rectangle 8"/>
          <p:cNvSpPr/>
          <p:nvPr/>
        </p:nvSpPr>
        <p:spPr>
          <a:xfrm>
            <a:off x="574291" y="4977709"/>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0" name="Rounded Rectangle 9"/>
          <p:cNvSpPr/>
          <p:nvPr/>
        </p:nvSpPr>
        <p:spPr>
          <a:xfrm>
            <a:off x="4538001" y="4428083"/>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1" name="Rounded Rectangle 10"/>
          <p:cNvSpPr/>
          <p:nvPr/>
        </p:nvSpPr>
        <p:spPr>
          <a:xfrm>
            <a:off x="3187850" y="5883241"/>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cxnSp>
        <p:nvCxnSpPr>
          <p:cNvPr id="12" name="Straight Connector 11"/>
          <p:cNvCxnSpPr>
            <a:cxnSpLocks noChangeShapeType="1"/>
          </p:cNvCxnSpPr>
          <p:nvPr/>
        </p:nvCxnSpPr>
        <p:spPr bwMode="auto">
          <a:xfrm rot="16200000" flipH="1">
            <a:off x="-453231" y="3590132"/>
            <a:ext cx="2776537" cy="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rot="5400000">
            <a:off x="2836863" y="2695575"/>
            <a:ext cx="989012" cy="1588"/>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rot="5400000">
            <a:off x="4368800" y="3335338"/>
            <a:ext cx="2268537" cy="1588"/>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5400000">
            <a:off x="6665912" y="2916238"/>
            <a:ext cx="1427163" cy="1588"/>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Rounded Rectangle 15"/>
          <p:cNvSpPr/>
          <p:nvPr/>
        </p:nvSpPr>
        <p:spPr>
          <a:xfrm>
            <a:off x="3037775" y="3191250"/>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7" name="Rounded Rectangle 16"/>
          <p:cNvSpPr/>
          <p:nvPr/>
        </p:nvSpPr>
        <p:spPr>
          <a:xfrm>
            <a:off x="6611164" y="3630849"/>
            <a:ext cx="1554801" cy="60368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8" name="Rounded Rectangle 17"/>
          <p:cNvSpPr/>
          <p:nvPr/>
        </p:nvSpPr>
        <p:spPr>
          <a:xfrm>
            <a:off x="821267" y="1828800"/>
            <a:ext cx="6663266"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600" dirty="0">
                <a:solidFill>
                  <a:srgbClr val="FFFFFF"/>
                </a:solidFill>
                <a:latin typeface="Calibri" pitchFamily="34" charset="0"/>
                <a:ea typeface="ＭＳ Ｐゴシック" pitchFamily="34" charset="-128"/>
              </a:rPr>
              <a:t>Network Operating  System</a:t>
            </a:r>
          </a:p>
        </p:txBody>
      </p:sp>
      <p:sp>
        <p:nvSpPr>
          <p:cNvPr id="22" name="Rounded Rectangle 21"/>
          <p:cNvSpPr/>
          <p:nvPr/>
        </p:nvSpPr>
        <p:spPr bwMode="auto">
          <a:xfrm>
            <a:off x="3013449" y="1219200"/>
            <a:ext cx="2091951" cy="492103"/>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2000" dirty="0" smtClean="0">
                <a:solidFill>
                  <a:schemeClr val="tx1"/>
                </a:solidFill>
              </a:rPr>
              <a:t>Control Programs </a:t>
            </a:r>
            <a:endParaRPr lang="en-US" sz="2000" dirty="0">
              <a:solidFill>
                <a:schemeClr val="tx1"/>
              </a:solidFill>
            </a:endParaRPr>
          </a:p>
        </p:txBody>
      </p:sp>
      <p:sp>
        <p:nvSpPr>
          <p:cNvPr id="23" name="Rectangle 22"/>
          <p:cNvSpPr/>
          <p:nvPr/>
        </p:nvSpPr>
        <p:spPr>
          <a:xfrm>
            <a:off x="0" y="6596390"/>
            <a:ext cx="7009669" cy="261610"/>
          </a:xfrm>
          <a:prstGeom prst="rect">
            <a:avLst/>
          </a:prstGeom>
        </p:spPr>
        <p:txBody>
          <a:bodyPr wrap="square">
            <a:spAutoFit/>
          </a:bodyPr>
          <a:lstStyle/>
          <a:p>
            <a:r>
              <a:rPr lang="en-US" sz="1100" dirty="0" err="1" smtClean="0">
                <a:latin typeface="Calibri" pitchFamily="34" charset="0"/>
              </a:rPr>
              <a:t>OpenFlow</a:t>
            </a:r>
            <a:r>
              <a:rPr lang="en-US" sz="1100" dirty="0" smtClean="0">
                <a:latin typeface="Calibri" pitchFamily="34" charset="0"/>
              </a:rPr>
              <a:t>/SDN tutorial, </a:t>
            </a:r>
            <a:r>
              <a:rPr lang="en-US" sz="1100" dirty="0" err="1" smtClean="0"/>
              <a:t>Srini</a:t>
            </a:r>
            <a:r>
              <a:rPr lang="en-US" sz="1100" dirty="0" smtClean="0"/>
              <a:t> </a:t>
            </a:r>
            <a:r>
              <a:rPr lang="en-US" sz="1100" dirty="0" err="1" smtClean="0"/>
              <a:t>Seetharaman</a:t>
            </a:r>
            <a:r>
              <a:rPr lang="en-US" sz="1100" dirty="0" smtClean="0"/>
              <a:t>, Deutsche Telekom, Silicon Valley Innovation Center</a:t>
            </a:r>
            <a:endParaRPr lang="en-US" sz="1100" dirty="0"/>
          </a:p>
        </p:txBody>
      </p:sp>
      <p:sp>
        <p:nvSpPr>
          <p:cNvPr id="24" name="Slide Number Placeholder 23"/>
          <p:cNvSpPr>
            <a:spLocks noGrp="1"/>
          </p:cNvSpPr>
          <p:nvPr>
            <p:ph type="sldNum" sz="quarter" idx="11"/>
          </p:nvPr>
        </p:nvSpPr>
        <p:spPr/>
        <p:txBody>
          <a:bodyPr/>
          <a:lstStyle/>
          <a:p>
            <a:fld id="{9F205CAD-699E-4DB4-8105-37C9EC7E4A0D}" type="slidenum">
              <a:rPr lang="en-US" smtClean="0"/>
              <a:t>7</a:t>
            </a:fld>
            <a:endParaRPr lang="en-US"/>
          </a:p>
        </p:txBody>
      </p:sp>
    </p:spTree>
    <p:extLst>
      <p:ext uri="{BB962C8B-B14F-4D97-AF65-F5344CB8AC3E}">
        <p14:creationId xmlns:p14="http://schemas.microsoft.com/office/powerpoint/2010/main" val="184847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Idea: An OS for Networks</a:t>
            </a:r>
          </a:p>
        </p:txBody>
      </p:sp>
      <p:sp>
        <p:nvSpPr>
          <p:cNvPr id="4" name="Content Placeholder 2"/>
          <p:cNvSpPr>
            <a:spLocks noGrp="1"/>
          </p:cNvSpPr>
          <p:nvPr>
            <p:ph idx="1"/>
          </p:nvPr>
        </p:nvSpPr>
        <p:spPr>
          <a:xfrm>
            <a:off x="685800" y="1508760"/>
            <a:ext cx="8077200" cy="4419600"/>
          </a:xfrm>
        </p:spPr>
        <p:txBody>
          <a:bodyPr/>
          <a:lstStyle/>
          <a:p>
            <a:r>
              <a:rPr lang="en-US" b="1" dirty="0" smtClean="0"/>
              <a:t>“NOX</a:t>
            </a:r>
            <a:r>
              <a:rPr lang="en-US" b="1" dirty="0"/>
              <a:t>: Towards an Operating System for </a:t>
            </a:r>
            <a:r>
              <a:rPr lang="en-US" b="1" dirty="0" smtClean="0"/>
              <a:t>Networks”</a:t>
            </a:r>
          </a:p>
        </p:txBody>
      </p:sp>
      <p:sp>
        <p:nvSpPr>
          <p:cNvPr id="8" name="TextBox 7"/>
          <p:cNvSpPr txBox="1">
            <a:spLocks noChangeArrowheads="1"/>
          </p:cNvSpPr>
          <p:nvPr/>
        </p:nvSpPr>
        <p:spPr bwMode="auto">
          <a:xfrm>
            <a:off x="1447800" y="3897868"/>
            <a:ext cx="6248400" cy="369332"/>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dirty="0" smtClean="0">
                <a:solidFill>
                  <a:srgbClr val="0070C0"/>
                </a:solidFill>
              </a:rPr>
              <a:t>Global Network View</a:t>
            </a:r>
            <a:endParaRPr lang="en-US" sz="1800" b="1" dirty="0">
              <a:solidFill>
                <a:srgbClr val="0070C0"/>
              </a:solidFill>
            </a:endParaRPr>
          </a:p>
        </p:txBody>
      </p:sp>
      <p:cxnSp>
        <p:nvCxnSpPr>
          <p:cNvPr id="9" name="Straight Arrow Connector 36"/>
          <p:cNvCxnSpPr>
            <a:cxnSpLocks noChangeShapeType="1"/>
          </p:cNvCxnSpPr>
          <p:nvPr/>
        </p:nvCxnSpPr>
        <p:spPr bwMode="auto">
          <a:xfrm rot="5400000" flipH="1" flipV="1">
            <a:off x="1409701" y="5218112"/>
            <a:ext cx="685800" cy="3175"/>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cxnSp>
        <p:nvCxnSpPr>
          <p:cNvPr id="10" name="Straight Arrow Connector 36"/>
          <p:cNvCxnSpPr>
            <a:cxnSpLocks noChangeShapeType="1"/>
          </p:cNvCxnSpPr>
          <p:nvPr/>
        </p:nvCxnSpPr>
        <p:spPr bwMode="auto">
          <a:xfrm rot="5400000" flipH="1" flipV="1">
            <a:off x="4306094" y="5218906"/>
            <a:ext cx="6858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cxnSp>
        <p:nvCxnSpPr>
          <p:cNvPr id="11" name="Straight Arrow Connector 36"/>
          <p:cNvCxnSpPr>
            <a:cxnSpLocks noChangeShapeType="1"/>
          </p:cNvCxnSpPr>
          <p:nvPr/>
        </p:nvCxnSpPr>
        <p:spPr bwMode="auto">
          <a:xfrm rot="5400000" flipH="1" flipV="1">
            <a:off x="7125494" y="5218906"/>
            <a:ext cx="6858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grpSp>
        <p:nvGrpSpPr>
          <p:cNvPr id="12" name="Group 24"/>
          <p:cNvGrpSpPr>
            <a:grpSpLocks/>
          </p:cNvGrpSpPr>
          <p:nvPr/>
        </p:nvGrpSpPr>
        <p:grpSpPr bwMode="auto">
          <a:xfrm>
            <a:off x="2057406" y="5484817"/>
            <a:ext cx="5105395" cy="458788"/>
            <a:chOff x="3124200" y="2819400"/>
            <a:chExt cx="3699565" cy="458788"/>
          </a:xfrm>
        </p:grpSpPr>
        <p:grpSp>
          <p:nvGrpSpPr>
            <p:cNvPr id="13" name="Group 40"/>
            <p:cNvGrpSpPr>
              <a:grpSpLocks/>
            </p:cNvGrpSpPr>
            <p:nvPr/>
          </p:nvGrpSpPr>
          <p:grpSpPr bwMode="auto">
            <a:xfrm>
              <a:off x="3124200" y="2819400"/>
              <a:ext cx="1600200" cy="458788"/>
              <a:chOff x="963168" y="914400"/>
              <a:chExt cx="1600200" cy="458788"/>
            </a:xfrm>
          </p:grpSpPr>
          <p:cxnSp>
            <p:nvCxnSpPr>
              <p:cNvPr id="17" name="Straight Arrow Connector 36"/>
              <p:cNvCxnSpPr>
                <a:cxnSpLocks noChangeShapeType="1"/>
              </p:cNvCxnSpPr>
              <p:nvPr/>
            </p:nvCxnSpPr>
            <p:spPr bwMode="auto">
              <a:xfrm>
                <a:off x="1371600" y="1371600"/>
                <a:ext cx="7620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sp>
            <p:nvSpPr>
              <p:cNvPr id="18" name="TextBox 39"/>
              <p:cNvSpPr txBox="1">
                <a:spLocks noChangeArrowheads="1"/>
              </p:cNvSpPr>
              <p:nvPr/>
            </p:nvSpPr>
            <p:spPr bwMode="auto">
              <a:xfrm>
                <a:off x="963168" y="914400"/>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Protocols</a:t>
                </a:r>
              </a:p>
            </p:txBody>
          </p:sp>
        </p:grpSp>
        <p:grpSp>
          <p:nvGrpSpPr>
            <p:cNvPr id="14" name="Group 40"/>
            <p:cNvGrpSpPr>
              <a:grpSpLocks/>
            </p:cNvGrpSpPr>
            <p:nvPr/>
          </p:nvGrpSpPr>
          <p:grpSpPr bwMode="auto">
            <a:xfrm>
              <a:off x="5223565" y="2819400"/>
              <a:ext cx="1600200" cy="458788"/>
              <a:chOff x="852733" y="914400"/>
              <a:chExt cx="1600200" cy="458788"/>
            </a:xfrm>
          </p:grpSpPr>
          <p:cxnSp>
            <p:nvCxnSpPr>
              <p:cNvPr id="15" name="Straight Arrow Connector 36"/>
              <p:cNvCxnSpPr>
                <a:cxnSpLocks noChangeShapeType="1"/>
              </p:cNvCxnSpPr>
              <p:nvPr/>
            </p:nvCxnSpPr>
            <p:spPr bwMode="auto">
              <a:xfrm>
                <a:off x="1238150" y="1371600"/>
                <a:ext cx="7620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sp>
            <p:nvSpPr>
              <p:cNvPr id="16" name="TextBox 39"/>
              <p:cNvSpPr txBox="1">
                <a:spLocks noChangeArrowheads="1"/>
              </p:cNvSpPr>
              <p:nvPr/>
            </p:nvSpPr>
            <p:spPr bwMode="auto">
              <a:xfrm>
                <a:off x="852733" y="914400"/>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Protocols</a:t>
                </a:r>
              </a:p>
            </p:txBody>
          </p:sp>
        </p:grpSp>
      </p:grpSp>
      <p:sp>
        <p:nvSpPr>
          <p:cNvPr id="19" name="TextBox 18"/>
          <p:cNvSpPr txBox="1"/>
          <p:nvPr/>
        </p:nvSpPr>
        <p:spPr>
          <a:xfrm>
            <a:off x="228600" y="4800600"/>
            <a:ext cx="1981200" cy="923330"/>
          </a:xfrm>
          <a:prstGeom prst="rect">
            <a:avLst/>
          </a:prstGeom>
          <a:noFill/>
        </p:spPr>
        <p:txBody>
          <a:bodyPr wrap="square" rtlCol="0">
            <a:spAutoFit/>
          </a:bodyPr>
          <a:lstStyle/>
          <a:p>
            <a:r>
              <a:rPr lang="en-US" dirty="0" smtClean="0"/>
              <a:t>Control via forwarding </a:t>
            </a:r>
          </a:p>
          <a:p>
            <a:r>
              <a:rPr lang="en-US" dirty="0" smtClean="0"/>
              <a:t>interface</a:t>
            </a:r>
            <a:endParaRPr lang="en-US" dirty="0"/>
          </a:p>
        </p:txBody>
      </p:sp>
      <p:sp>
        <p:nvSpPr>
          <p:cNvPr id="20" name="Rounded Rectangle 19"/>
          <p:cNvSpPr/>
          <p:nvPr/>
        </p:nvSpPr>
        <p:spPr>
          <a:xfrm>
            <a:off x="1261534" y="4384289"/>
            <a:ext cx="6663266"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US" sz="1600" dirty="0">
                <a:solidFill>
                  <a:srgbClr val="FFFFFF"/>
                </a:solidFill>
                <a:latin typeface="Calibri" pitchFamily="34" charset="0"/>
                <a:ea typeface="ＭＳ Ｐゴシック" pitchFamily="34" charset="-128"/>
              </a:rPr>
              <a:t>Network Operating  System</a:t>
            </a:r>
          </a:p>
        </p:txBody>
      </p:sp>
      <p:sp>
        <p:nvSpPr>
          <p:cNvPr id="21" name="Rounded Rectangle 20"/>
          <p:cNvSpPr/>
          <p:nvPr/>
        </p:nvSpPr>
        <p:spPr bwMode="auto">
          <a:xfrm>
            <a:off x="3657600" y="3241697"/>
            <a:ext cx="2034779" cy="492103"/>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2000" dirty="0" smtClean="0">
                <a:solidFill>
                  <a:schemeClr val="tx1"/>
                </a:solidFill>
              </a:rPr>
              <a:t>Control Programs</a:t>
            </a:r>
            <a:endParaRPr lang="en-US" sz="2000" dirty="0">
              <a:solidFill>
                <a:schemeClr val="tx1"/>
              </a:solidFill>
            </a:endParaRPr>
          </a:p>
        </p:txBody>
      </p:sp>
      <p:sp>
        <p:nvSpPr>
          <p:cNvPr id="22" name="TextBox 21"/>
          <p:cNvSpPr txBox="1"/>
          <p:nvPr/>
        </p:nvSpPr>
        <p:spPr>
          <a:xfrm>
            <a:off x="1495785" y="2310825"/>
            <a:ext cx="6352380" cy="584775"/>
          </a:xfrm>
          <a:prstGeom prst="rect">
            <a:avLst/>
          </a:prstGeom>
          <a:noFill/>
        </p:spPr>
        <p:txBody>
          <a:bodyPr wrap="none" rtlCol="0">
            <a:spAutoFit/>
          </a:bodyPr>
          <a:lstStyle/>
          <a:p>
            <a:r>
              <a:rPr lang="en-US" sz="3200" b="1" u="sng" dirty="0" smtClean="0">
                <a:solidFill>
                  <a:srgbClr val="FF0000"/>
                </a:solidFill>
              </a:rPr>
              <a:t>Software-Defined Networking (SDN)</a:t>
            </a:r>
            <a:endParaRPr lang="en-US" sz="3200" b="1" u="sng" dirty="0">
              <a:solidFill>
                <a:srgbClr val="FF0000"/>
              </a:solidFill>
            </a:endParaRPr>
          </a:p>
        </p:txBody>
      </p:sp>
      <p:pic>
        <p:nvPicPr>
          <p:cNvPr id="2050" name="Picture 2" descr="http://www.sand.com.hk/images/stories/Icon-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5705474"/>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and.com.hk/images/stories/Icon-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825" y="5698200"/>
            <a:ext cx="1276350" cy="5429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sand.com.hk/images/stories/Icon-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425" y="5705474"/>
            <a:ext cx="1276350" cy="542926"/>
          </a:xfrm>
          <a:prstGeom prst="rect">
            <a:avLst/>
          </a:prstGeom>
          <a:noFill/>
          <a:extLst>
            <a:ext uri="{909E8E84-426E-40DD-AFC4-6F175D3DCCD1}">
              <a14:hiddenFill xmlns:a14="http://schemas.microsoft.com/office/drawing/2010/main">
                <a:solidFill>
                  <a:srgbClr val="FFFFFF"/>
                </a:solidFill>
              </a14:hiddenFill>
            </a:ext>
          </a:extLst>
        </p:spPr>
      </p:pic>
      <p:sp>
        <p:nvSpPr>
          <p:cNvPr id="24" name="Slide Number Placeholder 23"/>
          <p:cNvSpPr>
            <a:spLocks noGrp="1"/>
          </p:cNvSpPr>
          <p:nvPr>
            <p:ph type="sldNum" sz="quarter" idx="11"/>
          </p:nvPr>
        </p:nvSpPr>
        <p:spPr/>
        <p:txBody>
          <a:bodyPr/>
          <a:lstStyle/>
          <a:p>
            <a:fld id="{9F205CAD-699E-4DB4-8105-37C9EC7E4A0D}" type="slidenum">
              <a:rPr lang="en-US" smtClean="0"/>
              <a:t>8</a:t>
            </a:fld>
            <a:endParaRPr lang="en-US"/>
          </a:p>
        </p:txBody>
      </p:sp>
    </p:spTree>
    <p:extLst>
      <p:ext uri="{BB962C8B-B14F-4D97-AF65-F5344CB8AC3E}">
        <p14:creationId xmlns:p14="http://schemas.microsoft.com/office/powerpoint/2010/main" val="262486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accel="50000" decel="50000"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0" grpId="0" animBg="1"/>
      <p:bldP spid="21"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990600"/>
          </a:xfrm>
        </p:spPr>
        <p:txBody>
          <a:bodyPr>
            <a:noAutofit/>
          </a:bodyPr>
          <a:lstStyle/>
          <a:p>
            <a:pPr algn="ctr"/>
            <a:r>
              <a:rPr lang="en-US" altLang="zh-CN" b="1" dirty="0">
                <a:solidFill>
                  <a:schemeClr val="tx1"/>
                </a:solidFill>
                <a:ea typeface="微软雅黑" panose="020B0503020204020204" pitchFamily="34" charset="-122"/>
              </a:rPr>
              <a:t>What is SDN</a:t>
            </a:r>
            <a:br>
              <a:rPr lang="en-US" altLang="zh-CN" b="1" dirty="0">
                <a:solidFill>
                  <a:schemeClr val="tx1"/>
                </a:solidFill>
                <a:ea typeface="微软雅黑" panose="020B0503020204020204" pitchFamily="34" charset="-122"/>
              </a:rPr>
            </a:br>
            <a:endParaRPr lang="zh-CN" altLang="en-US" b="1" dirty="0">
              <a:solidFill>
                <a:schemeClr val="tx1"/>
              </a:solidFill>
              <a:ea typeface="微软雅黑" panose="020B0503020204020204" pitchFamily="34" charset="-122"/>
            </a:endParaRPr>
          </a:p>
        </p:txBody>
      </p:sp>
      <p:sp>
        <p:nvSpPr>
          <p:cNvPr id="3" name="内容占位符 2"/>
          <p:cNvSpPr>
            <a:spLocks noGrp="1"/>
          </p:cNvSpPr>
          <p:nvPr>
            <p:ph idx="1"/>
          </p:nvPr>
        </p:nvSpPr>
        <p:spPr/>
        <p:txBody>
          <a:bodyPr>
            <a:normAutofit/>
          </a:bodyPr>
          <a:lstStyle/>
          <a:p>
            <a:pPr marL="114300" indent="0">
              <a:buNone/>
            </a:pPr>
            <a:r>
              <a:rPr lang="en-US" altLang="zh-CN" sz="2400" dirty="0" smtClean="0">
                <a:latin typeface="微软雅黑" panose="020B0503020204020204" pitchFamily="34" charset="-122"/>
                <a:ea typeface="微软雅黑" panose="020B0503020204020204" pitchFamily="34" charset="-122"/>
              </a:rPr>
              <a:t>Software </a:t>
            </a:r>
            <a:r>
              <a:rPr lang="en-US" altLang="zh-CN" sz="2400" dirty="0">
                <a:latin typeface="微软雅黑" panose="020B0503020204020204" pitchFamily="34" charset="-122"/>
                <a:ea typeface="微软雅黑" panose="020B0503020204020204" pitchFamily="34" charset="-122"/>
              </a:rPr>
              <a:t>Defined </a:t>
            </a:r>
            <a:r>
              <a:rPr lang="en-US" altLang="zh-CN" sz="2400" dirty="0" smtClean="0">
                <a:latin typeface="微软雅黑" panose="020B0503020204020204" pitchFamily="34" charset="-122"/>
                <a:ea typeface="微软雅黑" panose="020B0503020204020204" pitchFamily="34" charset="-122"/>
              </a:rPr>
              <a:t>Network</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rgbClr val="FF0000"/>
                </a:solidFill>
                <a:latin typeface="微软雅黑" panose="020B0503020204020204" pitchFamily="34" charset="-122"/>
                <a:ea typeface="微软雅黑" panose="020B0503020204020204" pitchFamily="34" charset="-122"/>
              </a:rPr>
              <a:t>软件定义网络</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114300" indent="0">
              <a:buNone/>
            </a:pPr>
            <a:endParaRPr lang="en-US" altLang="zh-CN" sz="2400" dirty="0" smtClean="0">
              <a:latin typeface="微软雅黑" panose="020B0503020204020204" pitchFamily="34" charset="-122"/>
              <a:ea typeface="微软雅黑" panose="020B0503020204020204" pitchFamily="34" charset="-122"/>
            </a:endParaRPr>
          </a:p>
          <a:p>
            <a:pPr marL="114300" indent="0">
              <a:buNone/>
            </a:pPr>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将网络中所有的网络设备视为被管理的资源，那么参考操作系统的原理，可以抽象出一个网络</a:t>
            </a:r>
            <a:r>
              <a:rPr lang="zh-CN" altLang="en-US" sz="2400" dirty="0" smtClean="0">
                <a:latin typeface="微软雅黑" panose="020B0503020204020204" pitchFamily="34" charset="-122"/>
                <a:ea typeface="微软雅黑" panose="020B0503020204020204" pitchFamily="34" charset="-122"/>
              </a:rPr>
              <a:t>操作系统的概念</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这个</a:t>
            </a:r>
            <a:r>
              <a:rPr lang="zh-CN" altLang="en-US" sz="2400" dirty="0">
                <a:latin typeface="微软雅黑" panose="020B0503020204020204" pitchFamily="34" charset="-122"/>
                <a:ea typeface="微软雅黑" panose="020B0503020204020204" pitchFamily="34" charset="-122"/>
              </a:rPr>
              <a:t>网络操作系统一方面抽象了底层网络设备的具体细节，同时还为上层应用提供了统一的管理视图和编程接口。这样，基于网络操作系统这个平台，用户可以开发各种应用程序，通过软件来定义逻辑上的网络拓扑，以满足对网络资源的不同需求，而无需关心底层网络的物理拓扑结构。</a:t>
            </a:r>
          </a:p>
        </p:txBody>
      </p:sp>
      <p:sp>
        <p:nvSpPr>
          <p:cNvPr id="4" name="灯片编号占位符 3"/>
          <p:cNvSpPr>
            <a:spLocks noGrp="1"/>
          </p:cNvSpPr>
          <p:nvPr>
            <p:ph type="sldNum" sz="quarter" idx="12"/>
          </p:nvPr>
        </p:nvSpPr>
        <p:spPr/>
        <p:txBody>
          <a:bodyPr/>
          <a:lstStyle/>
          <a:p>
            <a:fld id="{6E2D2B3B-882E-40F3-A32F-6DD516915044}" type="slidenum">
              <a:rPr lang="en-US" smtClean="0"/>
              <a:pPr/>
              <a:t>9</a:t>
            </a:fld>
            <a:endParaRPr lang="en-US"/>
          </a:p>
        </p:txBody>
      </p:sp>
    </p:spTree>
    <p:extLst>
      <p:ext uri="{BB962C8B-B14F-4D97-AF65-F5344CB8AC3E}">
        <p14:creationId xmlns:p14="http://schemas.microsoft.com/office/powerpoint/2010/main" val="2185831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5719</TotalTime>
  <Words>2566</Words>
  <Application>Microsoft Office PowerPoint</Application>
  <PresentationFormat>On-screen Show (4:3)</PresentationFormat>
  <Paragraphs>257</Paragraphs>
  <Slides>32</Slides>
  <Notes>11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Clarity</vt:lpstr>
      <vt:lpstr>SDN &amp; Openflow</vt:lpstr>
      <vt:lpstr>Outline</vt:lpstr>
      <vt:lpstr>PowerPoint Presentation</vt:lpstr>
      <vt:lpstr>Limitations of Current Networks</vt:lpstr>
      <vt:lpstr>Limitations of Current Networks</vt:lpstr>
      <vt:lpstr>Limitations of Current Networks</vt:lpstr>
      <vt:lpstr>Idea: An OS for Networks</vt:lpstr>
      <vt:lpstr>Idea: An OS for Networks</vt:lpstr>
      <vt:lpstr>What is SDN </vt:lpstr>
      <vt:lpstr>SDN的体系结构</vt:lpstr>
      <vt:lpstr>SDN的意义</vt:lpstr>
      <vt:lpstr>基于OpenFlow的简单网络模型</vt:lpstr>
      <vt:lpstr>PowerPoint Presentation</vt:lpstr>
      <vt:lpstr>PowerPoint Presentation</vt:lpstr>
      <vt:lpstr>基于OpenFlow的简单网络模型</vt:lpstr>
      <vt:lpstr>Openflow规范</vt:lpstr>
      <vt:lpstr>OpenFlow</vt:lpstr>
      <vt:lpstr>OpenFlow Switching</vt:lpstr>
      <vt:lpstr>端口（Port）</vt:lpstr>
      <vt:lpstr>FlowTable</vt:lpstr>
      <vt:lpstr>FlowTable结构</vt:lpstr>
      <vt:lpstr>消息</vt:lpstr>
      <vt:lpstr>一次典型的消息交换过程</vt:lpstr>
      <vt:lpstr>协议相关数据结构</vt:lpstr>
      <vt:lpstr>OpenFlow连接的建立过程</vt:lpstr>
      <vt:lpstr>基于OF的SDN工作流程</vt:lpstr>
      <vt:lpstr>PowerPoint Presentation</vt:lpstr>
      <vt:lpstr>基于OF的SDN网络仿真</vt:lpstr>
      <vt:lpstr>Mininet</vt:lpstr>
      <vt:lpstr>仿真平台结构</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Alex</dc:creator>
  <cp:lastModifiedBy>Wang, Yang1</cp:lastModifiedBy>
  <cp:revision>43</cp:revision>
  <dcterms:created xsi:type="dcterms:W3CDTF">2013-12-05T08:46:02Z</dcterms:created>
  <dcterms:modified xsi:type="dcterms:W3CDTF">2015-01-19T02:28:04Z</dcterms:modified>
</cp:coreProperties>
</file>