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58" r:id="rId5"/>
    <p:sldId id="268" r:id="rId6"/>
    <p:sldId id="259" r:id="rId7"/>
    <p:sldId id="260" r:id="rId8"/>
    <p:sldId id="261" r:id="rId9"/>
    <p:sldId id="270" r:id="rId10"/>
    <p:sldId id="262" r:id="rId11"/>
    <p:sldId id="263" r:id="rId12"/>
    <p:sldId id="264" r:id="rId13"/>
    <p:sldId id="265" r:id="rId14"/>
    <p:sldId id="266" r:id="rId15"/>
    <p:sldId id="271" r:id="rId16"/>
    <p:sldId id="272" r:id="rId17"/>
    <p:sldId id="273" r:id="rId18"/>
    <p:sldId id="274" r:id="rId19"/>
    <p:sldId id="275" r:id="rId20"/>
    <p:sldId id="276" r:id="rId21"/>
    <p:sldId id="277" r:id="rId22"/>
    <p:sldId id="278" r:id="rId23"/>
    <p:sldId id="267" r:id="rId24"/>
    <p:sldId id="282" r:id="rId25"/>
    <p:sldId id="281" r:id="rId26"/>
    <p:sldId id="283" r:id="rId27"/>
    <p:sldId id="285" r:id="rId28"/>
    <p:sldId id="284" r:id="rId29"/>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3" autoAdjust="0"/>
    <p:restoredTop sz="94660"/>
  </p:normalViewPr>
  <p:slideViewPr>
    <p:cSldViewPr snapToGrid="0">
      <p:cViewPr varScale="1">
        <p:scale>
          <a:sx n="156" d="100"/>
          <a:sy n="156" d="100"/>
        </p:scale>
        <p:origin x="28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31296"/>
            <a:ext cx="6858000" cy="995907"/>
          </a:xfrm>
        </p:spPr>
        <p:txBody>
          <a:bodyPr anchor="b">
            <a:normAutofit/>
          </a:bodyPr>
          <a:lstStyle>
            <a:lvl1pPr algn="l">
              <a:defRPr sz="3000"/>
            </a:lvl1pPr>
          </a:lstStyle>
          <a:p>
            <a:r>
              <a:rPr lang="en-US" smtClean="0"/>
              <a:t>Click to edit Master title style</a:t>
            </a:r>
            <a:endParaRPr lang="en-US" dirty="0"/>
          </a:p>
        </p:txBody>
      </p:sp>
      <p:sp>
        <p:nvSpPr>
          <p:cNvPr id="3" name="Subtitle 2"/>
          <p:cNvSpPr>
            <a:spLocks noGrp="1"/>
          </p:cNvSpPr>
          <p:nvPr>
            <p:ph type="subTitle" idx="1"/>
          </p:nvPr>
        </p:nvSpPr>
        <p:spPr>
          <a:xfrm>
            <a:off x="685800" y="3145134"/>
            <a:ext cx="7315200" cy="798216"/>
          </a:xfrm>
        </p:spPr>
        <p:txBody>
          <a:bodyPr>
            <a:normAutofit/>
          </a:bodyPr>
          <a:lstStyle>
            <a:lvl1pPr marL="0" indent="0" algn="l">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E898FE-22AE-4FAF-882E-B0D7AC63526A}"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C17BF-7AA6-4DE8-A219-F39579CB1BFB}" type="slidenum">
              <a:rPr lang="en-US" smtClean="0"/>
              <a:t>‹#›</a:t>
            </a:fld>
            <a:endParaRPr lang="en-US"/>
          </a:p>
        </p:txBody>
      </p:sp>
    </p:spTree>
    <p:extLst>
      <p:ext uri="{BB962C8B-B14F-4D97-AF65-F5344CB8AC3E}">
        <p14:creationId xmlns:p14="http://schemas.microsoft.com/office/powerpoint/2010/main" val="367948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E898FE-22AE-4FAF-882E-B0D7AC63526A}"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C17BF-7AA6-4DE8-A219-F39579CB1BFB}" type="slidenum">
              <a:rPr lang="en-US" smtClean="0"/>
              <a:t>‹#›</a:t>
            </a:fld>
            <a:endParaRPr lang="en-US"/>
          </a:p>
        </p:txBody>
      </p:sp>
    </p:spTree>
    <p:extLst>
      <p:ext uri="{BB962C8B-B14F-4D97-AF65-F5344CB8AC3E}">
        <p14:creationId xmlns:p14="http://schemas.microsoft.com/office/powerpoint/2010/main" val="1516772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E898FE-22AE-4FAF-882E-B0D7AC63526A}"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C17BF-7AA6-4DE8-A219-F39579CB1BFB}" type="slidenum">
              <a:rPr lang="en-US" smtClean="0"/>
              <a:t>‹#›</a:t>
            </a:fld>
            <a:endParaRPr lang="en-US"/>
          </a:p>
        </p:txBody>
      </p:sp>
    </p:spTree>
    <p:extLst>
      <p:ext uri="{BB962C8B-B14F-4D97-AF65-F5344CB8AC3E}">
        <p14:creationId xmlns:p14="http://schemas.microsoft.com/office/powerpoint/2010/main" val="3443132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E898FE-22AE-4FAF-882E-B0D7AC63526A}"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C17BF-7AA6-4DE8-A219-F39579CB1BFB}" type="slidenum">
              <a:rPr lang="en-US" smtClean="0"/>
              <a:t>‹#›</a:t>
            </a:fld>
            <a:endParaRPr lang="en-US"/>
          </a:p>
        </p:txBody>
      </p:sp>
    </p:spTree>
    <p:extLst>
      <p:ext uri="{BB962C8B-B14F-4D97-AF65-F5344CB8AC3E}">
        <p14:creationId xmlns:p14="http://schemas.microsoft.com/office/powerpoint/2010/main" val="2988099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E898FE-22AE-4FAF-882E-B0D7AC63526A}"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C17BF-7AA6-4DE8-A219-F39579CB1BFB}" type="slidenum">
              <a:rPr lang="en-US" smtClean="0"/>
              <a:t>‹#›</a:t>
            </a:fld>
            <a:endParaRPr lang="en-US"/>
          </a:p>
        </p:txBody>
      </p:sp>
    </p:spTree>
    <p:extLst>
      <p:ext uri="{BB962C8B-B14F-4D97-AF65-F5344CB8AC3E}">
        <p14:creationId xmlns:p14="http://schemas.microsoft.com/office/powerpoint/2010/main" val="2739256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E898FE-22AE-4FAF-882E-B0D7AC63526A}" type="datetimeFigureOut">
              <a:rPr lang="en-US" smtClean="0"/>
              <a:t>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C17BF-7AA6-4DE8-A219-F39579CB1BFB}" type="slidenum">
              <a:rPr lang="en-US" smtClean="0"/>
              <a:t>‹#›</a:t>
            </a:fld>
            <a:endParaRPr lang="en-US"/>
          </a:p>
        </p:txBody>
      </p:sp>
    </p:spTree>
    <p:extLst>
      <p:ext uri="{BB962C8B-B14F-4D97-AF65-F5344CB8AC3E}">
        <p14:creationId xmlns:p14="http://schemas.microsoft.com/office/powerpoint/2010/main" val="394037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E898FE-22AE-4FAF-882E-B0D7AC63526A}" type="datetimeFigureOut">
              <a:rPr lang="en-US" smtClean="0"/>
              <a:t>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AC17BF-7AA6-4DE8-A219-F39579CB1BFB}" type="slidenum">
              <a:rPr lang="en-US" smtClean="0"/>
              <a:t>‹#›</a:t>
            </a:fld>
            <a:endParaRPr lang="en-US"/>
          </a:p>
        </p:txBody>
      </p:sp>
    </p:spTree>
    <p:extLst>
      <p:ext uri="{BB962C8B-B14F-4D97-AF65-F5344CB8AC3E}">
        <p14:creationId xmlns:p14="http://schemas.microsoft.com/office/powerpoint/2010/main" val="3444956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E898FE-22AE-4FAF-882E-B0D7AC63526A}" type="datetimeFigureOut">
              <a:rPr lang="en-US" smtClean="0"/>
              <a:t>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AC17BF-7AA6-4DE8-A219-F39579CB1BFB}" type="slidenum">
              <a:rPr lang="en-US" smtClean="0"/>
              <a:t>‹#›</a:t>
            </a:fld>
            <a:endParaRPr lang="en-US"/>
          </a:p>
        </p:txBody>
      </p:sp>
    </p:spTree>
    <p:extLst>
      <p:ext uri="{BB962C8B-B14F-4D97-AF65-F5344CB8AC3E}">
        <p14:creationId xmlns:p14="http://schemas.microsoft.com/office/powerpoint/2010/main" val="2131415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898FE-22AE-4FAF-882E-B0D7AC63526A}" type="datetimeFigureOut">
              <a:rPr lang="en-US" smtClean="0"/>
              <a:t>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AC17BF-7AA6-4DE8-A219-F39579CB1BFB}" type="slidenum">
              <a:rPr lang="en-US" smtClean="0"/>
              <a:t>‹#›</a:t>
            </a:fld>
            <a:endParaRPr lang="en-US"/>
          </a:p>
        </p:txBody>
      </p:sp>
    </p:spTree>
    <p:extLst>
      <p:ext uri="{BB962C8B-B14F-4D97-AF65-F5344CB8AC3E}">
        <p14:creationId xmlns:p14="http://schemas.microsoft.com/office/powerpoint/2010/main" val="2713510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E898FE-22AE-4FAF-882E-B0D7AC63526A}" type="datetimeFigureOut">
              <a:rPr lang="en-US" smtClean="0"/>
              <a:t>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C17BF-7AA6-4DE8-A219-F39579CB1BFB}" type="slidenum">
              <a:rPr lang="en-US" smtClean="0"/>
              <a:t>‹#›</a:t>
            </a:fld>
            <a:endParaRPr lang="en-US"/>
          </a:p>
        </p:txBody>
      </p:sp>
    </p:spTree>
    <p:extLst>
      <p:ext uri="{BB962C8B-B14F-4D97-AF65-F5344CB8AC3E}">
        <p14:creationId xmlns:p14="http://schemas.microsoft.com/office/powerpoint/2010/main" val="3629277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E898FE-22AE-4FAF-882E-B0D7AC63526A}" type="datetimeFigureOut">
              <a:rPr lang="en-US" smtClean="0"/>
              <a:t>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C17BF-7AA6-4DE8-A219-F39579CB1BFB}" type="slidenum">
              <a:rPr lang="en-US" smtClean="0"/>
              <a:t>‹#›</a:t>
            </a:fld>
            <a:endParaRPr lang="en-US"/>
          </a:p>
        </p:txBody>
      </p:sp>
    </p:spTree>
    <p:extLst>
      <p:ext uri="{BB962C8B-B14F-4D97-AF65-F5344CB8AC3E}">
        <p14:creationId xmlns:p14="http://schemas.microsoft.com/office/powerpoint/2010/main" val="34373507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6E898FE-22AE-4FAF-882E-B0D7AC63526A}" type="datetimeFigureOut">
              <a:rPr lang="en-US" smtClean="0"/>
              <a:t>2/4/18</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8AC17BF-7AA6-4DE8-A219-F39579CB1BFB}" type="slidenum">
              <a:rPr lang="en-US" smtClean="0"/>
              <a:t>‹#›</a:t>
            </a:fld>
            <a:endParaRPr lang="en-US"/>
          </a:p>
        </p:txBody>
      </p:sp>
    </p:spTree>
    <p:extLst>
      <p:ext uri="{BB962C8B-B14F-4D97-AF65-F5344CB8AC3E}">
        <p14:creationId xmlns:p14="http://schemas.microsoft.com/office/powerpoint/2010/main" val="2968398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sapp.cs.cmu.edu/2e/docs/gdbnotes-x86-64.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pc="-1" dirty="0">
                <a:solidFill>
                  <a:srgbClr val="000000"/>
                </a:solidFill>
                <a:uFill>
                  <a:solidFill>
                    <a:srgbClr val="FFFFFF"/>
                  </a:solidFill>
                </a:uFill>
                <a:ea typeface="Arial"/>
              </a:rPr>
              <a:t>15-213 Recitation: Bomb </a:t>
            </a:r>
            <a:r>
              <a:rPr lang="en-US" spc="-1" dirty="0" smtClean="0">
                <a:solidFill>
                  <a:srgbClr val="000000"/>
                </a:solidFill>
                <a:uFill>
                  <a:solidFill>
                    <a:srgbClr val="FFFFFF"/>
                  </a:solidFill>
                </a:uFill>
                <a:ea typeface="Arial"/>
              </a:rPr>
              <a:t>Lab</a:t>
            </a:r>
            <a:endParaRPr lang="en-US" dirty="0"/>
          </a:p>
        </p:txBody>
      </p:sp>
      <p:sp>
        <p:nvSpPr>
          <p:cNvPr id="3" name="Subtitle 2"/>
          <p:cNvSpPr>
            <a:spLocks noGrp="1"/>
          </p:cNvSpPr>
          <p:nvPr>
            <p:ph type="subTitle" idx="1"/>
          </p:nvPr>
        </p:nvSpPr>
        <p:spPr/>
        <p:txBody>
          <a:bodyPr>
            <a:normAutofit/>
          </a:bodyPr>
          <a:lstStyle/>
          <a:p>
            <a:pPr>
              <a:lnSpc>
                <a:spcPct val="100000"/>
              </a:lnSpc>
            </a:pPr>
            <a:r>
              <a:rPr lang="en-US" spc="-1" dirty="0" smtClean="0">
                <a:solidFill>
                  <a:srgbClr val="000000"/>
                </a:solidFill>
                <a:uFill>
                  <a:solidFill>
                    <a:srgbClr val="FFFFFF"/>
                  </a:solidFill>
                </a:uFill>
                <a:ea typeface="Arial"/>
              </a:rPr>
              <a:t>05 </a:t>
            </a:r>
            <a:r>
              <a:rPr lang="en-US" spc="-1" dirty="0">
                <a:solidFill>
                  <a:srgbClr val="000000"/>
                </a:solidFill>
                <a:uFill>
                  <a:solidFill>
                    <a:srgbClr val="FFFFFF"/>
                  </a:solidFill>
                </a:uFill>
                <a:ea typeface="Arial"/>
              </a:rPr>
              <a:t>Feb </a:t>
            </a:r>
            <a:r>
              <a:rPr lang="en-US" spc="-1" dirty="0" smtClean="0">
                <a:solidFill>
                  <a:srgbClr val="000000"/>
                </a:solidFill>
                <a:uFill>
                  <a:solidFill>
                    <a:srgbClr val="FFFFFF"/>
                  </a:solidFill>
                </a:uFill>
                <a:ea typeface="Arial"/>
              </a:rPr>
              <a:t>2018</a:t>
            </a:r>
            <a:endParaRPr lang="en-US" sz="1800" spc="-1" dirty="0">
              <a:solidFill>
                <a:srgbClr val="000000"/>
              </a:solidFill>
              <a:uFill>
                <a:solidFill>
                  <a:srgbClr val="FFFFFF"/>
                </a:solidFill>
              </a:uFill>
            </a:endParaRPr>
          </a:p>
        </p:txBody>
      </p:sp>
    </p:spTree>
    <p:extLst>
      <p:ext uri="{BB962C8B-B14F-4D97-AF65-F5344CB8AC3E}">
        <p14:creationId xmlns:p14="http://schemas.microsoft.com/office/powerpoint/2010/main" val="4233960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1</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chemeClr val="bg2">
                    <a:lumMod val="50000"/>
                  </a:schemeClr>
                </a:solidFill>
              </a:rPr>
              <a:t>(</a:t>
            </a:r>
            <a:r>
              <a:rPr lang="en-US" dirty="0" err="1">
                <a:solidFill>
                  <a:schemeClr val="bg2">
                    <a:lumMod val="50000"/>
                  </a:schemeClr>
                </a:solidFill>
              </a:rPr>
              <a:t>gdb</a:t>
            </a:r>
            <a:r>
              <a:rPr lang="en-US" dirty="0">
                <a:solidFill>
                  <a:schemeClr val="bg2">
                    <a:lumMod val="50000"/>
                  </a:schemeClr>
                </a:solidFill>
              </a:rPr>
              <a:t>) </a:t>
            </a:r>
            <a:r>
              <a:rPr lang="en-US" dirty="0"/>
              <a:t>break </a:t>
            </a:r>
            <a:r>
              <a:rPr lang="en-US" dirty="0" smtClean="0"/>
              <a:t>main	</a:t>
            </a:r>
            <a:r>
              <a:rPr lang="en-US" dirty="0" smtClean="0">
                <a:solidFill>
                  <a:schemeClr val="bg2">
                    <a:lumMod val="50000"/>
                  </a:schemeClr>
                </a:solidFill>
              </a:rPr>
              <a:t>// tells GDB to pause right before entering main</a:t>
            </a:r>
          </a:p>
          <a:p>
            <a:r>
              <a:rPr lang="en-US" dirty="0" smtClean="0">
                <a:solidFill>
                  <a:schemeClr val="bg2">
                    <a:lumMod val="50000"/>
                  </a:schemeClr>
                </a:solidFill>
              </a:rPr>
              <a:t>(</a:t>
            </a:r>
            <a:r>
              <a:rPr lang="en-US" dirty="0" err="1">
                <a:solidFill>
                  <a:schemeClr val="bg2">
                    <a:lumMod val="50000"/>
                  </a:schemeClr>
                </a:solidFill>
              </a:rPr>
              <a:t>gdb</a:t>
            </a:r>
            <a:r>
              <a:rPr lang="en-US" dirty="0">
                <a:solidFill>
                  <a:schemeClr val="bg2">
                    <a:lumMod val="50000"/>
                  </a:schemeClr>
                </a:solidFill>
              </a:rPr>
              <a:t>) </a:t>
            </a:r>
            <a:r>
              <a:rPr lang="en-US" dirty="0" smtClean="0"/>
              <a:t>run 15213	</a:t>
            </a:r>
            <a:r>
              <a:rPr lang="en-US" dirty="0" smtClean="0">
                <a:solidFill>
                  <a:schemeClr val="bg2">
                    <a:lumMod val="50000"/>
                  </a:schemeClr>
                </a:solidFill>
              </a:rPr>
              <a:t>// starts execution with the argument “15213”</a:t>
            </a:r>
          </a:p>
          <a:p>
            <a:endParaRPr lang="en-US" dirty="0" smtClean="0">
              <a:solidFill>
                <a:schemeClr val="bg2">
                  <a:lumMod val="50000"/>
                </a:schemeClr>
              </a:solidFill>
            </a:endParaRPr>
          </a:p>
          <a:p>
            <a:r>
              <a:rPr lang="en-US" dirty="0" smtClean="0">
                <a:solidFill>
                  <a:schemeClr val="bg2">
                    <a:lumMod val="50000"/>
                  </a:schemeClr>
                </a:solidFill>
              </a:rPr>
              <a:t>You should see GDB print out:</a:t>
            </a:r>
          </a:p>
          <a:p>
            <a:r>
              <a:rPr lang="en-US" dirty="0">
                <a:solidFill>
                  <a:schemeClr val="bg2">
                    <a:lumMod val="50000"/>
                  </a:schemeClr>
                </a:solidFill>
              </a:rPr>
              <a:t>Breakpoint 1, main (</a:t>
            </a:r>
            <a:r>
              <a:rPr lang="en-US" dirty="0" err="1">
                <a:solidFill>
                  <a:schemeClr val="bg2">
                    <a:lumMod val="50000"/>
                  </a:schemeClr>
                </a:solidFill>
              </a:rPr>
              <a:t>argc</a:t>
            </a:r>
            <a:r>
              <a:rPr lang="en-US" dirty="0">
                <a:solidFill>
                  <a:schemeClr val="bg2">
                    <a:lumMod val="50000"/>
                  </a:schemeClr>
                </a:solidFill>
              </a:rPr>
              <a:t>=1, </a:t>
            </a:r>
            <a:r>
              <a:rPr lang="en-US" dirty="0" err="1" smtClean="0">
                <a:solidFill>
                  <a:schemeClr val="bg2">
                    <a:lumMod val="50000"/>
                  </a:schemeClr>
                </a:solidFill>
              </a:rPr>
              <a:t>argv</a:t>
            </a:r>
            <a:r>
              <a:rPr lang="en-US" dirty="0" smtClean="0">
                <a:solidFill>
                  <a:schemeClr val="bg2">
                    <a:lumMod val="50000"/>
                  </a:schemeClr>
                </a:solidFill>
              </a:rPr>
              <a:t>=[…]) </a:t>
            </a:r>
            <a:r>
              <a:rPr lang="en-US" dirty="0">
                <a:solidFill>
                  <a:schemeClr val="bg2">
                    <a:lumMod val="50000"/>
                  </a:schemeClr>
                </a:solidFill>
              </a:rPr>
              <a:t>at act1.c:5</a:t>
            </a:r>
          </a:p>
          <a:p>
            <a:endParaRPr lang="en-US" dirty="0"/>
          </a:p>
          <a:p>
            <a:r>
              <a:rPr lang="en-US" dirty="0">
                <a:solidFill>
                  <a:schemeClr val="bg2">
                    <a:lumMod val="50000"/>
                  </a:schemeClr>
                </a:solidFill>
              </a:rPr>
              <a:t>(</a:t>
            </a:r>
            <a:r>
              <a:rPr lang="en-US" dirty="0" err="1">
                <a:solidFill>
                  <a:schemeClr val="bg2">
                    <a:lumMod val="50000"/>
                  </a:schemeClr>
                </a:solidFill>
              </a:rPr>
              <a:t>gdb</a:t>
            </a:r>
            <a:r>
              <a:rPr lang="en-US" dirty="0">
                <a:solidFill>
                  <a:schemeClr val="bg2">
                    <a:lumMod val="50000"/>
                  </a:schemeClr>
                </a:solidFill>
              </a:rPr>
              <a:t>) </a:t>
            </a:r>
            <a:r>
              <a:rPr lang="en-US" dirty="0" smtClean="0"/>
              <a:t>continue	</a:t>
            </a:r>
            <a:r>
              <a:rPr lang="en-US" dirty="0" smtClean="0">
                <a:solidFill>
                  <a:schemeClr val="bg2">
                    <a:lumMod val="50000"/>
                  </a:schemeClr>
                </a:solidFill>
              </a:rPr>
              <a:t>// this continues execution until another break point</a:t>
            </a:r>
            <a:endParaRPr lang="en-US" dirty="0">
              <a:solidFill>
                <a:schemeClr val="bg2">
                  <a:lumMod val="50000"/>
                </a:schemeClr>
              </a:solidFill>
            </a:endParaRPr>
          </a:p>
          <a:p>
            <a:pPr marL="0" indent="0">
              <a:buNone/>
            </a:pPr>
            <a:endParaRPr lang="en-US" dirty="0"/>
          </a:p>
          <a:p>
            <a:r>
              <a:rPr lang="en-US" dirty="0">
                <a:solidFill>
                  <a:schemeClr val="bg2">
                    <a:lumMod val="50000"/>
                  </a:schemeClr>
                </a:solidFill>
              </a:rPr>
              <a:t>(</a:t>
            </a:r>
            <a:r>
              <a:rPr lang="en-US" dirty="0" err="1">
                <a:solidFill>
                  <a:schemeClr val="bg2">
                    <a:lumMod val="50000"/>
                  </a:schemeClr>
                </a:solidFill>
              </a:rPr>
              <a:t>gdb</a:t>
            </a:r>
            <a:r>
              <a:rPr lang="en-US" dirty="0">
                <a:solidFill>
                  <a:schemeClr val="bg2">
                    <a:lumMod val="50000"/>
                  </a:schemeClr>
                </a:solidFill>
              </a:rPr>
              <a:t>) </a:t>
            </a:r>
            <a:r>
              <a:rPr lang="en-US" dirty="0" smtClean="0"/>
              <a:t>clear main	</a:t>
            </a:r>
            <a:r>
              <a:rPr lang="en-US" dirty="0" smtClean="0">
                <a:solidFill>
                  <a:schemeClr val="bg2">
                    <a:lumMod val="50000"/>
                  </a:schemeClr>
                </a:solidFill>
              </a:rPr>
              <a:t>// remove the breakpoint at function main</a:t>
            </a:r>
            <a:endParaRPr lang="en-US" dirty="0"/>
          </a:p>
          <a:p>
            <a:r>
              <a:rPr lang="en-US" dirty="0">
                <a:solidFill>
                  <a:schemeClr val="bg2">
                    <a:lumMod val="50000"/>
                  </a:schemeClr>
                </a:solidFill>
              </a:rPr>
              <a:t>(</a:t>
            </a:r>
            <a:r>
              <a:rPr lang="en-US" dirty="0" err="1">
                <a:solidFill>
                  <a:schemeClr val="bg2">
                    <a:lumMod val="50000"/>
                  </a:schemeClr>
                </a:solidFill>
              </a:rPr>
              <a:t>gdb</a:t>
            </a:r>
            <a:r>
              <a:rPr lang="en-US" dirty="0">
                <a:solidFill>
                  <a:schemeClr val="bg2">
                    <a:lumMod val="50000"/>
                  </a:schemeClr>
                </a:solidFill>
              </a:rPr>
              <a:t>) </a:t>
            </a:r>
            <a:r>
              <a:rPr lang="en-US" dirty="0"/>
              <a:t>run </a:t>
            </a:r>
            <a:r>
              <a:rPr lang="en-US" dirty="0" smtClean="0"/>
              <a:t>15213	</a:t>
            </a:r>
            <a:r>
              <a:rPr lang="en-US" dirty="0" smtClean="0">
                <a:solidFill>
                  <a:schemeClr val="bg2">
                    <a:lumMod val="50000"/>
                  </a:schemeClr>
                </a:solidFill>
              </a:rPr>
              <a:t>// Q: </a:t>
            </a:r>
            <a:r>
              <a:rPr lang="en-US" dirty="0">
                <a:solidFill>
                  <a:schemeClr val="bg2">
                    <a:lumMod val="50000"/>
                  </a:schemeClr>
                </a:solidFill>
              </a:rPr>
              <a:t>What happens now?</a:t>
            </a:r>
          </a:p>
          <a:p>
            <a:endParaRPr lang="en-US" dirty="0"/>
          </a:p>
          <a:p>
            <a:endParaRPr lang="en-US" dirty="0"/>
          </a:p>
        </p:txBody>
      </p:sp>
    </p:spTree>
    <p:extLst>
      <p:ext uri="{BB962C8B-B14F-4D97-AF65-F5344CB8AC3E}">
        <p14:creationId xmlns:p14="http://schemas.microsoft.com/office/powerpoint/2010/main" val="989859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1 </a:t>
            </a:r>
            <a:r>
              <a:rPr lang="en-US" dirty="0" err="1"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a:solidFill>
                  <a:schemeClr val="bg2">
                    <a:lumMod val="50000"/>
                  </a:schemeClr>
                </a:solidFill>
              </a:rPr>
              <a:t>(</a:t>
            </a:r>
            <a:r>
              <a:rPr lang="en-US" dirty="0" err="1">
                <a:solidFill>
                  <a:schemeClr val="bg2">
                    <a:lumMod val="50000"/>
                  </a:schemeClr>
                </a:solidFill>
              </a:rPr>
              <a:t>gdb</a:t>
            </a:r>
            <a:r>
              <a:rPr lang="en-US" dirty="0">
                <a:solidFill>
                  <a:schemeClr val="bg2">
                    <a:lumMod val="50000"/>
                  </a:schemeClr>
                </a:solidFill>
              </a:rPr>
              <a:t>) </a:t>
            </a:r>
            <a:r>
              <a:rPr lang="en-US" dirty="0"/>
              <a:t>disassemble </a:t>
            </a:r>
            <a:r>
              <a:rPr lang="en-US" dirty="0" smtClean="0"/>
              <a:t>main   </a:t>
            </a:r>
            <a:r>
              <a:rPr lang="en-US" dirty="0" smtClean="0">
                <a:solidFill>
                  <a:schemeClr val="bg2">
                    <a:lumMod val="50000"/>
                  </a:schemeClr>
                </a:solidFill>
              </a:rPr>
              <a:t>// show the assembly instructions in main</a:t>
            </a:r>
            <a:endParaRPr lang="en-US" dirty="0">
              <a:solidFill>
                <a:schemeClr val="bg2">
                  <a:lumMod val="50000"/>
                </a:schemeClr>
              </a:solidFill>
            </a:endParaRPr>
          </a:p>
          <a:p>
            <a:r>
              <a:rPr lang="en-US" dirty="0">
                <a:solidFill>
                  <a:schemeClr val="bg2">
                    <a:lumMod val="50000"/>
                  </a:schemeClr>
                </a:solidFill>
              </a:rPr>
              <a:t>(</a:t>
            </a:r>
            <a:r>
              <a:rPr lang="en-US" dirty="0" err="1">
                <a:solidFill>
                  <a:schemeClr val="bg2">
                    <a:lumMod val="50000"/>
                  </a:schemeClr>
                </a:solidFill>
              </a:rPr>
              <a:t>gdb</a:t>
            </a:r>
            <a:r>
              <a:rPr lang="en-US" dirty="0">
                <a:solidFill>
                  <a:schemeClr val="bg2">
                    <a:lumMod val="50000"/>
                  </a:schemeClr>
                </a:solidFill>
              </a:rPr>
              <a:t>) </a:t>
            </a:r>
            <a:r>
              <a:rPr lang="en-US" dirty="0"/>
              <a:t>print (char*) </a:t>
            </a:r>
            <a:r>
              <a:rPr lang="en-US" dirty="0" smtClean="0">
                <a:solidFill>
                  <a:srgbClr val="C00000"/>
                </a:solidFill>
              </a:rPr>
              <a:t>[0x…]</a:t>
            </a:r>
            <a:r>
              <a:rPr lang="en-US" dirty="0" smtClean="0"/>
              <a:t>   </a:t>
            </a:r>
            <a:r>
              <a:rPr lang="en-US" dirty="0">
                <a:solidFill>
                  <a:schemeClr val="bg2">
                    <a:lumMod val="50000"/>
                  </a:schemeClr>
                </a:solidFill>
              </a:rPr>
              <a:t>// </a:t>
            </a:r>
            <a:r>
              <a:rPr lang="en-US" dirty="0" smtClean="0">
                <a:solidFill>
                  <a:schemeClr val="bg2">
                    <a:lumMod val="50000"/>
                  </a:schemeClr>
                </a:solidFill>
              </a:rPr>
              <a:t>prints a string</a:t>
            </a:r>
          </a:p>
          <a:p>
            <a:endParaRPr lang="en-US" dirty="0" smtClean="0">
              <a:solidFill>
                <a:schemeClr val="bg2">
                  <a:lumMod val="50000"/>
                </a:schemeClr>
              </a:solidFill>
            </a:endParaRPr>
          </a:p>
          <a:p>
            <a:r>
              <a:rPr lang="en-US" dirty="0" smtClean="0">
                <a:solidFill>
                  <a:schemeClr val="bg2">
                    <a:lumMod val="50000"/>
                  </a:schemeClr>
                </a:solidFill>
              </a:rPr>
              <a:t>Find the seemingly random $0x… value </a:t>
            </a:r>
            <a:r>
              <a:rPr lang="en-US" dirty="0">
                <a:solidFill>
                  <a:schemeClr val="bg2">
                    <a:lumMod val="50000"/>
                  </a:schemeClr>
                </a:solidFill>
              </a:rPr>
              <a:t>in the </a:t>
            </a:r>
            <a:r>
              <a:rPr lang="en-US" dirty="0" smtClean="0">
                <a:solidFill>
                  <a:schemeClr val="bg2">
                    <a:lumMod val="50000"/>
                  </a:schemeClr>
                </a:solidFill>
              </a:rPr>
              <a:t>assembly code</a:t>
            </a:r>
            <a:endParaRPr lang="en-US" dirty="0">
              <a:solidFill>
                <a:schemeClr val="bg2">
                  <a:lumMod val="50000"/>
                </a:schemeClr>
              </a:solidFill>
            </a:endParaRPr>
          </a:p>
          <a:p>
            <a:r>
              <a:rPr lang="en-US" dirty="0" smtClean="0">
                <a:solidFill>
                  <a:schemeClr val="bg2">
                    <a:lumMod val="50000"/>
                  </a:schemeClr>
                </a:solidFill>
              </a:rPr>
              <a:t>Q: </a:t>
            </a:r>
            <a:r>
              <a:rPr lang="en-US" dirty="0">
                <a:solidFill>
                  <a:schemeClr val="bg2">
                    <a:lumMod val="50000"/>
                  </a:schemeClr>
                </a:solidFill>
              </a:rPr>
              <a:t>Does the printed value correspond to anything in the </a:t>
            </a:r>
            <a:r>
              <a:rPr lang="en-US" dirty="0" smtClean="0">
                <a:solidFill>
                  <a:schemeClr val="bg2">
                    <a:lumMod val="50000"/>
                  </a:schemeClr>
                </a:solidFill>
              </a:rPr>
              <a:t>C code</a:t>
            </a:r>
            <a:r>
              <a:rPr lang="en-US" dirty="0">
                <a:solidFill>
                  <a:schemeClr val="bg2">
                    <a:lumMod val="50000"/>
                  </a:schemeClr>
                </a:solidFill>
              </a:rPr>
              <a:t>?</a:t>
            </a:r>
          </a:p>
          <a:p>
            <a:endParaRPr lang="en-US" dirty="0"/>
          </a:p>
          <a:p>
            <a:r>
              <a:rPr lang="en-US" dirty="0">
                <a:solidFill>
                  <a:schemeClr val="bg2">
                    <a:lumMod val="50000"/>
                  </a:schemeClr>
                </a:solidFill>
              </a:rPr>
              <a:t>(</a:t>
            </a:r>
            <a:r>
              <a:rPr lang="en-US" dirty="0" err="1">
                <a:solidFill>
                  <a:schemeClr val="bg2">
                    <a:lumMod val="50000"/>
                  </a:schemeClr>
                </a:solidFill>
              </a:rPr>
              <a:t>gdb</a:t>
            </a:r>
            <a:r>
              <a:rPr lang="en-US" dirty="0">
                <a:solidFill>
                  <a:schemeClr val="bg2">
                    <a:lumMod val="50000"/>
                  </a:schemeClr>
                </a:solidFill>
              </a:rPr>
              <a:t>) </a:t>
            </a:r>
            <a:r>
              <a:rPr lang="en-US" dirty="0"/>
              <a:t>break main</a:t>
            </a:r>
          </a:p>
          <a:p>
            <a:r>
              <a:rPr lang="en-US" dirty="0">
                <a:solidFill>
                  <a:schemeClr val="bg2">
                    <a:lumMod val="50000"/>
                  </a:schemeClr>
                </a:solidFill>
              </a:rPr>
              <a:t>(</a:t>
            </a:r>
            <a:r>
              <a:rPr lang="en-US" dirty="0" err="1">
                <a:solidFill>
                  <a:schemeClr val="bg2">
                    <a:lumMod val="50000"/>
                  </a:schemeClr>
                </a:solidFill>
              </a:rPr>
              <a:t>gdb</a:t>
            </a:r>
            <a:r>
              <a:rPr lang="en-US" dirty="0">
                <a:solidFill>
                  <a:schemeClr val="bg2">
                    <a:lumMod val="50000"/>
                  </a:schemeClr>
                </a:solidFill>
              </a:rPr>
              <a:t>) </a:t>
            </a:r>
            <a:r>
              <a:rPr lang="en-US" dirty="0"/>
              <a:t>run</a:t>
            </a:r>
          </a:p>
          <a:p>
            <a:r>
              <a:rPr lang="en-US" dirty="0">
                <a:solidFill>
                  <a:schemeClr val="bg2">
                    <a:lumMod val="50000"/>
                  </a:schemeClr>
                </a:solidFill>
              </a:rPr>
              <a:t>(</a:t>
            </a:r>
            <a:r>
              <a:rPr lang="en-US" dirty="0" err="1">
                <a:solidFill>
                  <a:schemeClr val="bg2">
                    <a:lumMod val="50000"/>
                  </a:schemeClr>
                </a:solidFill>
              </a:rPr>
              <a:t>gdb</a:t>
            </a:r>
            <a:r>
              <a:rPr lang="en-US" dirty="0">
                <a:solidFill>
                  <a:schemeClr val="bg2">
                    <a:lumMod val="50000"/>
                  </a:schemeClr>
                </a:solidFill>
              </a:rPr>
              <a:t>) </a:t>
            </a:r>
            <a:r>
              <a:rPr lang="en-US" dirty="0"/>
              <a:t>print </a:t>
            </a:r>
            <a:r>
              <a:rPr lang="en-US" dirty="0" err="1" smtClean="0"/>
              <a:t>argv</a:t>
            </a:r>
            <a:r>
              <a:rPr lang="en-US" dirty="0" smtClean="0"/>
              <a:t>[1]	</a:t>
            </a:r>
            <a:r>
              <a:rPr lang="en-US" dirty="0" smtClean="0">
                <a:solidFill>
                  <a:schemeClr val="bg2">
                    <a:lumMod val="50000"/>
                  </a:schemeClr>
                </a:solidFill>
              </a:rPr>
              <a:t>// Q: What does this print out?</a:t>
            </a:r>
          </a:p>
          <a:p>
            <a:r>
              <a:rPr lang="en-US" dirty="0">
                <a:solidFill>
                  <a:schemeClr val="bg2">
                    <a:lumMod val="50000"/>
                  </a:schemeClr>
                </a:solidFill>
              </a:rPr>
              <a:t>(</a:t>
            </a:r>
            <a:r>
              <a:rPr lang="en-US" dirty="0" err="1">
                <a:solidFill>
                  <a:schemeClr val="bg2">
                    <a:lumMod val="50000"/>
                  </a:schemeClr>
                </a:solidFill>
              </a:rPr>
              <a:t>gdb</a:t>
            </a:r>
            <a:r>
              <a:rPr lang="en-US" dirty="0">
                <a:solidFill>
                  <a:schemeClr val="bg2">
                    <a:lumMod val="50000"/>
                  </a:schemeClr>
                </a:solidFill>
              </a:rPr>
              <a:t>) </a:t>
            </a:r>
            <a:r>
              <a:rPr lang="en-US" dirty="0" smtClean="0"/>
              <a:t>quit			</a:t>
            </a:r>
            <a:r>
              <a:rPr lang="en-US" dirty="0" smtClean="0">
                <a:solidFill>
                  <a:schemeClr val="bg2">
                    <a:lumMod val="50000"/>
                  </a:schemeClr>
                </a:solidFill>
              </a:rPr>
              <a:t>// exit GDB; agree to kill the running process</a:t>
            </a:r>
            <a:endParaRPr lang="en-US" dirty="0">
              <a:solidFill>
                <a:schemeClr val="bg2">
                  <a:lumMod val="50000"/>
                </a:schemeClr>
              </a:solidFill>
            </a:endParaRPr>
          </a:p>
        </p:txBody>
      </p:sp>
    </p:spTree>
    <p:extLst>
      <p:ext uri="{BB962C8B-B14F-4D97-AF65-F5344CB8AC3E}">
        <p14:creationId xmlns:p14="http://schemas.microsoft.com/office/powerpoint/2010/main" val="3936540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2</a:t>
            </a:r>
            <a:endParaRPr lang="en-US" dirty="0"/>
          </a:p>
        </p:txBody>
      </p:sp>
      <p:sp>
        <p:nvSpPr>
          <p:cNvPr id="3" name="Content Placeholder 2"/>
          <p:cNvSpPr>
            <a:spLocks noGrp="1"/>
          </p:cNvSpPr>
          <p:nvPr>
            <p:ph idx="1"/>
          </p:nvPr>
        </p:nvSpPr>
        <p:spPr/>
        <p:txBody>
          <a:bodyPr>
            <a:normAutofit fontScale="77500" lnSpcReduction="20000"/>
          </a:bodyPr>
          <a:lstStyle/>
          <a:p>
            <a:r>
              <a:rPr lang="en-US" dirty="0">
                <a:solidFill>
                  <a:schemeClr val="bg2">
                    <a:lumMod val="50000"/>
                  </a:schemeClr>
                </a:solidFill>
              </a:rPr>
              <a:t>$</a:t>
            </a:r>
            <a:r>
              <a:rPr lang="en-US" dirty="0"/>
              <a:t> </a:t>
            </a:r>
            <a:r>
              <a:rPr lang="en-US" dirty="0" err="1"/>
              <a:t>gdb</a:t>
            </a:r>
            <a:r>
              <a:rPr lang="en-US" dirty="0"/>
              <a:t> act2</a:t>
            </a:r>
          </a:p>
          <a:p>
            <a:r>
              <a:rPr lang="en-US" dirty="0">
                <a:solidFill>
                  <a:schemeClr val="bg2">
                    <a:lumMod val="50000"/>
                  </a:schemeClr>
                </a:solidFill>
              </a:rPr>
              <a:t>(</a:t>
            </a:r>
            <a:r>
              <a:rPr lang="en-US" dirty="0" err="1">
                <a:solidFill>
                  <a:schemeClr val="bg2">
                    <a:lumMod val="50000"/>
                  </a:schemeClr>
                </a:solidFill>
              </a:rPr>
              <a:t>gdb</a:t>
            </a:r>
            <a:r>
              <a:rPr lang="en-US" dirty="0">
                <a:solidFill>
                  <a:schemeClr val="bg2">
                    <a:lumMod val="50000"/>
                  </a:schemeClr>
                </a:solidFill>
              </a:rPr>
              <a:t>) </a:t>
            </a:r>
            <a:r>
              <a:rPr lang="en-US" dirty="0"/>
              <a:t>break main</a:t>
            </a:r>
          </a:p>
          <a:p>
            <a:r>
              <a:rPr lang="en-US" dirty="0">
                <a:solidFill>
                  <a:schemeClr val="bg2">
                    <a:lumMod val="50000"/>
                  </a:schemeClr>
                </a:solidFill>
              </a:rPr>
              <a:t>(</a:t>
            </a:r>
            <a:r>
              <a:rPr lang="en-US" dirty="0" err="1">
                <a:solidFill>
                  <a:schemeClr val="bg2">
                    <a:lumMod val="50000"/>
                  </a:schemeClr>
                </a:solidFill>
              </a:rPr>
              <a:t>gdb</a:t>
            </a:r>
            <a:r>
              <a:rPr lang="en-US" dirty="0">
                <a:solidFill>
                  <a:schemeClr val="bg2">
                    <a:lumMod val="50000"/>
                  </a:schemeClr>
                </a:solidFill>
              </a:rPr>
              <a:t>) </a:t>
            </a:r>
            <a:r>
              <a:rPr lang="en-US" dirty="0"/>
              <a:t>run</a:t>
            </a:r>
          </a:p>
          <a:p>
            <a:r>
              <a:rPr lang="en-US" dirty="0">
                <a:solidFill>
                  <a:schemeClr val="bg2">
                    <a:lumMod val="50000"/>
                  </a:schemeClr>
                </a:solidFill>
              </a:rPr>
              <a:t>(</a:t>
            </a:r>
            <a:r>
              <a:rPr lang="en-US" dirty="0" err="1">
                <a:solidFill>
                  <a:schemeClr val="bg2">
                    <a:lumMod val="50000"/>
                  </a:schemeClr>
                </a:solidFill>
              </a:rPr>
              <a:t>gdb</a:t>
            </a:r>
            <a:r>
              <a:rPr lang="en-US" dirty="0">
                <a:solidFill>
                  <a:schemeClr val="bg2">
                    <a:lumMod val="50000"/>
                  </a:schemeClr>
                </a:solidFill>
              </a:rPr>
              <a:t>) </a:t>
            </a:r>
            <a:r>
              <a:rPr lang="en-US" dirty="0"/>
              <a:t>print /x $</a:t>
            </a:r>
            <a:r>
              <a:rPr lang="en-US" dirty="0" err="1" smtClean="0"/>
              <a:t>rsi</a:t>
            </a:r>
            <a:r>
              <a:rPr lang="en-US" dirty="0" smtClean="0"/>
              <a:t>	</a:t>
            </a:r>
            <a:r>
              <a:rPr lang="en-US" dirty="0" smtClean="0">
                <a:solidFill>
                  <a:schemeClr val="bg2">
                    <a:lumMod val="50000"/>
                  </a:schemeClr>
                </a:solidFill>
              </a:rPr>
              <a:t>// ‘/x’ means print in hexadecimal</a:t>
            </a:r>
            <a:endParaRPr lang="en-US" dirty="0">
              <a:solidFill>
                <a:schemeClr val="bg2">
                  <a:lumMod val="50000"/>
                </a:schemeClr>
              </a:solidFill>
            </a:endParaRPr>
          </a:p>
          <a:p>
            <a:r>
              <a:rPr lang="en-US" dirty="0">
                <a:solidFill>
                  <a:schemeClr val="bg2">
                    <a:lumMod val="50000"/>
                  </a:schemeClr>
                </a:solidFill>
              </a:rPr>
              <a:t>(</a:t>
            </a:r>
            <a:r>
              <a:rPr lang="en-US" dirty="0" err="1">
                <a:solidFill>
                  <a:schemeClr val="bg2">
                    <a:lumMod val="50000"/>
                  </a:schemeClr>
                </a:solidFill>
              </a:rPr>
              <a:t>gdb</a:t>
            </a:r>
            <a:r>
              <a:rPr lang="en-US" dirty="0">
                <a:solidFill>
                  <a:schemeClr val="bg2">
                    <a:lumMod val="50000"/>
                  </a:schemeClr>
                </a:solidFill>
              </a:rPr>
              <a:t>) </a:t>
            </a:r>
            <a:r>
              <a:rPr lang="en-US" dirty="0"/>
              <a:t>print /x $</a:t>
            </a:r>
            <a:r>
              <a:rPr lang="en-US" dirty="0" err="1"/>
              <a:t>rdi</a:t>
            </a:r>
            <a:endParaRPr lang="en-US" dirty="0"/>
          </a:p>
          <a:p>
            <a:r>
              <a:rPr lang="en-US" dirty="0">
                <a:solidFill>
                  <a:schemeClr val="bg2">
                    <a:lumMod val="50000"/>
                  </a:schemeClr>
                </a:solidFill>
              </a:rPr>
              <a:t>Q. </a:t>
            </a:r>
            <a:r>
              <a:rPr lang="en-US" dirty="0" smtClean="0">
                <a:solidFill>
                  <a:schemeClr val="bg2">
                    <a:lumMod val="50000"/>
                  </a:schemeClr>
                </a:solidFill>
              </a:rPr>
              <a:t>RDI </a:t>
            </a:r>
            <a:r>
              <a:rPr lang="en-US" dirty="0">
                <a:solidFill>
                  <a:schemeClr val="bg2">
                    <a:lumMod val="50000"/>
                  </a:schemeClr>
                </a:solidFill>
              </a:rPr>
              <a:t>and </a:t>
            </a:r>
            <a:r>
              <a:rPr lang="en-US" dirty="0" smtClean="0">
                <a:solidFill>
                  <a:schemeClr val="bg2">
                    <a:lumMod val="50000"/>
                  </a:schemeClr>
                </a:solidFill>
              </a:rPr>
              <a:t>RSI </a:t>
            </a:r>
            <a:r>
              <a:rPr lang="en-US" dirty="0">
                <a:solidFill>
                  <a:schemeClr val="bg2">
                    <a:lumMod val="50000"/>
                  </a:schemeClr>
                </a:solidFill>
              </a:rPr>
              <a:t>are registers that pass the first two arguments.  Looking at their values, which is the first argument to </a:t>
            </a:r>
            <a:r>
              <a:rPr lang="en-US" dirty="0" smtClean="0">
                <a:solidFill>
                  <a:schemeClr val="bg2">
                    <a:lumMod val="50000"/>
                  </a:schemeClr>
                </a:solidFill>
              </a:rPr>
              <a:t>main (the ‘</a:t>
            </a:r>
            <a:r>
              <a:rPr lang="en-US" dirty="0" err="1" smtClean="0">
                <a:solidFill>
                  <a:schemeClr val="bg2">
                    <a:lumMod val="50000"/>
                  </a:schemeClr>
                </a:solidFill>
              </a:rPr>
              <a:t>argc</a:t>
            </a:r>
            <a:r>
              <a:rPr lang="en-US" dirty="0" smtClean="0">
                <a:solidFill>
                  <a:schemeClr val="bg2">
                    <a:lumMod val="50000"/>
                  </a:schemeClr>
                </a:solidFill>
              </a:rPr>
              <a:t>’ argument)?  </a:t>
            </a:r>
            <a:r>
              <a:rPr lang="en-US" dirty="0">
                <a:solidFill>
                  <a:schemeClr val="bg2">
                    <a:lumMod val="50000"/>
                  </a:schemeClr>
                </a:solidFill>
              </a:rPr>
              <a:t>Why?</a:t>
            </a:r>
          </a:p>
          <a:p>
            <a:endParaRPr lang="en-US" dirty="0"/>
          </a:p>
          <a:p>
            <a:r>
              <a:rPr lang="en-US" dirty="0">
                <a:solidFill>
                  <a:schemeClr val="bg2">
                    <a:lumMod val="50000"/>
                  </a:schemeClr>
                </a:solidFill>
              </a:rPr>
              <a:t>(</a:t>
            </a:r>
            <a:r>
              <a:rPr lang="en-US" dirty="0" err="1">
                <a:solidFill>
                  <a:schemeClr val="bg2">
                    <a:lumMod val="50000"/>
                  </a:schemeClr>
                </a:solidFill>
              </a:rPr>
              <a:t>gdb</a:t>
            </a:r>
            <a:r>
              <a:rPr lang="en-US" dirty="0">
                <a:solidFill>
                  <a:schemeClr val="bg2">
                    <a:lumMod val="50000"/>
                  </a:schemeClr>
                </a:solidFill>
              </a:rPr>
              <a:t>) </a:t>
            </a:r>
            <a:r>
              <a:rPr lang="en-US" dirty="0"/>
              <a:t>disassemble main</a:t>
            </a:r>
          </a:p>
          <a:p>
            <a:r>
              <a:rPr lang="en-US" dirty="0">
                <a:solidFill>
                  <a:schemeClr val="bg2">
                    <a:lumMod val="50000"/>
                  </a:schemeClr>
                </a:solidFill>
              </a:rPr>
              <a:t>(</a:t>
            </a:r>
            <a:r>
              <a:rPr lang="en-US" dirty="0" err="1">
                <a:solidFill>
                  <a:schemeClr val="bg2">
                    <a:lumMod val="50000"/>
                  </a:schemeClr>
                </a:solidFill>
              </a:rPr>
              <a:t>gdb</a:t>
            </a:r>
            <a:r>
              <a:rPr lang="en-US" dirty="0">
                <a:solidFill>
                  <a:schemeClr val="bg2">
                    <a:lumMod val="50000"/>
                  </a:schemeClr>
                </a:solidFill>
              </a:rPr>
              <a:t>)</a:t>
            </a:r>
            <a:r>
              <a:rPr lang="en-US" dirty="0"/>
              <a:t> break </a:t>
            </a:r>
            <a:r>
              <a:rPr lang="en-US" dirty="0" err="1" smtClean="0"/>
              <a:t>stc</a:t>
            </a:r>
            <a:r>
              <a:rPr lang="en-US" dirty="0" smtClean="0"/>
              <a:t>	</a:t>
            </a:r>
            <a:r>
              <a:rPr lang="en-US" dirty="0" smtClean="0">
                <a:solidFill>
                  <a:schemeClr val="bg2">
                    <a:lumMod val="50000"/>
                  </a:schemeClr>
                </a:solidFill>
              </a:rPr>
              <a:t>// main calls the </a:t>
            </a:r>
            <a:r>
              <a:rPr lang="en-US" dirty="0" err="1" smtClean="0">
                <a:solidFill>
                  <a:schemeClr val="bg2">
                    <a:lumMod val="50000"/>
                  </a:schemeClr>
                </a:solidFill>
              </a:rPr>
              <a:t>stc</a:t>
            </a:r>
            <a:r>
              <a:rPr lang="en-US" dirty="0" smtClean="0">
                <a:solidFill>
                  <a:schemeClr val="bg2">
                    <a:lumMod val="50000"/>
                  </a:schemeClr>
                </a:solidFill>
              </a:rPr>
              <a:t> function, so we’ll study that function too</a:t>
            </a:r>
            <a:endParaRPr lang="en-US" dirty="0">
              <a:solidFill>
                <a:schemeClr val="bg2">
                  <a:lumMod val="50000"/>
                </a:schemeClr>
              </a:solidFill>
            </a:endParaRPr>
          </a:p>
          <a:p>
            <a:r>
              <a:rPr lang="en-US" dirty="0">
                <a:solidFill>
                  <a:schemeClr val="bg2">
                    <a:lumMod val="50000"/>
                  </a:schemeClr>
                </a:solidFill>
              </a:rPr>
              <a:t>(</a:t>
            </a:r>
            <a:r>
              <a:rPr lang="en-US" dirty="0" err="1">
                <a:solidFill>
                  <a:schemeClr val="bg2">
                    <a:lumMod val="50000"/>
                  </a:schemeClr>
                </a:solidFill>
              </a:rPr>
              <a:t>gdb</a:t>
            </a:r>
            <a:r>
              <a:rPr lang="en-US" dirty="0">
                <a:solidFill>
                  <a:schemeClr val="bg2">
                    <a:lumMod val="50000"/>
                  </a:schemeClr>
                </a:solidFill>
              </a:rPr>
              <a:t>) </a:t>
            </a:r>
            <a:r>
              <a:rPr lang="en-US" dirty="0" smtClean="0"/>
              <a:t>continue</a:t>
            </a:r>
            <a:endParaRPr lang="en-US" dirty="0"/>
          </a:p>
          <a:p>
            <a:r>
              <a:rPr lang="en-US" dirty="0">
                <a:solidFill>
                  <a:schemeClr val="bg2">
                    <a:lumMod val="50000"/>
                  </a:schemeClr>
                </a:solidFill>
              </a:rPr>
              <a:t>Q. How could you view the </a:t>
            </a:r>
            <a:r>
              <a:rPr lang="en-US" dirty="0" smtClean="0">
                <a:solidFill>
                  <a:schemeClr val="bg2">
                    <a:lumMod val="50000"/>
                  </a:schemeClr>
                </a:solidFill>
              </a:rPr>
              <a:t>arguments that </a:t>
            </a:r>
            <a:r>
              <a:rPr lang="en-US" dirty="0">
                <a:solidFill>
                  <a:schemeClr val="bg2">
                    <a:lumMod val="50000"/>
                  </a:schemeClr>
                </a:solidFill>
              </a:rPr>
              <a:t>have been passed to </a:t>
            </a:r>
            <a:r>
              <a:rPr lang="en-US" dirty="0" err="1">
                <a:solidFill>
                  <a:schemeClr val="bg2">
                    <a:lumMod val="50000"/>
                  </a:schemeClr>
                </a:solidFill>
              </a:rPr>
              <a:t>stc</a:t>
            </a:r>
            <a:r>
              <a:rPr lang="en-US" dirty="0">
                <a:solidFill>
                  <a:schemeClr val="bg2">
                    <a:lumMod val="50000"/>
                  </a:schemeClr>
                </a:solidFill>
              </a:rPr>
              <a:t>?</a:t>
            </a:r>
          </a:p>
          <a:p>
            <a:endParaRPr lang="en-US" dirty="0"/>
          </a:p>
        </p:txBody>
      </p:sp>
    </p:spTree>
    <p:extLst>
      <p:ext uri="{BB962C8B-B14F-4D97-AF65-F5344CB8AC3E}">
        <p14:creationId xmlns:p14="http://schemas.microsoft.com/office/powerpoint/2010/main" val="4142588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2 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a:solidFill>
                  <a:schemeClr val="bg2">
                    <a:lumMod val="50000"/>
                  </a:schemeClr>
                </a:solidFill>
              </a:rPr>
              <a:t>(</a:t>
            </a:r>
            <a:r>
              <a:rPr lang="en-US" dirty="0" err="1">
                <a:solidFill>
                  <a:schemeClr val="bg2">
                    <a:lumMod val="50000"/>
                  </a:schemeClr>
                </a:solidFill>
              </a:rPr>
              <a:t>gdb</a:t>
            </a:r>
            <a:r>
              <a:rPr lang="en-US" dirty="0">
                <a:solidFill>
                  <a:schemeClr val="bg2">
                    <a:lumMod val="50000"/>
                  </a:schemeClr>
                </a:solidFill>
              </a:rPr>
              <a:t>) </a:t>
            </a:r>
            <a:r>
              <a:rPr lang="en-US" dirty="0"/>
              <a:t>run 18213	  </a:t>
            </a:r>
            <a:r>
              <a:rPr lang="en-US" dirty="0" smtClean="0">
                <a:solidFill>
                  <a:schemeClr val="bg2">
                    <a:lumMod val="50000"/>
                  </a:schemeClr>
                </a:solidFill>
              </a:rPr>
              <a:t>// </a:t>
            </a:r>
            <a:r>
              <a:rPr lang="en-US" dirty="0" err="1">
                <a:solidFill>
                  <a:schemeClr val="bg2">
                    <a:lumMod val="50000"/>
                  </a:schemeClr>
                </a:solidFill>
              </a:rPr>
              <a:t>gdb</a:t>
            </a:r>
            <a:r>
              <a:rPr lang="en-US" dirty="0">
                <a:solidFill>
                  <a:schemeClr val="bg2">
                    <a:lumMod val="50000"/>
                  </a:schemeClr>
                </a:solidFill>
              </a:rPr>
              <a:t> will ask if you want to </a:t>
            </a:r>
            <a:r>
              <a:rPr lang="en-US" dirty="0" smtClean="0">
                <a:solidFill>
                  <a:schemeClr val="bg2">
                    <a:lumMod val="50000"/>
                  </a:schemeClr>
                </a:solidFill>
              </a:rPr>
              <a:t>restart; choose yes</a:t>
            </a:r>
            <a:endParaRPr lang="en-US" dirty="0">
              <a:solidFill>
                <a:schemeClr val="bg2">
                  <a:lumMod val="50000"/>
                </a:schemeClr>
              </a:solidFill>
            </a:endParaRPr>
          </a:p>
          <a:p>
            <a:pPr marL="0" indent="0">
              <a:buNone/>
            </a:pPr>
            <a:endParaRPr lang="en-US" dirty="0"/>
          </a:p>
          <a:p>
            <a:r>
              <a:rPr lang="en-US" dirty="0" smtClean="0">
                <a:solidFill>
                  <a:schemeClr val="bg2">
                    <a:lumMod val="50000"/>
                  </a:schemeClr>
                </a:solidFill>
              </a:rPr>
              <a:t>(</a:t>
            </a:r>
            <a:r>
              <a:rPr lang="en-US" dirty="0" err="1">
                <a:solidFill>
                  <a:schemeClr val="bg2">
                    <a:lumMod val="50000"/>
                  </a:schemeClr>
                </a:solidFill>
              </a:rPr>
              <a:t>gdb</a:t>
            </a:r>
            <a:r>
              <a:rPr lang="en-US" dirty="0">
                <a:solidFill>
                  <a:schemeClr val="bg2">
                    <a:lumMod val="50000"/>
                  </a:schemeClr>
                </a:solidFill>
              </a:rPr>
              <a:t>) </a:t>
            </a:r>
            <a:r>
              <a:rPr lang="en-US" dirty="0" smtClean="0"/>
              <a:t>continue	  </a:t>
            </a:r>
            <a:r>
              <a:rPr lang="en-US" dirty="0" smtClean="0">
                <a:solidFill>
                  <a:schemeClr val="bg2">
                    <a:lumMod val="50000"/>
                  </a:schemeClr>
                </a:solidFill>
              </a:rPr>
              <a:t>// Q. Which function is in execution now?</a:t>
            </a:r>
          </a:p>
          <a:p>
            <a:endParaRPr lang="en-US" dirty="0"/>
          </a:p>
          <a:p>
            <a:r>
              <a:rPr lang="en-US" dirty="0">
                <a:solidFill>
                  <a:schemeClr val="bg2">
                    <a:lumMod val="50000"/>
                  </a:schemeClr>
                </a:solidFill>
              </a:rPr>
              <a:t>(</a:t>
            </a:r>
            <a:r>
              <a:rPr lang="en-US" dirty="0" err="1">
                <a:solidFill>
                  <a:schemeClr val="bg2">
                    <a:lumMod val="50000"/>
                  </a:schemeClr>
                </a:solidFill>
              </a:rPr>
              <a:t>gdb</a:t>
            </a:r>
            <a:r>
              <a:rPr lang="en-US" dirty="0">
                <a:solidFill>
                  <a:schemeClr val="bg2">
                    <a:lumMod val="50000"/>
                  </a:schemeClr>
                </a:solidFill>
              </a:rPr>
              <a:t>) </a:t>
            </a:r>
            <a:r>
              <a:rPr lang="en-US" dirty="0" smtClean="0"/>
              <a:t>disassemble</a:t>
            </a:r>
          </a:p>
          <a:p>
            <a:r>
              <a:rPr lang="en-US" dirty="0">
                <a:solidFill>
                  <a:schemeClr val="bg2">
                    <a:lumMod val="50000"/>
                  </a:schemeClr>
                </a:solidFill>
              </a:rPr>
              <a:t>(</a:t>
            </a:r>
            <a:r>
              <a:rPr lang="en-US" dirty="0" err="1">
                <a:solidFill>
                  <a:schemeClr val="bg2">
                    <a:lumMod val="50000"/>
                  </a:schemeClr>
                </a:solidFill>
              </a:rPr>
              <a:t>gdb</a:t>
            </a:r>
            <a:r>
              <a:rPr lang="en-US" dirty="0">
                <a:solidFill>
                  <a:schemeClr val="bg2">
                    <a:lumMod val="50000"/>
                  </a:schemeClr>
                </a:solidFill>
              </a:rPr>
              <a:t>) </a:t>
            </a:r>
            <a:r>
              <a:rPr lang="en-US" dirty="0" err="1" smtClean="0"/>
              <a:t>stepi</a:t>
            </a:r>
            <a:r>
              <a:rPr lang="en-US" dirty="0"/>
              <a:t>	</a:t>
            </a:r>
            <a:r>
              <a:rPr lang="en-US" dirty="0" smtClean="0"/>
              <a:t>     	 </a:t>
            </a:r>
            <a:r>
              <a:rPr lang="en-US" dirty="0" smtClean="0">
                <a:solidFill>
                  <a:schemeClr val="bg2">
                    <a:lumMod val="50000"/>
                  </a:schemeClr>
                </a:solidFill>
              </a:rPr>
              <a:t>// step through a single x86 instruction</a:t>
            </a:r>
            <a:endParaRPr lang="en-US" dirty="0">
              <a:solidFill>
                <a:schemeClr val="bg2">
                  <a:lumMod val="50000"/>
                </a:schemeClr>
              </a:solidFill>
            </a:endParaRPr>
          </a:p>
          <a:p>
            <a:r>
              <a:rPr lang="en-US" dirty="0">
                <a:solidFill>
                  <a:schemeClr val="bg2">
                    <a:lumMod val="50000"/>
                  </a:schemeClr>
                </a:solidFill>
              </a:rPr>
              <a:t>(</a:t>
            </a:r>
            <a:r>
              <a:rPr lang="en-US" dirty="0" err="1">
                <a:solidFill>
                  <a:schemeClr val="bg2">
                    <a:lumMod val="50000"/>
                  </a:schemeClr>
                </a:solidFill>
              </a:rPr>
              <a:t>gdb</a:t>
            </a:r>
            <a:r>
              <a:rPr lang="en-US" dirty="0">
                <a:solidFill>
                  <a:schemeClr val="bg2">
                    <a:lumMod val="50000"/>
                  </a:schemeClr>
                </a:solidFill>
              </a:rPr>
              <a:t>) </a:t>
            </a:r>
            <a:r>
              <a:rPr lang="en-US" dirty="0" smtClean="0"/>
              <a:t>		 </a:t>
            </a:r>
            <a:r>
              <a:rPr lang="en-US" dirty="0" smtClean="0">
                <a:solidFill>
                  <a:schemeClr val="bg2">
                    <a:lumMod val="50000"/>
                  </a:schemeClr>
                </a:solidFill>
              </a:rPr>
              <a:t>// just press enter 3 to 4 times</a:t>
            </a:r>
          </a:p>
          <a:p>
            <a:pPr lvl="1"/>
            <a:r>
              <a:rPr lang="en-US" sz="2100" dirty="0">
                <a:solidFill>
                  <a:schemeClr val="bg2">
                    <a:lumMod val="50000"/>
                  </a:schemeClr>
                </a:solidFill>
              </a:rPr>
              <a:t>GDB will repeat your previous instruction. Useful for </a:t>
            </a:r>
            <a:r>
              <a:rPr lang="en-US" sz="2100" dirty="0" smtClean="0">
                <a:solidFill>
                  <a:schemeClr val="bg2">
                    <a:lumMod val="50000"/>
                  </a:schemeClr>
                </a:solidFill>
              </a:rPr>
              <a:t>single-stepping.</a:t>
            </a:r>
          </a:p>
          <a:p>
            <a:pPr lvl="1"/>
            <a:endParaRPr lang="en-US" sz="2100" dirty="0" smtClean="0">
              <a:solidFill>
                <a:schemeClr val="bg2">
                  <a:lumMod val="50000"/>
                </a:schemeClr>
              </a:solidFill>
            </a:endParaRPr>
          </a:p>
          <a:p>
            <a:r>
              <a:rPr lang="en-US" dirty="0" smtClean="0">
                <a:solidFill>
                  <a:schemeClr val="bg2">
                    <a:lumMod val="50000"/>
                  </a:schemeClr>
                </a:solidFill>
              </a:rPr>
              <a:t>(</a:t>
            </a:r>
            <a:r>
              <a:rPr lang="en-US" dirty="0" err="1" smtClean="0">
                <a:solidFill>
                  <a:schemeClr val="bg2">
                    <a:lumMod val="50000"/>
                  </a:schemeClr>
                </a:solidFill>
              </a:rPr>
              <a:t>gdb</a:t>
            </a:r>
            <a:r>
              <a:rPr lang="en-US" dirty="0" smtClean="0">
                <a:solidFill>
                  <a:schemeClr val="bg2">
                    <a:lumMod val="50000"/>
                  </a:schemeClr>
                </a:solidFill>
              </a:rPr>
              <a:t>) </a:t>
            </a:r>
            <a:r>
              <a:rPr lang="en-US" dirty="0" smtClean="0"/>
              <a:t>disassemble</a:t>
            </a:r>
          </a:p>
          <a:p>
            <a:pPr marL="0" indent="0">
              <a:buNone/>
            </a:pPr>
            <a:r>
              <a:rPr lang="en-US" dirty="0" smtClean="0">
                <a:solidFill>
                  <a:schemeClr val="bg2">
                    <a:lumMod val="50000"/>
                  </a:schemeClr>
                </a:solidFill>
              </a:rPr>
              <a:t>Q. Where are the “=&gt;” characters printed on the left side?</a:t>
            </a:r>
            <a:endParaRPr lang="en-US" dirty="0">
              <a:solidFill>
                <a:schemeClr val="bg2">
                  <a:lumMod val="50000"/>
                </a:schemeClr>
              </a:solidFill>
            </a:endParaRPr>
          </a:p>
        </p:txBody>
      </p:sp>
    </p:spTree>
    <p:extLst>
      <p:ext uri="{BB962C8B-B14F-4D97-AF65-F5344CB8AC3E}">
        <p14:creationId xmlns:p14="http://schemas.microsoft.com/office/powerpoint/2010/main" val="4266266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3</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bg2">
                    <a:lumMod val="50000"/>
                  </a:schemeClr>
                </a:solidFill>
              </a:rPr>
              <a:t>Activity 3 has a Bomb Lab feel to it. It will print out “good </a:t>
            </a:r>
            <a:r>
              <a:rPr lang="en-US" dirty="0" err="1" smtClean="0">
                <a:solidFill>
                  <a:schemeClr val="bg2">
                    <a:lumMod val="50000"/>
                  </a:schemeClr>
                </a:solidFill>
              </a:rPr>
              <a:t>args</a:t>
            </a:r>
            <a:r>
              <a:rPr lang="en-US" dirty="0" smtClean="0">
                <a:solidFill>
                  <a:schemeClr val="bg2">
                    <a:lumMod val="50000"/>
                  </a:schemeClr>
                </a:solidFill>
              </a:rPr>
              <a:t>!” if you type in the right numbers into the command line. Use GDB to find what numbers to use.</a:t>
            </a:r>
          </a:p>
          <a:p>
            <a:endParaRPr lang="en-US" dirty="0">
              <a:solidFill>
                <a:schemeClr val="bg2">
                  <a:lumMod val="50000"/>
                </a:schemeClr>
              </a:solidFill>
            </a:endParaRPr>
          </a:p>
          <a:p>
            <a:r>
              <a:rPr lang="en-US" dirty="0" smtClean="0">
                <a:solidFill>
                  <a:schemeClr val="bg2">
                    <a:lumMod val="50000"/>
                  </a:schemeClr>
                </a:solidFill>
              </a:rPr>
              <a:t>$</a:t>
            </a:r>
            <a:r>
              <a:rPr lang="en-US" dirty="0" smtClean="0"/>
              <a:t> </a:t>
            </a:r>
            <a:r>
              <a:rPr lang="en-US" dirty="0"/>
              <a:t>cat </a:t>
            </a:r>
            <a:r>
              <a:rPr lang="en-US" dirty="0" smtClean="0"/>
              <a:t>act3.c		</a:t>
            </a:r>
            <a:r>
              <a:rPr lang="en-US" dirty="0" smtClean="0">
                <a:solidFill>
                  <a:schemeClr val="bg2">
                    <a:lumMod val="50000"/>
                  </a:schemeClr>
                </a:solidFill>
              </a:rPr>
              <a:t>// display the source code of act3</a:t>
            </a:r>
            <a:endParaRPr lang="en-US" dirty="0">
              <a:solidFill>
                <a:schemeClr val="bg2">
                  <a:lumMod val="50000"/>
                </a:schemeClr>
              </a:solidFill>
            </a:endParaRPr>
          </a:p>
          <a:p>
            <a:r>
              <a:rPr lang="en-US" dirty="0">
                <a:solidFill>
                  <a:schemeClr val="bg2">
                    <a:lumMod val="50000"/>
                  </a:schemeClr>
                </a:solidFill>
              </a:rPr>
              <a:t>$</a:t>
            </a:r>
            <a:r>
              <a:rPr lang="en-US" dirty="0"/>
              <a:t> </a:t>
            </a:r>
            <a:r>
              <a:rPr lang="en-US" dirty="0" err="1"/>
              <a:t>gdb</a:t>
            </a:r>
            <a:r>
              <a:rPr lang="en-US" dirty="0"/>
              <a:t> </a:t>
            </a:r>
            <a:r>
              <a:rPr lang="en-US" dirty="0" smtClean="0"/>
              <a:t>act3</a:t>
            </a:r>
          </a:p>
          <a:p>
            <a:endParaRPr lang="en-US" dirty="0"/>
          </a:p>
          <a:p>
            <a:r>
              <a:rPr lang="en-US" dirty="0">
                <a:solidFill>
                  <a:schemeClr val="bg2">
                    <a:lumMod val="50000"/>
                  </a:schemeClr>
                </a:solidFill>
              </a:rPr>
              <a:t>Q. Which register holds the return value from a function? </a:t>
            </a:r>
            <a:endParaRPr lang="en-US" dirty="0" smtClean="0">
              <a:solidFill>
                <a:schemeClr val="bg2">
                  <a:lumMod val="50000"/>
                </a:schemeClr>
              </a:solidFill>
            </a:endParaRPr>
          </a:p>
          <a:p>
            <a:r>
              <a:rPr lang="en-US" dirty="0" smtClean="0">
                <a:solidFill>
                  <a:schemeClr val="bg2">
                    <a:lumMod val="50000"/>
                  </a:schemeClr>
                </a:solidFill>
              </a:rPr>
              <a:t>(</a:t>
            </a:r>
            <a:r>
              <a:rPr lang="en-US" dirty="0">
                <a:solidFill>
                  <a:schemeClr val="bg2">
                    <a:lumMod val="50000"/>
                  </a:schemeClr>
                </a:solidFill>
              </a:rPr>
              <a:t>Hint: </a:t>
            </a:r>
            <a:r>
              <a:rPr lang="en-US" dirty="0" smtClean="0">
                <a:solidFill>
                  <a:schemeClr val="bg2">
                    <a:lumMod val="50000"/>
                  </a:schemeClr>
                </a:solidFill>
              </a:rPr>
              <a:t>Use disassemble in main and look at what register is used right after the function call to compare)</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14377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3 cont.</a:t>
            </a:r>
            <a:endParaRPr lang="en-US" dirty="0"/>
          </a:p>
        </p:txBody>
      </p:sp>
      <p:sp>
        <p:nvSpPr>
          <p:cNvPr id="3" name="Content Placeholder 2"/>
          <p:cNvSpPr>
            <a:spLocks noGrp="1"/>
          </p:cNvSpPr>
          <p:nvPr>
            <p:ph idx="1"/>
          </p:nvPr>
        </p:nvSpPr>
        <p:spPr/>
        <p:txBody>
          <a:bodyPr/>
          <a:lstStyle/>
          <a:p>
            <a:r>
              <a:rPr lang="en-US" dirty="0">
                <a:solidFill>
                  <a:schemeClr val="bg2">
                    <a:lumMod val="50000"/>
                  </a:schemeClr>
                </a:solidFill>
              </a:rPr>
              <a:t>(</a:t>
            </a:r>
            <a:r>
              <a:rPr lang="en-US" dirty="0" err="1">
                <a:solidFill>
                  <a:schemeClr val="bg2">
                    <a:lumMod val="50000"/>
                  </a:schemeClr>
                </a:solidFill>
              </a:rPr>
              <a:t>gdb</a:t>
            </a:r>
            <a:r>
              <a:rPr lang="en-US" dirty="0">
                <a:solidFill>
                  <a:schemeClr val="bg2">
                    <a:lumMod val="50000"/>
                  </a:schemeClr>
                </a:solidFill>
              </a:rPr>
              <a:t>) </a:t>
            </a:r>
            <a:r>
              <a:rPr lang="en-US" dirty="0"/>
              <a:t>disassemble compare</a:t>
            </a:r>
          </a:p>
          <a:p>
            <a:r>
              <a:rPr lang="en-US" dirty="0">
                <a:solidFill>
                  <a:schemeClr val="bg2">
                    <a:lumMod val="50000"/>
                  </a:schemeClr>
                </a:solidFill>
              </a:rPr>
              <a:t>Q. Where is the return value set in compare?</a:t>
            </a:r>
          </a:p>
          <a:p>
            <a:endParaRPr lang="en-US" dirty="0"/>
          </a:p>
          <a:p>
            <a:r>
              <a:rPr lang="en-US" dirty="0">
                <a:solidFill>
                  <a:schemeClr val="bg2">
                    <a:lumMod val="50000"/>
                  </a:schemeClr>
                </a:solidFill>
              </a:rPr>
              <a:t>(</a:t>
            </a:r>
            <a:r>
              <a:rPr lang="en-US" dirty="0" err="1">
                <a:solidFill>
                  <a:schemeClr val="bg2">
                    <a:lumMod val="50000"/>
                  </a:schemeClr>
                </a:solidFill>
              </a:rPr>
              <a:t>gdb</a:t>
            </a:r>
            <a:r>
              <a:rPr lang="en-US" dirty="0">
                <a:solidFill>
                  <a:schemeClr val="bg2">
                    <a:lumMod val="50000"/>
                  </a:schemeClr>
                </a:solidFill>
              </a:rPr>
              <a:t>)</a:t>
            </a:r>
            <a:r>
              <a:rPr lang="en-US" dirty="0"/>
              <a:t> break </a:t>
            </a:r>
            <a:r>
              <a:rPr lang="en-US" dirty="0" smtClean="0"/>
              <a:t>compare</a:t>
            </a:r>
          </a:p>
          <a:p>
            <a:r>
              <a:rPr lang="en-US" dirty="0" smtClean="0">
                <a:solidFill>
                  <a:schemeClr val="bg2">
                    <a:lumMod val="50000"/>
                  </a:schemeClr>
                </a:solidFill>
              </a:rPr>
              <a:t>Now run </a:t>
            </a:r>
            <a:r>
              <a:rPr lang="en-US" dirty="0">
                <a:solidFill>
                  <a:schemeClr val="bg2">
                    <a:lumMod val="50000"/>
                  </a:schemeClr>
                </a:solidFill>
              </a:rPr>
              <a:t>act3 with two numbers</a:t>
            </a:r>
          </a:p>
          <a:p>
            <a:r>
              <a:rPr lang="en-US" dirty="0">
                <a:solidFill>
                  <a:schemeClr val="bg2">
                    <a:lumMod val="50000"/>
                  </a:schemeClr>
                </a:solidFill>
              </a:rPr>
              <a:t>Q. Using </a:t>
            </a:r>
            <a:r>
              <a:rPr lang="en-US" dirty="0" err="1" smtClean="0">
                <a:solidFill>
                  <a:schemeClr val="bg2">
                    <a:lumMod val="50000"/>
                  </a:schemeClr>
                </a:solidFill>
              </a:rPr>
              <a:t>nexti</a:t>
            </a:r>
            <a:r>
              <a:rPr lang="en-US" dirty="0" smtClean="0">
                <a:solidFill>
                  <a:schemeClr val="bg2">
                    <a:lumMod val="50000"/>
                  </a:schemeClr>
                </a:solidFill>
              </a:rPr>
              <a:t> or </a:t>
            </a:r>
            <a:r>
              <a:rPr lang="en-US" dirty="0" err="1" smtClean="0">
                <a:solidFill>
                  <a:schemeClr val="bg2">
                    <a:lumMod val="50000"/>
                  </a:schemeClr>
                </a:solidFill>
              </a:rPr>
              <a:t>stepi</a:t>
            </a:r>
            <a:r>
              <a:rPr lang="en-US" dirty="0" smtClean="0">
                <a:solidFill>
                  <a:schemeClr val="bg2">
                    <a:lumMod val="50000"/>
                  </a:schemeClr>
                </a:solidFill>
              </a:rPr>
              <a:t>, </a:t>
            </a:r>
            <a:r>
              <a:rPr lang="en-US" dirty="0">
                <a:solidFill>
                  <a:schemeClr val="bg2">
                    <a:lumMod val="50000"/>
                  </a:schemeClr>
                </a:solidFill>
              </a:rPr>
              <a:t>how does the value in register </a:t>
            </a:r>
            <a:r>
              <a:rPr lang="en-US" dirty="0" smtClean="0">
                <a:solidFill>
                  <a:schemeClr val="bg2">
                    <a:lumMod val="50000"/>
                  </a:schemeClr>
                </a:solidFill>
              </a:rPr>
              <a:t>%</a:t>
            </a:r>
            <a:r>
              <a:rPr lang="en-US" dirty="0" err="1" smtClean="0">
                <a:solidFill>
                  <a:schemeClr val="bg2">
                    <a:lumMod val="50000"/>
                  </a:schemeClr>
                </a:solidFill>
              </a:rPr>
              <a:t>rbx</a:t>
            </a:r>
            <a:r>
              <a:rPr lang="en-US" dirty="0" smtClean="0">
                <a:solidFill>
                  <a:schemeClr val="bg2">
                    <a:lumMod val="50000"/>
                  </a:schemeClr>
                </a:solidFill>
              </a:rPr>
              <a:t> change, leading </a:t>
            </a:r>
            <a:r>
              <a:rPr lang="en-US" dirty="0">
                <a:solidFill>
                  <a:schemeClr val="bg2">
                    <a:lumMod val="50000"/>
                  </a:schemeClr>
                </a:solidFill>
              </a:rPr>
              <a:t>to the </a:t>
            </a:r>
            <a:r>
              <a:rPr lang="en-US" dirty="0" err="1">
                <a:solidFill>
                  <a:schemeClr val="bg2">
                    <a:lumMod val="50000"/>
                  </a:schemeClr>
                </a:solidFill>
              </a:rPr>
              <a:t>cmp</a:t>
            </a:r>
            <a:r>
              <a:rPr lang="en-US" dirty="0">
                <a:solidFill>
                  <a:schemeClr val="bg2">
                    <a:lumMod val="50000"/>
                  </a:schemeClr>
                </a:solidFill>
              </a:rPr>
              <a:t> instruction?</a:t>
            </a:r>
          </a:p>
          <a:p>
            <a:endParaRPr lang="en-US" dirty="0"/>
          </a:p>
        </p:txBody>
      </p:sp>
    </p:spTree>
    <p:extLst>
      <p:ext uri="{BB962C8B-B14F-4D97-AF65-F5344CB8AC3E}">
        <p14:creationId xmlns:p14="http://schemas.microsoft.com/office/powerpoint/2010/main" val="3674324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3 trace</a:t>
            </a:r>
            <a:endParaRPr lang="en-US" dirty="0"/>
          </a:p>
        </p:txBody>
      </p:sp>
      <p:sp>
        <p:nvSpPr>
          <p:cNvPr id="3" name="Content Placeholder 2"/>
          <p:cNvSpPr>
            <a:spLocks noGrp="1"/>
          </p:cNvSpPr>
          <p:nvPr>
            <p:ph idx="1"/>
          </p:nvPr>
        </p:nvSpPr>
        <p:spPr/>
        <p:txBody>
          <a:bodyPr>
            <a:normAutofit lnSpcReduction="10000"/>
          </a:bodyPr>
          <a:lstStyle/>
          <a:p>
            <a:r>
              <a:rPr lang="en-US" dirty="0" smtClean="0"/>
              <a:t>About to run </a:t>
            </a:r>
            <a:r>
              <a:rPr lang="en-US" dirty="0" smtClean="0">
                <a:solidFill>
                  <a:srgbClr val="C00000"/>
                </a:solidFill>
              </a:rPr>
              <a:t>push $</a:t>
            </a:r>
            <a:r>
              <a:rPr lang="en-US" dirty="0" err="1" smtClean="0">
                <a:solidFill>
                  <a:srgbClr val="C00000"/>
                </a:solidFill>
              </a:rPr>
              <a:t>rbx</a:t>
            </a:r>
            <a:endParaRPr lang="en-US" dirty="0" smtClean="0">
              <a:solidFill>
                <a:srgbClr val="C00000"/>
              </a:solidFill>
            </a:endParaRPr>
          </a:p>
          <a:p>
            <a:r>
              <a:rPr lang="en-US" dirty="0" smtClean="0"/>
              <a:t>$</a:t>
            </a:r>
            <a:r>
              <a:rPr lang="en-US" dirty="0" err="1" smtClean="0"/>
              <a:t>rdi</a:t>
            </a:r>
            <a:r>
              <a:rPr lang="en-US" dirty="0" smtClean="0"/>
              <a:t> =  5208</a:t>
            </a:r>
          </a:p>
          <a:p>
            <a:r>
              <a:rPr lang="en-US" dirty="0" smtClean="0"/>
              <a:t>$</a:t>
            </a:r>
            <a:r>
              <a:rPr lang="en-US" dirty="0" err="1" smtClean="0"/>
              <a:t>rsi</a:t>
            </a:r>
            <a:r>
              <a:rPr lang="en-US" dirty="0" smtClean="0"/>
              <a:t> = 10000</a:t>
            </a:r>
          </a:p>
          <a:p>
            <a:r>
              <a:rPr lang="en-US" dirty="0" smtClean="0"/>
              <a:t>$</a:t>
            </a:r>
            <a:r>
              <a:rPr lang="en-US" dirty="0" err="1" smtClean="0"/>
              <a:t>rbx</a:t>
            </a:r>
            <a:r>
              <a:rPr lang="en-US" dirty="0" smtClean="0"/>
              <a:t> = </a:t>
            </a:r>
            <a:r>
              <a:rPr lang="en-US" dirty="0" smtClean="0">
                <a:solidFill>
                  <a:schemeClr val="bg2">
                    <a:lumMod val="50000"/>
                  </a:schemeClr>
                </a:solidFill>
              </a:rPr>
              <a:t>[$</a:t>
            </a:r>
            <a:r>
              <a:rPr lang="en-US" dirty="0" err="1" smtClean="0">
                <a:solidFill>
                  <a:schemeClr val="bg2">
                    <a:lumMod val="50000"/>
                  </a:schemeClr>
                </a:solidFill>
              </a:rPr>
              <a:t>rbx</a:t>
            </a:r>
            <a:r>
              <a:rPr lang="en-US" dirty="0" smtClean="0">
                <a:solidFill>
                  <a:schemeClr val="bg2">
                    <a:lumMod val="50000"/>
                  </a:schemeClr>
                </a:solidFill>
              </a:rPr>
              <a:t> from somewhere else]</a:t>
            </a:r>
          </a:p>
          <a:p>
            <a:r>
              <a:rPr lang="en-US" dirty="0" smtClean="0"/>
              <a:t>$</a:t>
            </a:r>
            <a:r>
              <a:rPr lang="en-US" dirty="0" err="1" smtClean="0"/>
              <a:t>rax</a:t>
            </a:r>
            <a:r>
              <a:rPr lang="en-US" dirty="0" smtClean="0"/>
              <a:t> = </a:t>
            </a:r>
            <a:r>
              <a:rPr lang="en-US" dirty="0" smtClean="0">
                <a:solidFill>
                  <a:schemeClr val="bg2">
                    <a:lumMod val="50000"/>
                  </a:schemeClr>
                </a:solidFill>
              </a:rPr>
              <a:t>[garbage value]</a:t>
            </a:r>
          </a:p>
          <a:p>
            <a:endParaRPr lang="en-US" dirty="0" smtClean="0"/>
          </a:p>
          <a:p>
            <a:r>
              <a:rPr lang="en-US" dirty="0" smtClean="0"/>
              <a:t>Stack:</a:t>
            </a:r>
          </a:p>
          <a:p>
            <a:pPr marL="0" indent="0">
              <a:buNone/>
            </a:pPr>
            <a:endParaRPr lang="en-US" dirty="0" smtClean="0">
              <a:solidFill>
                <a:schemeClr val="bg2">
                  <a:lumMod val="50000"/>
                </a:schemeClr>
              </a:solidFill>
            </a:endParaRPr>
          </a:p>
          <a:p>
            <a:pPr marL="0" indent="0">
              <a:buNone/>
            </a:pPr>
            <a:r>
              <a:rPr lang="en-US" dirty="0" smtClean="0">
                <a:solidFill>
                  <a:schemeClr val="bg2">
                    <a:lumMod val="50000"/>
                  </a:schemeClr>
                </a:solidFill>
              </a:rPr>
              <a:t>[some old stack items]</a:t>
            </a:r>
            <a:endParaRPr lang="en-US" dirty="0">
              <a:solidFill>
                <a:schemeClr val="bg2">
                  <a:lumMod val="50000"/>
                </a:schemeClr>
              </a:solidFill>
            </a:endParaRPr>
          </a:p>
        </p:txBody>
      </p:sp>
    </p:spTree>
    <p:extLst>
      <p:ext uri="{BB962C8B-B14F-4D97-AF65-F5344CB8AC3E}">
        <p14:creationId xmlns:p14="http://schemas.microsoft.com/office/powerpoint/2010/main" val="1709369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3 trace</a:t>
            </a:r>
          </a:p>
        </p:txBody>
      </p:sp>
      <p:sp>
        <p:nvSpPr>
          <p:cNvPr id="3" name="Content Placeholder 2"/>
          <p:cNvSpPr>
            <a:spLocks noGrp="1"/>
          </p:cNvSpPr>
          <p:nvPr>
            <p:ph idx="1"/>
          </p:nvPr>
        </p:nvSpPr>
        <p:spPr/>
        <p:txBody>
          <a:bodyPr>
            <a:normAutofit lnSpcReduction="10000"/>
          </a:bodyPr>
          <a:lstStyle/>
          <a:p>
            <a:r>
              <a:rPr lang="en-US" dirty="0" smtClean="0"/>
              <a:t>About to run </a:t>
            </a:r>
            <a:r>
              <a:rPr lang="en-US" dirty="0" err="1" smtClean="0">
                <a:solidFill>
                  <a:srgbClr val="C00000"/>
                </a:solidFill>
              </a:rPr>
              <a:t>mov</a:t>
            </a:r>
            <a:r>
              <a:rPr lang="en-US" dirty="0" smtClean="0">
                <a:solidFill>
                  <a:srgbClr val="C00000"/>
                </a:solidFill>
              </a:rPr>
              <a:t> %</a:t>
            </a:r>
            <a:r>
              <a:rPr lang="en-US" dirty="0" err="1" smtClean="0">
                <a:solidFill>
                  <a:srgbClr val="C00000"/>
                </a:solidFill>
              </a:rPr>
              <a:t>rdi</a:t>
            </a:r>
            <a:r>
              <a:rPr lang="en-US" dirty="0" smtClean="0">
                <a:solidFill>
                  <a:srgbClr val="C00000"/>
                </a:solidFill>
              </a:rPr>
              <a:t>, %</a:t>
            </a:r>
            <a:r>
              <a:rPr lang="en-US" dirty="0" err="1" smtClean="0">
                <a:solidFill>
                  <a:srgbClr val="C00000"/>
                </a:solidFill>
              </a:rPr>
              <a:t>rbx</a:t>
            </a:r>
            <a:endParaRPr lang="en-US" dirty="0" smtClean="0">
              <a:solidFill>
                <a:srgbClr val="C00000"/>
              </a:solidFill>
            </a:endParaRPr>
          </a:p>
          <a:p>
            <a:r>
              <a:rPr lang="en-US" dirty="0" smtClean="0"/>
              <a:t>$</a:t>
            </a:r>
            <a:r>
              <a:rPr lang="en-US" dirty="0" err="1" smtClean="0"/>
              <a:t>rdi</a:t>
            </a:r>
            <a:r>
              <a:rPr lang="en-US" dirty="0" smtClean="0"/>
              <a:t> =  5208</a:t>
            </a:r>
          </a:p>
          <a:p>
            <a:r>
              <a:rPr lang="en-US" dirty="0" smtClean="0"/>
              <a:t>$</a:t>
            </a:r>
            <a:r>
              <a:rPr lang="en-US" dirty="0" err="1" smtClean="0"/>
              <a:t>rsi</a:t>
            </a:r>
            <a:r>
              <a:rPr lang="en-US" dirty="0" smtClean="0"/>
              <a:t> = 10000</a:t>
            </a:r>
          </a:p>
          <a:p>
            <a:r>
              <a:rPr lang="en-US" dirty="0" smtClean="0"/>
              <a:t>$</a:t>
            </a:r>
            <a:r>
              <a:rPr lang="en-US" dirty="0" err="1" smtClean="0"/>
              <a:t>rbx</a:t>
            </a:r>
            <a:r>
              <a:rPr lang="en-US" dirty="0" smtClean="0"/>
              <a:t> = </a:t>
            </a:r>
            <a:r>
              <a:rPr lang="en-US" dirty="0" smtClean="0">
                <a:solidFill>
                  <a:schemeClr val="bg2">
                    <a:lumMod val="50000"/>
                  </a:schemeClr>
                </a:solidFill>
              </a:rPr>
              <a:t>[$</a:t>
            </a:r>
            <a:r>
              <a:rPr lang="en-US" dirty="0" err="1" smtClean="0">
                <a:solidFill>
                  <a:schemeClr val="bg2">
                    <a:lumMod val="50000"/>
                  </a:schemeClr>
                </a:solidFill>
              </a:rPr>
              <a:t>rbx</a:t>
            </a:r>
            <a:r>
              <a:rPr lang="en-US" dirty="0" smtClean="0">
                <a:solidFill>
                  <a:schemeClr val="bg2">
                    <a:lumMod val="50000"/>
                  </a:schemeClr>
                </a:solidFill>
              </a:rPr>
              <a:t> from somewhere else]</a:t>
            </a:r>
          </a:p>
          <a:p>
            <a:r>
              <a:rPr lang="en-US" dirty="0" smtClean="0"/>
              <a:t>$</a:t>
            </a:r>
            <a:r>
              <a:rPr lang="en-US" dirty="0" err="1" smtClean="0"/>
              <a:t>rax</a:t>
            </a:r>
            <a:r>
              <a:rPr lang="en-US" dirty="0" smtClean="0"/>
              <a:t> = </a:t>
            </a:r>
            <a:r>
              <a:rPr lang="en-US" dirty="0" smtClean="0">
                <a:solidFill>
                  <a:schemeClr val="bg2">
                    <a:lumMod val="50000"/>
                  </a:schemeClr>
                </a:solidFill>
              </a:rPr>
              <a:t>[garbage value]</a:t>
            </a:r>
          </a:p>
          <a:p>
            <a:endParaRPr lang="en-US" dirty="0" smtClean="0"/>
          </a:p>
          <a:p>
            <a:r>
              <a:rPr lang="en-US" dirty="0" smtClean="0"/>
              <a:t>Stack:</a:t>
            </a:r>
          </a:p>
          <a:p>
            <a:pPr marL="0" indent="0">
              <a:buNone/>
            </a:pPr>
            <a:r>
              <a:rPr lang="en-US" dirty="0">
                <a:solidFill>
                  <a:schemeClr val="bg2">
                    <a:lumMod val="50000"/>
                  </a:schemeClr>
                </a:solidFill>
              </a:rPr>
              <a:t>[$</a:t>
            </a:r>
            <a:r>
              <a:rPr lang="en-US" dirty="0" err="1">
                <a:solidFill>
                  <a:schemeClr val="bg2">
                    <a:lumMod val="50000"/>
                  </a:schemeClr>
                </a:solidFill>
              </a:rPr>
              <a:t>rbx</a:t>
            </a:r>
            <a:r>
              <a:rPr lang="en-US" dirty="0">
                <a:solidFill>
                  <a:schemeClr val="bg2">
                    <a:lumMod val="50000"/>
                  </a:schemeClr>
                </a:solidFill>
              </a:rPr>
              <a:t> from somewhere else]</a:t>
            </a:r>
            <a:endParaRPr lang="en-US" dirty="0" smtClean="0"/>
          </a:p>
          <a:p>
            <a:pPr marL="0" indent="0">
              <a:buNone/>
            </a:pPr>
            <a:r>
              <a:rPr lang="en-US" dirty="0" smtClean="0">
                <a:solidFill>
                  <a:schemeClr val="bg2">
                    <a:lumMod val="50000"/>
                  </a:schemeClr>
                </a:solidFill>
              </a:rPr>
              <a:t>[some old stack items]</a:t>
            </a:r>
            <a:endParaRPr lang="en-US" dirty="0">
              <a:solidFill>
                <a:schemeClr val="bg2">
                  <a:lumMod val="50000"/>
                </a:schemeClr>
              </a:solidFill>
            </a:endParaRPr>
          </a:p>
        </p:txBody>
      </p:sp>
    </p:spTree>
    <p:extLst>
      <p:ext uri="{BB962C8B-B14F-4D97-AF65-F5344CB8AC3E}">
        <p14:creationId xmlns:p14="http://schemas.microsoft.com/office/powerpoint/2010/main" val="257705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3 trace</a:t>
            </a:r>
          </a:p>
        </p:txBody>
      </p:sp>
      <p:sp>
        <p:nvSpPr>
          <p:cNvPr id="3" name="Content Placeholder 2"/>
          <p:cNvSpPr>
            <a:spLocks noGrp="1"/>
          </p:cNvSpPr>
          <p:nvPr>
            <p:ph idx="1"/>
          </p:nvPr>
        </p:nvSpPr>
        <p:spPr/>
        <p:txBody>
          <a:bodyPr>
            <a:normAutofit lnSpcReduction="10000"/>
          </a:bodyPr>
          <a:lstStyle/>
          <a:p>
            <a:r>
              <a:rPr lang="en-US" dirty="0" smtClean="0"/>
              <a:t>About to run </a:t>
            </a:r>
            <a:r>
              <a:rPr lang="en-US" dirty="0" smtClean="0">
                <a:solidFill>
                  <a:srgbClr val="C00000"/>
                </a:solidFill>
              </a:rPr>
              <a:t>add $0x5, %</a:t>
            </a:r>
            <a:r>
              <a:rPr lang="en-US" dirty="0" err="1" smtClean="0">
                <a:solidFill>
                  <a:srgbClr val="C00000"/>
                </a:solidFill>
              </a:rPr>
              <a:t>rbx</a:t>
            </a:r>
            <a:endParaRPr lang="en-US" dirty="0" smtClean="0">
              <a:solidFill>
                <a:srgbClr val="C00000"/>
              </a:solidFill>
            </a:endParaRPr>
          </a:p>
          <a:p>
            <a:r>
              <a:rPr lang="en-US" dirty="0" smtClean="0"/>
              <a:t>$</a:t>
            </a:r>
            <a:r>
              <a:rPr lang="en-US" dirty="0" err="1" smtClean="0"/>
              <a:t>rdi</a:t>
            </a:r>
            <a:r>
              <a:rPr lang="en-US" dirty="0" smtClean="0"/>
              <a:t> =  5208</a:t>
            </a:r>
          </a:p>
          <a:p>
            <a:r>
              <a:rPr lang="en-US" dirty="0" smtClean="0"/>
              <a:t>$</a:t>
            </a:r>
            <a:r>
              <a:rPr lang="en-US" dirty="0" err="1" smtClean="0"/>
              <a:t>rsi</a:t>
            </a:r>
            <a:r>
              <a:rPr lang="en-US" dirty="0" smtClean="0"/>
              <a:t> = 10000</a:t>
            </a:r>
          </a:p>
          <a:p>
            <a:r>
              <a:rPr lang="en-US" dirty="0" smtClean="0"/>
              <a:t>$</a:t>
            </a:r>
            <a:r>
              <a:rPr lang="en-US" dirty="0" err="1" smtClean="0"/>
              <a:t>rbx</a:t>
            </a:r>
            <a:r>
              <a:rPr lang="en-US" dirty="0" smtClean="0"/>
              <a:t> = 5208</a:t>
            </a:r>
          </a:p>
          <a:p>
            <a:r>
              <a:rPr lang="en-US" dirty="0" smtClean="0"/>
              <a:t>$</a:t>
            </a:r>
            <a:r>
              <a:rPr lang="en-US" dirty="0" err="1" smtClean="0"/>
              <a:t>rax</a:t>
            </a:r>
            <a:r>
              <a:rPr lang="en-US" dirty="0" smtClean="0"/>
              <a:t> =</a:t>
            </a:r>
            <a:r>
              <a:rPr lang="en-US" dirty="0">
                <a:solidFill>
                  <a:schemeClr val="bg2">
                    <a:lumMod val="50000"/>
                  </a:schemeClr>
                </a:solidFill>
              </a:rPr>
              <a:t> [garbage </a:t>
            </a:r>
            <a:r>
              <a:rPr lang="en-US" dirty="0" smtClean="0">
                <a:solidFill>
                  <a:schemeClr val="bg2">
                    <a:lumMod val="50000"/>
                  </a:schemeClr>
                </a:solidFill>
              </a:rPr>
              <a:t>value]</a:t>
            </a:r>
            <a:endParaRPr lang="en-US" dirty="0" smtClean="0"/>
          </a:p>
          <a:p>
            <a:endParaRPr lang="en-US" dirty="0" smtClean="0"/>
          </a:p>
          <a:p>
            <a:r>
              <a:rPr lang="en-US" dirty="0" smtClean="0"/>
              <a:t>Stack:</a:t>
            </a:r>
          </a:p>
          <a:p>
            <a:pPr marL="0" indent="0">
              <a:buNone/>
            </a:pPr>
            <a:r>
              <a:rPr lang="en-US" dirty="0">
                <a:solidFill>
                  <a:schemeClr val="bg2">
                    <a:lumMod val="50000"/>
                  </a:schemeClr>
                </a:solidFill>
              </a:rPr>
              <a:t>[$</a:t>
            </a:r>
            <a:r>
              <a:rPr lang="en-US" dirty="0" err="1">
                <a:solidFill>
                  <a:schemeClr val="bg2">
                    <a:lumMod val="50000"/>
                  </a:schemeClr>
                </a:solidFill>
              </a:rPr>
              <a:t>rbx</a:t>
            </a:r>
            <a:r>
              <a:rPr lang="en-US" dirty="0">
                <a:solidFill>
                  <a:schemeClr val="bg2">
                    <a:lumMod val="50000"/>
                  </a:schemeClr>
                </a:solidFill>
              </a:rPr>
              <a:t> from somewhere else]</a:t>
            </a:r>
            <a:endParaRPr lang="en-US" dirty="0" smtClean="0"/>
          </a:p>
          <a:p>
            <a:pPr marL="0" indent="0">
              <a:buNone/>
            </a:pPr>
            <a:r>
              <a:rPr lang="en-US" dirty="0" smtClean="0">
                <a:solidFill>
                  <a:schemeClr val="bg2">
                    <a:lumMod val="50000"/>
                  </a:schemeClr>
                </a:solidFill>
              </a:rPr>
              <a:t>[some old stack items]</a:t>
            </a:r>
            <a:endParaRPr lang="en-US" dirty="0">
              <a:solidFill>
                <a:schemeClr val="bg2">
                  <a:lumMod val="50000"/>
                </a:schemeClr>
              </a:solidFill>
            </a:endParaRPr>
          </a:p>
        </p:txBody>
      </p:sp>
    </p:spTree>
    <p:extLst>
      <p:ext uri="{BB962C8B-B14F-4D97-AF65-F5344CB8AC3E}">
        <p14:creationId xmlns:p14="http://schemas.microsoft.com/office/powerpoint/2010/main" val="3027413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3 trace</a:t>
            </a:r>
          </a:p>
        </p:txBody>
      </p:sp>
      <p:sp>
        <p:nvSpPr>
          <p:cNvPr id="3" name="Content Placeholder 2"/>
          <p:cNvSpPr>
            <a:spLocks noGrp="1"/>
          </p:cNvSpPr>
          <p:nvPr>
            <p:ph idx="1"/>
          </p:nvPr>
        </p:nvSpPr>
        <p:spPr/>
        <p:txBody>
          <a:bodyPr>
            <a:normAutofit lnSpcReduction="10000"/>
          </a:bodyPr>
          <a:lstStyle/>
          <a:p>
            <a:r>
              <a:rPr lang="en-US" dirty="0" smtClean="0"/>
              <a:t>About to run </a:t>
            </a:r>
            <a:r>
              <a:rPr lang="en-US" dirty="0" smtClean="0">
                <a:solidFill>
                  <a:srgbClr val="C00000"/>
                </a:solidFill>
              </a:rPr>
              <a:t>add %</a:t>
            </a:r>
            <a:r>
              <a:rPr lang="en-US" dirty="0" err="1" smtClean="0">
                <a:solidFill>
                  <a:srgbClr val="C00000"/>
                </a:solidFill>
              </a:rPr>
              <a:t>rsi</a:t>
            </a:r>
            <a:r>
              <a:rPr lang="en-US" dirty="0" smtClean="0">
                <a:solidFill>
                  <a:srgbClr val="C00000"/>
                </a:solidFill>
              </a:rPr>
              <a:t>, %</a:t>
            </a:r>
            <a:r>
              <a:rPr lang="en-US" dirty="0" err="1" smtClean="0">
                <a:solidFill>
                  <a:srgbClr val="C00000"/>
                </a:solidFill>
              </a:rPr>
              <a:t>rbx</a:t>
            </a:r>
            <a:endParaRPr lang="en-US" dirty="0" smtClean="0">
              <a:solidFill>
                <a:srgbClr val="C00000"/>
              </a:solidFill>
            </a:endParaRPr>
          </a:p>
          <a:p>
            <a:r>
              <a:rPr lang="en-US" dirty="0" smtClean="0"/>
              <a:t>$</a:t>
            </a:r>
            <a:r>
              <a:rPr lang="en-US" dirty="0" err="1" smtClean="0"/>
              <a:t>rdi</a:t>
            </a:r>
            <a:r>
              <a:rPr lang="en-US" dirty="0" smtClean="0"/>
              <a:t> =  5208</a:t>
            </a:r>
          </a:p>
          <a:p>
            <a:r>
              <a:rPr lang="en-US" dirty="0" smtClean="0"/>
              <a:t>$</a:t>
            </a:r>
            <a:r>
              <a:rPr lang="en-US" dirty="0" err="1" smtClean="0"/>
              <a:t>rsi</a:t>
            </a:r>
            <a:r>
              <a:rPr lang="en-US" dirty="0" smtClean="0"/>
              <a:t> = 10000</a:t>
            </a:r>
          </a:p>
          <a:p>
            <a:r>
              <a:rPr lang="en-US" dirty="0" smtClean="0"/>
              <a:t>$</a:t>
            </a:r>
            <a:r>
              <a:rPr lang="en-US" dirty="0" err="1" smtClean="0"/>
              <a:t>rbx</a:t>
            </a:r>
            <a:r>
              <a:rPr lang="en-US" dirty="0" smtClean="0"/>
              <a:t> = 5213</a:t>
            </a:r>
          </a:p>
          <a:p>
            <a:r>
              <a:rPr lang="en-US" dirty="0" smtClean="0"/>
              <a:t>$</a:t>
            </a:r>
            <a:r>
              <a:rPr lang="en-US" dirty="0" err="1" smtClean="0"/>
              <a:t>rax</a:t>
            </a:r>
            <a:r>
              <a:rPr lang="en-US" dirty="0" smtClean="0"/>
              <a:t> =</a:t>
            </a:r>
            <a:r>
              <a:rPr lang="en-US" dirty="0">
                <a:solidFill>
                  <a:schemeClr val="bg2">
                    <a:lumMod val="50000"/>
                  </a:schemeClr>
                </a:solidFill>
              </a:rPr>
              <a:t> [garbage </a:t>
            </a:r>
            <a:r>
              <a:rPr lang="en-US" dirty="0" smtClean="0">
                <a:solidFill>
                  <a:schemeClr val="bg2">
                    <a:lumMod val="50000"/>
                  </a:schemeClr>
                </a:solidFill>
              </a:rPr>
              <a:t>value]</a:t>
            </a:r>
            <a:endParaRPr lang="en-US" dirty="0" smtClean="0"/>
          </a:p>
          <a:p>
            <a:endParaRPr lang="en-US" dirty="0" smtClean="0"/>
          </a:p>
          <a:p>
            <a:r>
              <a:rPr lang="en-US" dirty="0" smtClean="0"/>
              <a:t>Stack:</a:t>
            </a:r>
          </a:p>
          <a:p>
            <a:pPr marL="0" indent="0">
              <a:buNone/>
            </a:pPr>
            <a:r>
              <a:rPr lang="en-US" dirty="0">
                <a:solidFill>
                  <a:schemeClr val="bg2">
                    <a:lumMod val="50000"/>
                  </a:schemeClr>
                </a:solidFill>
              </a:rPr>
              <a:t>[$</a:t>
            </a:r>
            <a:r>
              <a:rPr lang="en-US" dirty="0" err="1">
                <a:solidFill>
                  <a:schemeClr val="bg2">
                    <a:lumMod val="50000"/>
                  </a:schemeClr>
                </a:solidFill>
              </a:rPr>
              <a:t>rbx</a:t>
            </a:r>
            <a:r>
              <a:rPr lang="en-US" dirty="0">
                <a:solidFill>
                  <a:schemeClr val="bg2">
                    <a:lumMod val="50000"/>
                  </a:schemeClr>
                </a:solidFill>
              </a:rPr>
              <a:t> from somewhere else]</a:t>
            </a:r>
            <a:endParaRPr lang="en-US" dirty="0" smtClean="0"/>
          </a:p>
          <a:p>
            <a:pPr marL="0" indent="0">
              <a:buNone/>
            </a:pPr>
            <a:r>
              <a:rPr lang="en-US" dirty="0" smtClean="0">
                <a:solidFill>
                  <a:schemeClr val="bg2">
                    <a:lumMod val="50000"/>
                  </a:schemeClr>
                </a:solidFill>
              </a:rPr>
              <a:t>[some old stack items]</a:t>
            </a:r>
            <a:endParaRPr lang="en-US" dirty="0">
              <a:solidFill>
                <a:schemeClr val="bg2">
                  <a:lumMod val="50000"/>
                </a:schemeClr>
              </a:solidFill>
            </a:endParaRPr>
          </a:p>
        </p:txBody>
      </p:sp>
    </p:spTree>
    <p:extLst>
      <p:ext uri="{BB962C8B-B14F-4D97-AF65-F5344CB8AC3E}">
        <p14:creationId xmlns:p14="http://schemas.microsoft.com/office/powerpoint/2010/main" val="3085829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457200" indent="-227160">
              <a:lnSpc>
                <a:spcPct val="100000"/>
              </a:lnSpc>
              <a:buClr>
                <a:srgbClr val="990000"/>
              </a:buClr>
              <a:buFont typeface="Arial"/>
              <a:buChar char="■"/>
            </a:pPr>
            <a:r>
              <a:rPr lang="en-US" sz="2400" spc="-1" dirty="0">
                <a:solidFill>
                  <a:srgbClr val="000000"/>
                </a:solidFill>
                <a:uFill>
                  <a:solidFill>
                    <a:srgbClr val="FFFFFF"/>
                  </a:solidFill>
                </a:uFill>
                <a:ea typeface="Arial"/>
              </a:rPr>
              <a:t>Logistics</a:t>
            </a:r>
            <a:endParaRPr lang="en-US" sz="1800" spc="-1" dirty="0">
              <a:solidFill>
                <a:srgbClr val="000000"/>
              </a:solidFill>
              <a:uFill>
                <a:solidFill>
                  <a:srgbClr val="FFFFFF"/>
                </a:solidFill>
              </a:uFill>
            </a:endParaRPr>
          </a:p>
          <a:p>
            <a:pPr marL="864000" lvl="1" indent="-322920">
              <a:lnSpc>
                <a:spcPct val="100000"/>
              </a:lnSpc>
              <a:buClr>
                <a:srgbClr val="000000"/>
              </a:buClr>
              <a:buSzPct val="75000"/>
              <a:buFont typeface="Symbol"/>
              <a:buChar char=""/>
            </a:pPr>
            <a:r>
              <a:rPr lang="en-US" spc="-1" dirty="0">
                <a:solidFill>
                  <a:srgbClr val="000000"/>
                </a:solidFill>
                <a:uFill>
                  <a:solidFill>
                    <a:srgbClr val="FFFFFF"/>
                  </a:solidFill>
                </a:uFill>
                <a:ea typeface="Arial"/>
              </a:rPr>
              <a:t>Bomb Lab Overview</a:t>
            </a:r>
            <a:endParaRPr lang="en-US" spc="-1" dirty="0">
              <a:solidFill>
                <a:srgbClr val="000000"/>
              </a:solidFill>
              <a:uFill>
                <a:solidFill>
                  <a:srgbClr val="FFFFFF"/>
                </a:solidFill>
              </a:uFill>
            </a:endParaRPr>
          </a:p>
          <a:p>
            <a:pPr marL="864000" lvl="1" indent="-322920">
              <a:lnSpc>
                <a:spcPct val="100000"/>
              </a:lnSpc>
              <a:buClr>
                <a:srgbClr val="000000"/>
              </a:buClr>
              <a:buSzPct val="75000"/>
              <a:buFont typeface="Symbol"/>
              <a:buChar char=""/>
            </a:pPr>
            <a:r>
              <a:rPr lang="en-US" spc="-1" dirty="0">
                <a:solidFill>
                  <a:srgbClr val="000000"/>
                </a:solidFill>
                <a:uFill>
                  <a:solidFill>
                    <a:srgbClr val="FFFFFF"/>
                  </a:solidFill>
                </a:uFill>
                <a:ea typeface="Arial"/>
              </a:rPr>
              <a:t>Introduction to GDB</a:t>
            </a:r>
            <a:endParaRPr lang="en-US" spc="-1" dirty="0">
              <a:solidFill>
                <a:srgbClr val="000000"/>
              </a:solidFill>
              <a:uFill>
                <a:solidFill>
                  <a:srgbClr val="FFFFFF"/>
                </a:solidFill>
              </a:uFill>
            </a:endParaRPr>
          </a:p>
          <a:p>
            <a:pPr marL="864000" lvl="1" indent="-322920">
              <a:lnSpc>
                <a:spcPct val="100000"/>
              </a:lnSpc>
              <a:buClr>
                <a:srgbClr val="000000"/>
              </a:buClr>
              <a:buSzPct val="75000"/>
              <a:buFont typeface="Symbol"/>
              <a:buChar char=""/>
            </a:pPr>
            <a:r>
              <a:rPr lang="en-US" spc="-1" dirty="0" smtClean="0">
                <a:solidFill>
                  <a:srgbClr val="000000"/>
                </a:solidFill>
                <a:uFill>
                  <a:solidFill>
                    <a:srgbClr val="FFFFFF"/>
                  </a:solidFill>
                </a:uFill>
              </a:rPr>
              <a:t>GDB and Assembly Tips</a:t>
            </a:r>
            <a:endParaRPr lang="en-US" spc="-1" dirty="0">
              <a:solidFill>
                <a:srgbClr val="000000"/>
              </a:solidFill>
              <a:uFill>
                <a:solidFill>
                  <a:srgbClr val="FFFFFF"/>
                </a:solidFill>
              </a:uFill>
            </a:endParaRPr>
          </a:p>
        </p:txBody>
      </p:sp>
    </p:spTree>
    <p:extLst>
      <p:ext uri="{BB962C8B-B14F-4D97-AF65-F5344CB8AC3E}">
        <p14:creationId xmlns:p14="http://schemas.microsoft.com/office/powerpoint/2010/main" val="36079012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3 trace</a:t>
            </a:r>
          </a:p>
        </p:txBody>
      </p:sp>
      <p:sp>
        <p:nvSpPr>
          <p:cNvPr id="3" name="Content Placeholder 2"/>
          <p:cNvSpPr>
            <a:spLocks noGrp="1"/>
          </p:cNvSpPr>
          <p:nvPr>
            <p:ph idx="1"/>
          </p:nvPr>
        </p:nvSpPr>
        <p:spPr/>
        <p:txBody>
          <a:bodyPr>
            <a:normAutofit lnSpcReduction="10000"/>
          </a:bodyPr>
          <a:lstStyle/>
          <a:p>
            <a:r>
              <a:rPr lang="en-US" dirty="0" smtClean="0"/>
              <a:t>About to run </a:t>
            </a:r>
            <a:r>
              <a:rPr lang="en-US" dirty="0" err="1" smtClean="0">
                <a:solidFill>
                  <a:srgbClr val="C00000"/>
                </a:solidFill>
              </a:rPr>
              <a:t>cmp</a:t>
            </a:r>
            <a:r>
              <a:rPr lang="en-US" dirty="0" smtClean="0">
                <a:solidFill>
                  <a:srgbClr val="C00000"/>
                </a:solidFill>
              </a:rPr>
              <a:t> 0x3b6d, %</a:t>
            </a:r>
            <a:r>
              <a:rPr lang="en-US" dirty="0" err="1" smtClean="0">
                <a:solidFill>
                  <a:srgbClr val="C00000"/>
                </a:solidFill>
              </a:rPr>
              <a:t>rbx</a:t>
            </a:r>
            <a:r>
              <a:rPr lang="en-US" dirty="0" smtClean="0">
                <a:solidFill>
                  <a:srgbClr val="C00000"/>
                </a:solidFill>
              </a:rPr>
              <a:t> </a:t>
            </a:r>
            <a:r>
              <a:rPr lang="en-US" dirty="0" smtClean="0">
                <a:solidFill>
                  <a:schemeClr val="bg2">
                    <a:lumMod val="50000"/>
                  </a:schemeClr>
                </a:solidFill>
              </a:rPr>
              <a:t>&amp; other instructions</a:t>
            </a:r>
          </a:p>
          <a:p>
            <a:r>
              <a:rPr lang="en-US" dirty="0" smtClean="0"/>
              <a:t>$</a:t>
            </a:r>
            <a:r>
              <a:rPr lang="en-US" dirty="0" err="1" smtClean="0"/>
              <a:t>rdi</a:t>
            </a:r>
            <a:r>
              <a:rPr lang="en-US" dirty="0" smtClean="0"/>
              <a:t> =  5208</a:t>
            </a:r>
          </a:p>
          <a:p>
            <a:r>
              <a:rPr lang="en-US" dirty="0" smtClean="0"/>
              <a:t>$</a:t>
            </a:r>
            <a:r>
              <a:rPr lang="en-US" dirty="0" err="1" smtClean="0"/>
              <a:t>rsi</a:t>
            </a:r>
            <a:r>
              <a:rPr lang="en-US" dirty="0" smtClean="0"/>
              <a:t> = 10000</a:t>
            </a:r>
          </a:p>
          <a:p>
            <a:r>
              <a:rPr lang="en-US" dirty="0" smtClean="0"/>
              <a:t>$</a:t>
            </a:r>
            <a:r>
              <a:rPr lang="en-US" dirty="0" err="1" smtClean="0"/>
              <a:t>rbx</a:t>
            </a:r>
            <a:r>
              <a:rPr lang="en-US" dirty="0" smtClean="0"/>
              <a:t> = 15213 </a:t>
            </a:r>
            <a:r>
              <a:rPr lang="en-US" dirty="0" smtClean="0">
                <a:solidFill>
                  <a:schemeClr val="bg2">
                    <a:lumMod val="50000"/>
                  </a:schemeClr>
                </a:solidFill>
              </a:rPr>
              <a:t>(= 0x3b6d)</a:t>
            </a:r>
          </a:p>
          <a:p>
            <a:r>
              <a:rPr lang="en-US" dirty="0" smtClean="0"/>
              <a:t>$</a:t>
            </a:r>
            <a:r>
              <a:rPr lang="en-US" dirty="0" err="1" smtClean="0"/>
              <a:t>rax</a:t>
            </a:r>
            <a:r>
              <a:rPr lang="en-US" dirty="0" smtClean="0"/>
              <a:t> =</a:t>
            </a:r>
            <a:r>
              <a:rPr lang="en-US" dirty="0">
                <a:solidFill>
                  <a:schemeClr val="bg2">
                    <a:lumMod val="50000"/>
                  </a:schemeClr>
                </a:solidFill>
              </a:rPr>
              <a:t> [garbage </a:t>
            </a:r>
            <a:r>
              <a:rPr lang="en-US" dirty="0" smtClean="0">
                <a:solidFill>
                  <a:schemeClr val="bg2">
                    <a:lumMod val="50000"/>
                  </a:schemeClr>
                </a:solidFill>
              </a:rPr>
              <a:t>value]</a:t>
            </a:r>
            <a:endParaRPr lang="en-US" dirty="0" smtClean="0"/>
          </a:p>
          <a:p>
            <a:endParaRPr lang="en-US" dirty="0" smtClean="0"/>
          </a:p>
          <a:p>
            <a:r>
              <a:rPr lang="en-US" dirty="0" smtClean="0"/>
              <a:t>Stack:</a:t>
            </a:r>
          </a:p>
          <a:p>
            <a:pPr marL="0" indent="0">
              <a:buNone/>
            </a:pPr>
            <a:r>
              <a:rPr lang="en-US" dirty="0">
                <a:solidFill>
                  <a:schemeClr val="bg2">
                    <a:lumMod val="50000"/>
                  </a:schemeClr>
                </a:solidFill>
              </a:rPr>
              <a:t>[$</a:t>
            </a:r>
            <a:r>
              <a:rPr lang="en-US" dirty="0" err="1">
                <a:solidFill>
                  <a:schemeClr val="bg2">
                    <a:lumMod val="50000"/>
                  </a:schemeClr>
                </a:solidFill>
              </a:rPr>
              <a:t>rbx</a:t>
            </a:r>
            <a:r>
              <a:rPr lang="en-US" dirty="0">
                <a:solidFill>
                  <a:schemeClr val="bg2">
                    <a:lumMod val="50000"/>
                  </a:schemeClr>
                </a:solidFill>
              </a:rPr>
              <a:t> from somewhere else]</a:t>
            </a:r>
            <a:endParaRPr lang="en-US" dirty="0" smtClean="0"/>
          </a:p>
          <a:p>
            <a:pPr marL="0" indent="0">
              <a:buNone/>
            </a:pPr>
            <a:r>
              <a:rPr lang="en-US" dirty="0" smtClean="0">
                <a:solidFill>
                  <a:schemeClr val="bg2">
                    <a:lumMod val="50000"/>
                  </a:schemeClr>
                </a:solidFill>
              </a:rPr>
              <a:t>[some old stack items]</a:t>
            </a:r>
            <a:endParaRPr lang="en-US" dirty="0">
              <a:solidFill>
                <a:schemeClr val="bg2">
                  <a:lumMod val="50000"/>
                </a:schemeClr>
              </a:solidFill>
            </a:endParaRPr>
          </a:p>
        </p:txBody>
      </p:sp>
    </p:spTree>
    <p:extLst>
      <p:ext uri="{BB962C8B-B14F-4D97-AF65-F5344CB8AC3E}">
        <p14:creationId xmlns:p14="http://schemas.microsoft.com/office/powerpoint/2010/main" val="2826308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3 trace</a:t>
            </a:r>
          </a:p>
        </p:txBody>
      </p:sp>
      <p:sp>
        <p:nvSpPr>
          <p:cNvPr id="3" name="Content Placeholder 2"/>
          <p:cNvSpPr>
            <a:spLocks noGrp="1"/>
          </p:cNvSpPr>
          <p:nvPr>
            <p:ph idx="1"/>
          </p:nvPr>
        </p:nvSpPr>
        <p:spPr/>
        <p:txBody>
          <a:bodyPr>
            <a:normAutofit lnSpcReduction="10000"/>
          </a:bodyPr>
          <a:lstStyle/>
          <a:p>
            <a:r>
              <a:rPr lang="en-US" dirty="0" smtClean="0"/>
              <a:t>About to run </a:t>
            </a:r>
            <a:r>
              <a:rPr lang="en-US" dirty="0" smtClean="0">
                <a:solidFill>
                  <a:srgbClr val="C00000"/>
                </a:solidFill>
              </a:rPr>
              <a:t>pop %</a:t>
            </a:r>
            <a:r>
              <a:rPr lang="en-US" dirty="0" err="1" smtClean="0">
                <a:solidFill>
                  <a:srgbClr val="C00000"/>
                </a:solidFill>
              </a:rPr>
              <a:t>rbx</a:t>
            </a:r>
            <a:endParaRPr lang="en-US" dirty="0" smtClean="0">
              <a:solidFill>
                <a:srgbClr val="C00000"/>
              </a:solidFill>
            </a:endParaRPr>
          </a:p>
          <a:p>
            <a:r>
              <a:rPr lang="en-US" dirty="0" smtClean="0"/>
              <a:t>$</a:t>
            </a:r>
            <a:r>
              <a:rPr lang="en-US" dirty="0" err="1" smtClean="0"/>
              <a:t>rdi</a:t>
            </a:r>
            <a:r>
              <a:rPr lang="en-US" dirty="0" smtClean="0"/>
              <a:t> =  5208</a:t>
            </a:r>
          </a:p>
          <a:p>
            <a:r>
              <a:rPr lang="en-US" dirty="0" smtClean="0"/>
              <a:t>$</a:t>
            </a:r>
            <a:r>
              <a:rPr lang="en-US" dirty="0" err="1" smtClean="0"/>
              <a:t>rsi</a:t>
            </a:r>
            <a:r>
              <a:rPr lang="en-US" dirty="0" smtClean="0"/>
              <a:t> = 10000</a:t>
            </a:r>
          </a:p>
          <a:p>
            <a:r>
              <a:rPr lang="en-US" dirty="0" smtClean="0"/>
              <a:t>$</a:t>
            </a:r>
            <a:r>
              <a:rPr lang="en-US" dirty="0" err="1" smtClean="0"/>
              <a:t>rbx</a:t>
            </a:r>
            <a:r>
              <a:rPr lang="en-US" dirty="0" smtClean="0"/>
              <a:t> = 15213 = 0x3b6d</a:t>
            </a:r>
          </a:p>
          <a:p>
            <a:r>
              <a:rPr lang="en-US" dirty="0" smtClean="0"/>
              <a:t>$</a:t>
            </a:r>
            <a:r>
              <a:rPr lang="en-US" dirty="0" err="1" smtClean="0"/>
              <a:t>rax</a:t>
            </a:r>
            <a:r>
              <a:rPr lang="en-US" dirty="0" smtClean="0"/>
              <a:t> =</a:t>
            </a:r>
            <a:r>
              <a:rPr lang="en-US" dirty="0"/>
              <a:t> </a:t>
            </a:r>
            <a:r>
              <a:rPr lang="en-US" dirty="0" smtClean="0"/>
              <a:t>1</a:t>
            </a:r>
          </a:p>
          <a:p>
            <a:endParaRPr lang="en-US" dirty="0" smtClean="0"/>
          </a:p>
          <a:p>
            <a:r>
              <a:rPr lang="en-US" dirty="0" smtClean="0"/>
              <a:t>Stack:</a:t>
            </a:r>
          </a:p>
          <a:p>
            <a:pPr marL="0" indent="0">
              <a:buNone/>
            </a:pPr>
            <a:r>
              <a:rPr lang="en-US" dirty="0">
                <a:solidFill>
                  <a:schemeClr val="bg2">
                    <a:lumMod val="50000"/>
                  </a:schemeClr>
                </a:solidFill>
              </a:rPr>
              <a:t>[$</a:t>
            </a:r>
            <a:r>
              <a:rPr lang="en-US" dirty="0" err="1">
                <a:solidFill>
                  <a:schemeClr val="bg2">
                    <a:lumMod val="50000"/>
                  </a:schemeClr>
                </a:solidFill>
              </a:rPr>
              <a:t>rbx</a:t>
            </a:r>
            <a:r>
              <a:rPr lang="en-US" dirty="0">
                <a:solidFill>
                  <a:schemeClr val="bg2">
                    <a:lumMod val="50000"/>
                  </a:schemeClr>
                </a:solidFill>
              </a:rPr>
              <a:t> from somewhere else]</a:t>
            </a:r>
            <a:endParaRPr lang="en-US" dirty="0" smtClean="0"/>
          </a:p>
          <a:p>
            <a:pPr marL="0" indent="0">
              <a:buNone/>
            </a:pPr>
            <a:r>
              <a:rPr lang="en-US" dirty="0" smtClean="0">
                <a:solidFill>
                  <a:schemeClr val="bg2">
                    <a:lumMod val="50000"/>
                  </a:schemeClr>
                </a:solidFill>
              </a:rPr>
              <a:t>[some old stack items]</a:t>
            </a:r>
            <a:endParaRPr lang="en-US" dirty="0">
              <a:solidFill>
                <a:schemeClr val="bg2">
                  <a:lumMod val="50000"/>
                </a:schemeClr>
              </a:solidFill>
            </a:endParaRPr>
          </a:p>
        </p:txBody>
      </p:sp>
    </p:spTree>
    <p:extLst>
      <p:ext uri="{BB962C8B-B14F-4D97-AF65-F5344CB8AC3E}">
        <p14:creationId xmlns:p14="http://schemas.microsoft.com/office/powerpoint/2010/main" val="1191407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3 trace</a:t>
            </a:r>
          </a:p>
        </p:txBody>
      </p:sp>
      <p:sp>
        <p:nvSpPr>
          <p:cNvPr id="3" name="Content Placeholder 2"/>
          <p:cNvSpPr>
            <a:spLocks noGrp="1"/>
          </p:cNvSpPr>
          <p:nvPr>
            <p:ph idx="1"/>
          </p:nvPr>
        </p:nvSpPr>
        <p:spPr/>
        <p:txBody>
          <a:bodyPr>
            <a:normAutofit lnSpcReduction="10000"/>
          </a:bodyPr>
          <a:lstStyle/>
          <a:p>
            <a:r>
              <a:rPr lang="en-US" dirty="0" smtClean="0"/>
              <a:t>About to run </a:t>
            </a:r>
            <a:r>
              <a:rPr lang="en-US" dirty="0" smtClean="0">
                <a:solidFill>
                  <a:srgbClr val="C00000"/>
                </a:solidFill>
              </a:rPr>
              <a:t>ret</a:t>
            </a:r>
          </a:p>
          <a:p>
            <a:r>
              <a:rPr lang="en-US" dirty="0" smtClean="0"/>
              <a:t>$</a:t>
            </a:r>
            <a:r>
              <a:rPr lang="en-US" dirty="0" err="1" smtClean="0"/>
              <a:t>rdi</a:t>
            </a:r>
            <a:r>
              <a:rPr lang="en-US" dirty="0" smtClean="0"/>
              <a:t> =  5208</a:t>
            </a:r>
          </a:p>
          <a:p>
            <a:r>
              <a:rPr lang="en-US" dirty="0" smtClean="0"/>
              <a:t>$</a:t>
            </a:r>
            <a:r>
              <a:rPr lang="en-US" dirty="0" err="1" smtClean="0"/>
              <a:t>rsi</a:t>
            </a:r>
            <a:r>
              <a:rPr lang="en-US" dirty="0" smtClean="0"/>
              <a:t> = 10000</a:t>
            </a:r>
          </a:p>
          <a:p>
            <a:r>
              <a:rPr lang="en-US" dirty="0" smtClean="0"/>
              <a:t>$</a:t>
            </a:r>
            <a:r>
              <a:rPr lang="en-US" dirty="0" err="1" smtClean="0"/>
              <a:t>rbx</a:t>
            </a:r>
            <a:r>
              <a:rPr lang="en-US" dirty="0" smtClean="0"/>
              <a:t> = </a:t>
            </a:r>
            <a:r>
              <a:rPr lang="en-US" dirty="0">
                <a:solidFill>
                  <a:schemeClr val="bg2">
                    <a:lumMod val="50000"/>
                  </a:schemeClr>
                </a:solidFill>
              </a:rPr>
              <a:t>[$</a:t>
            </a:r>
            <a:r>
              <a:rPr lang="en-US" dirty="0" err="1">
                <a:solidFill>
                  <a:schemeClr val="bg2">
                    <a:lumMod val="50000"/>
                  </a:schemeClr>
                </a:solidFill>
              </a:rPr>
              <a:t>rbx</a:t>
            </a:r>
            <a:r>
              <a:rPr lang="en-US" dirty="0">
                <a:solidFill>
                  <a:schemeClr val="bg2">
                    <a:lumMod val="50000"/>
                  </a:schemeClr>
                </a:solidFill>
              </a:rPr>
              <a:t> from somewhere else</a:t>
            </a:r>
            <a:r>
              <a:rPr lang="en-US" dirty="0" smtClean="0">
                <a:solidFill>
                  <a:schemeClr val="bg2">
                    <a:lumMod val="50000"/>
                  </a:schemeClr>
                </a:solidFill>
              </a:rPr>
              <a:t>]</a:t>
            </a:r>
            <a:endParaRPr lang="en-US" dirty="0" smtClean="0"/>
          </a:p>
          <a:p>
            <a:r>
              <a:rPr lang="en-US" dirty="0" smtClean="0"/>
              <a:t>$</a:t>
            </a:r>
            <a:r>
              <a:rPr lang="en-US" dirty="0" err="1" smtClean="0"/>
              <a:t>rax</a:t>
            </a:r>
            <a:r>
              <a:rPr lang="en-US" dirty="0" smtClean="0"/>
              <a:t> =</a:t>
            </a:r>
            <a:r>
              <a:rPr lang="en-US" dirty="0"/>
              <a:t> </a:t>
            </a:r>
            <a:r>
              <a:rPr lang="en-US" dirty="0" smtClean="0"/>
              <a:t>1</a:t>
            </a:r>
          </a:p>
          <a:p>
            <a:endParaRPr lang="en-US" dirty="0" smtClean="0"/>
          </a:p>
          <a:p>
            <a:r>
              <a:rPr lang="en-US" dirty="0" smtClean="0"/>
              <a:t>Stack:</a:t>
            </a:r>
          </a:p>
          <a:p>
            <a:pPr marL="0" indent="0">
              <a:buNone/>
            </a:pPr>
            <a:endParaRPr lang="en-US" dirty="0" smtClean="0">
              <a:solidFill>
                <a:schemeClr val="bg2">
                  <a:lumMod val="50000"/>
                </a:schemeClr>
              </a:solidFill>
            </a:endParaRPr>
          </a:p>
          <a:p>
            <a:pPr marL="0" indent="0">
              <a:buNone/>
            </a:pPr>
            <a:r>
              <a:rPr lang="en-US" dirty="0" smtClean="0">
                <a:solidFill>
                  <a:schemeClr val="bg2">
                    <a:lumMod val="50000"/>
                  </a:schemeClr>
                </a:solidFill>
              </a:rPr>
              <a:t>[some old stack items]</a:t>
            </a:r>
            <a:endParaRPr lang="en-US" dirty="0">
              <a:solidFill>
                <a:schemeClr val="bg2">
                  <a:lumMod val="50000"/>
                </a:schemeClr>
              </a:solidFill>
            </a:endParaRPr>
          </a:p>
        </p:txBody>
      </p:sp>
    </p:spTree>
    <p:extLst>
      <p:ext uri="{BB962C8B-B14F-4D97-AF65-F5344CB8AC3E}">
        <p14:creationId xmlns:p14="http://schemas.microsoft.com/office/powerpoint/2010/main" val="912450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4 (practice at home / OH)</a:t>
            </a:r>
            <a:endParaRPr lang="en-US" dirty="0"/>
          </a:p>
        </p:txBody>
      </p:sp>
      <p:sp>
        <p:nvSpPr>
          <p:cNvPr id="3" name="Content Placeholder 2"/>
          <p:cNvSpPr>
            <a:spLocks noGrp="1"/>
          </p:cNvSpPr>
          <p:nvPr>
            <p:ph idx="1"/>
          </p:nvPr>
        </p:nvSpPr>
        <p:spPr/>
        <p:txBody>
          <a:bodyPr/>
          <a:lstStyle/>
          <a:p>
            <a:pPr marL="0" indent="0">
              <a:buNone/>
            </a:pPr>
            <a:r>
              <a:rPr lang="en-US" dirty="0" smtClean="0"/>
              <a:t>Use </a:t>
            </a:r>
            <a:r>
              <a:rPr lang="en-US" dirty="0"/>
              <a:t>what you have learned to get act4 to </a:t>
            </a:r>
            <a:r>
              <a:rPr lang="en-US" dirty="0" smtClean="0"/>
              <a:t>print </a:t>
            </a:r>
            <a:r>
              <a:rPr lang="en-US" dirty="0"/>
              <a:t>“</a:t>
            </a:r>
            <a:r>
              <a:rPr lang="en-US" dirty="0" smtClean="0"/>
              <a:t>Finish.”</a:t>
            </a:r>
          </a:p>
          <a:p>
            <a:pPr marL="0" indent="0">
              <a:buNone/>
            </a:pPr>
            <a:endParaRPr lang="en-US" dirty="0"/>
          </a:p>
          <a:p>
            <a:pPr marL="0" indent="0">
              <a:buNone/>
            </a:pPr>
            <a:r>
              <a:rPr lang="en-US" dirty="0" smtClean="0"/>
              <a:t>The </a:t>
            </a:r>
            <a:r>
              <a:rPr lang="en-US" dirty="0"/>
              <a:t>source </a:t>
            </a:r>
            <a:r>
              <a:rPr lang="en-US" dirty="0" smtClean="0"/>
              <a:t>code is available in act4.c if you get stuck. Also, you can ask TAs for help understanding the assembly code.</a:t>
            </a:r>
            <a:endParaRPr lang="en-US" dirty="0"/>
          </a:p>
        </p:txBody>
      </p:sp>
    </p:spTree>
    <p:extLst>
      <p:ext uri="{BB962C8B-B14F-4D97-AF65-F5344CB8AC3E}">
        <p14:creationId xmlns:p14="http://schemas.microsoft.com/office/powerpoint/2010/main" val="2161232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GDB tips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chemeClr val="bg2">
                    <a:lumMod val="50000"/>
                  </a:schemeClr>
                </a:solidFill>
              </a:rPr>
              <a:t>(</a:t>
            </a:r>
            <a:r>
              <a:rPr lang="en-US" dirty="0" err="1" smtClean="0">
                <a:solidFill>
                  <a:schemeClr val="bg2">
                    <a:lumMod val="50000"/>
                  </a:schemeClr>
                </a:solidFill>
              </a:rPr>
              <a:t>gdb</a:t>
            </a:r>
            <a:r>
              <a:rPr lang="en-US" dirty="0" smtClean="0">
                <a:solidFill>
                  <a:schemeClr val="bg2">
                    <a:lumMod val="50000"/>
                  </a:schemeClr>
                </a:solidFill>
              </a:rPr>
              <a:t>) </a:t>
            </a:r>
            <a:r>
              <a:rPr lang="en-US" dirty="0" smtClean="0">
                <a:solidFill>
                  <a:schemeClr val="accent6">
                    <a:lumMod val="50000"/>
                  </a:schemeClr>
                </a:solidFill>
              </a:rPr>
              <a:t>print </a:t>
            </a:r>
            <a:r>
              <a:rPr lang="en-US" dirty="0" smtClean="0">
                <a:solidFill>
                  <a:srgbClr val="C00000"/>
                </a:solidFill>
              </a:rPr>
              <a:t>[any valid C expression]</a:t>
            </a:r>
          </a:p>
          <a:p>
            <a:pPr lvl="1"/>
            <a:r>
              <a:rPr lang="en-US" dirty="0" smtClean="0"/>
              <a:t>This can be used to study any kind of local variable or memory location</a:t>
            </a:r>
          </a:p>
          <a:p>
            <a:pPr lvl="1"/>
            <a:r>
              <a:rPr lang="en-US" dirty="0" smtClean="0"/>
              <a:t>Use casting to get the right type (e.g. </a:t>
            </a:r>
            <a:r>
              <a:rPr lang="en-US" dirty="0" smtClean="0">
                <a:solidFill>
                  <a:schemeClr val="accent6">
                    <a:lumMod val="50000"/>
                  </a:schemeClr>
                </a:solidFill>
              </a:rPr>
              <a:t>print  *(long *)</a:t>
            </a:r>
            <a:r>
              <a:rPr lang="en-US" dirty="0" err="1" smtClean="0">
                <a:solidFill>
                  <a:schemeClr val="accent6">
                    <a:lumMod val="50000"/>
                  </a:schemeClr>
                </a:solidFill>
              </a:rPr>
              <a:t>ptr</a:t>
            </a:r>
            <a:r>
              <a:rPr lang="en-US" dirty="0" smtClean="0">
                <a:solidFill>
                  <a:schemeClr val="accent6">
                    <a:lumMod val="50000"/>
                  </a:schemeClr>
                </a:solidFill>
              </a:rPr>
              <a:t> </a:t>
            </a:r>
            <a:r>
              <a:rPr lang="en-US" dirty="0" smtClean="0"/>
              <a:t>)</a:t>
            </a:r>
          </a:p>
          <a:p>
            <a:pPr lvl="1"/>
            <a:endParaRPr lang="en-US" dirty="0" smtClean="0"/>
          </a:p>
          <a:p>
            <a:r>
              <a:rPr lang="en-US" dirty="0" smtClean="0">
                <a:solidFill>
                  <a:schemeClr val="bg2">
                    <a:lumMod val="50000"/>
                  </a:schemeClr>
                </a:solidFill>
              </a:rPr>
              <a:t>(</a:t>
            </a:r>
            <a:r>
              <a:rPr lang="en-US" dirty="0" err="1" smtClean="0">
                <a:solidFill>
                  <a:schemeClr val="bg2">
                    <a:lumMod val="50000"/>
                  </a:schemeClr>
                </a:solidFill>
              </a:rPr>
              <a:t>gdb</a:t>
            </a:r>
            <a:r>
              <a:rPr lang="en-US" dirty="0" smtClean="0">
                <a:solidFill>
                  <a:schemeClr val="bg2">
                    <a:lumMod val="50000"/>
                  </a:schemeClr>
                </a:solidFill>
              </a:rPr>
              <a:t>) </a:t>
            </a:r>
            <a:r>
              <a:rPr lang="en-US" dirty="0" smtClean="0">
                <a:solidFill>
                  <a:schemeClr val="accent6">
                    <a:lumMod val="50000"/>
                  </a:schemeClr>
                </a:solidFill>
              </a:rPr>
              <a:t>x </a:t>
            </a:r>
            <a:r>
              <a:rPr lang="en-US" dirty="0" smtClean="0">
                <a:solidFill>
                  <a:srgbClr val="C00000"/>
                </a:solidFill>
              </a:rPr>
              <a:t>[some format </a:t>
            </a:r>
            <a:r>
              <a:rPr lang="en-US" dirty="0" err="1" smtClean="0">
                <a:solidFill>
                  <a:srgbClr val="C00000"/>
                </a:solidFill>
              </a:rPr>
              <a:t>specifier</a:t>
            </a:r>
            <a:r>
              <a:rPr lang="en-US" dirty="0" smtClean="0">
                <a:solidFill>
                  <a:srgbClr val="C00000"/>
                </a:solidFill>
              </a:rPr>
              <a:t>]</a:t>
            </a:r>
            <a:r>
              <a:rPr lang="en-US" dirty="0" smtClean="0"/>
              <a:t> </a:t>
            </a:r>
            <a:r>
              <a:rPr lang="en-US" dirty="0" smtClean="0">
                <a:solidFill>
                  <a:srgbClr val="C00000"/>
                </a:solidFill>
              </a:rPr>
              <a:t>[some memory address]</a:t>
            </a:r>
          </a:p>
          <a:p>
            <a:pPr lvl="1"/>
            <a:r>
              <a:rPr lang="en-US" dirty="0" smtClean="0"/>
              <a:t>E</a:t>
            </a:r>
            <a:r>
              <a:rPr lang="en-US" dirty="0" smtClean="0">
                <a:solidFill>
                  <a:schemeClr val="accent6">
                    <a:lumMod val="50000"/>
                  </a:schemeClr>
                </a:solidFill>
              </a:rPr>
              <a:t>x</a:t>
            </a:r>
            <a:r>
              <a:rPr lang="en-US" dirty="0" smtClean="0"/>
              <a:t>amines memory. See the handout for more information.</a:t>
            </a:r>
          </a:p>
          <a:p>
            <a:pPr lvl="1"/>
            <a:r>
              <a:rPr lang="en-US" dirty="0" smtClean="0"/>
              <a:t>You still can do the same thing with </a:t>
            </a:r>
            <a:r>
              <a:rPr lang="en-US" dirty="0" smtClean="0">
                <a:solidFill>
                  <a:schemeClr val="accent6">
                    <a:lumMod val="50000"/>
                  </a:schemeClr>
                </a:solidFill>
              </a:rPr>
              <a:t>print</a:t>
            </a:r>
            <a:r>
              <a:rPr lang="en-US" dirty="0" smtClean="0"/>
              <a:t>, though it’s less convenient.</a:t>
            </a:r>
          </a:p>
          <a:p>
            <a:pPr lvl="1"/>
            <a:endParaRPr lang="en-US" dirty="0" smtClean="0"/>
          </a:p>
          <a:p>
            <a:r>
              <a:rPr lang="en-US" dirty="0" smtClean="0">
                <a:solidFill>
                  <a:schemeClr val="bg2">
                    <a:lumMod val="50000"/>
                  </a:schemeClr>
                </a:solidFill>
              </a:rPr>
              <a:t>(</a:t>
            </a:r>
            <a:r>
              <a:rPr lang="en-US" dirty="0" err="1" smtClean="0">
                <a:solidFill>
                  <a:schemeClr val="bg2">
                    <a:lumMod val="50000"/>
                  </a:schemeClr>
                </a:solidFill>
              </a:rPr>
              <a:t>gdb</a:t>
            </a:r>
            <a:r>
              <a:rPr lang="en-US" dirty="0" smtClean="0">
                <a:solidFill>
                  <a:schemeClr val="bg2">
                    <a:lumMod val="50000"/>
                  </a:schemeClr>
                </a:solidFill>
              </a:rPr>
              <a:t>) </a:t>
            </a:r>
            <a:r>
              <a:rPr lang="en-US" dirty="0" smtClean="0"/>
              <a:t>set </a:t>
            </a:r>
            <a:r>
              <a:rPr lang="en-US" dirty="0"/>
              <a:t>disassemble-next-line </a:t>
            </a:r>
            <a:r>
              <a:rPr lang="en-US" dirty="0" smtClean="0"/>
              <a:t>on</a:t>
            </a:r>
            <a:br>
              <a:rPr lang="en-US" dirty="0" smtClean="0"/>
            </a:br>
            <a:r>
              <a:rPr lang="en-US" dirty="0" smtClean="0">
                <a:solidFill>
                  <a:schemeClr val="bg2">
                    <a:lumMod val="50000"/>
                  </a:schemeClr>
                </a:solidFill>
              </a:rPr>
              <a:t>(</a:t>
            </a:r>
            <a:r>
              <a:rPr lang="en-US" dirty="0" err="1" smtClean="0">
                <a:solidFill>
                  <a:schemeClr val="bg2">
                    <a:lumMod val="50000"/>
                  </a:schemeClr>
                </a:solidFill>
              </a:rPr>
              <a:t>gdb</a:t>
            </a:r>
            <a:r>
              <a:rPr lang="en-US" dirty="0" smtClean="0">
                <a:solidFill>
                  <a:schemeClr val="bg2">
                    <a:lumMod val="50000"/>
                  </a:schemeClr>
                </a:solidFill>
              </a:rPr>
              <a:t>) </a:t>
            </a:r>
            <a:r>
              <a:rPr lang="en-US" dirty="0" smtClean="0"/>
              <a:t>show disassemble-next-line</a:t>
            </a:r>
          </a:p>
          <a:p>
            <a:pPr lvl="1"/>
            <a:r>
              <a:rPr lang="en-US" dirty="0" smtClean="0"/>
              <a:t>Shows the next assembly instruction after each step instruction</a:t>
            </a:r>
          </a:p>
          <a:p>
            <a:pPr lvl="1"/>
            <a:endParaRPr lang="en-US" dirty="0" smtClean="0"/>
          </a:p>
          <a:p>
            <a:r>
              <a:rPr lang="en-US" dirty="0" smtClean="0">
                <a:solidFill>
                  <a:schemeClr val="bg2">
                    <a:lumMod val="50000"/>
                  </a:schemeClr>
                </a:solidFill>
              </a:rPr>
              <a:t>(</a:t>
            </a:r>
            <a:r>
              <a:rPr lang="en-US" dirty="0" err="1">
                <a:solidFill>
                  <a:schemeClr val="bg2">
                    <a:lumMod val="50000"/>
                  </a:schemeClr>
                </a:solidFill>
              </a:rPr>
              <a:t>gdb</a:t>
            </a:r>
            <a:r>
              <a:rPr lang="en-US" dirty="0">
                <a:solidFill>
                  <a:schemeClr val="bg2">
                    <a:lumMod val="50000"/>
                  </a:schemeClr>
                </a:solidFill>
              </a:rPr>
              <a:t>) </a:t>
            </a:r>
            <a:r>
              <a:rPr lang="en-US" dirty="0"/>
              <a:t>info </a:t>
            </a:r>
            <a:r>
              <a:rPr lang="en-US" dirty="0" smtClean="0"/>
              <a:t>registers</a:t>
            </a:r>
          </a:p>
          <a:p>
            <a:pPr lvl="1"/>
            <a:r>
              <a:rPr lang="en-US" dirty="0" smtClean="0"/>
              <a:t>Shows the values of the registers</a:t>
            </a:r>
          </a:p>
        </p:txBody>
      </p:sp>
    </p:spTree>
    <p:extLst>
      <p:ext uri="{BB962C8B-B14F-4D97-AF65-F5344CB8AC3E}">
        <p14:creationId xmlns:p14="http://schemas.microsoft.com/office/powerpoint/2010/main" val="385952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GDB in TUI mode (optional)</a:t>
            </a:r>
            <a:endParaRPr lang="en-US" dirty="0"/>
          </a:p>
        </p:txBody>
      </p:sp>
      <p:sp>
        <p:nvSpPr>
          <p:cNvPr id="3" name="Content Placeholder 2"/>
          <p:cNvSpPr>
            <a:spLocks noGrp="1"/>
          </p:cNvSpPr>
          <p:nvPr>
            <p:ph idx="1"/>
          </p:nvPr>
        </p:nvSpPr>
        <p:spPr/>
        <p:txBody>
          <a:bodyPr>
            <a:normAutofit/>
          </a:bodyPr>
          <a:lstStyle/>
          <a:p>
            <a:r>
              <a:rPr lang="en-US" dirty="0" smtClean="0">
                <a:solidFill>
                  <a:schemeClr val="bg2">
                    <a:lumMod val="50000"/>
                  </a:schemeClr>
                </a:solidFill>
              </a:rPr>
              <a:t>(</a:t>
            </a:r>
            <a:r>
              <a:rPr lang="en-US" dirty="0" err="1" smtClean="0">
                <a:solidFill>
                  <a:schemeClr val="bg2">
                    <a:lumMod val="50000"/>
                  </a:schemeClr>
                </a:solidFill>
              </a:rPr>
              <a:t>gdb</a:t>
            </a:r>
            <a:r>
              <a:rPr lang="en-US" dirty="0" smtClean="0">
                <a:solidFill>
                  <a:schemeClr val="bg2">
                    <a:lumMod val="50000"/>
                  </a:schemeClr>
                </a:solidFill>
              </a:rPr>
              <a:t>) </a:t>
            </a:r>
            <a:r>
              <a:rPr lang="en-US" dirty="0" smtClean="0"/>
              <a:t>layout </a:t>
            </a:r>
            <a:r>
              <a:rPr lang="en-US" dirty="0" err="1" smtClean="0"/>
              <a:t>asm</a:t>
            </a:r>
            <a:endParaRPr lang="en-US" dirty="0" smtClean="0"/>
          </a:p>
          <a:p>
            <a:r>
              <a:rPr lang="en-US" dirty="0" smtClean="0">
                <a:solidFill>
                  <a:schemeClr val="bg2">
                    <a:lumMod val="50000"/>
                  </a:schemeClr>
                </a:solidFill>
              </a:rPr>
              <a:t>(</a:t>
            </a:r>
            <a:r>
              <a:rPr lang="en-US" dirty="0" err="1" smtClean="0">
                <a:solidFill>
                  <a:schemeClr val="bg2">
                    <a:lumMod val="50000"/>
                  </a:schemeClr>
                </a:solidFill>
              </a:rPr>
              <a:t>gdb</a:t>
            </a:r>
            <a:r>
              <a:rPr lang="en-US" dirty="0" smtClean="0">
                <a:solidFill>
                  <a:schemeClr val="bg2">
                    <a:lumMod val="50000"/>
                  </a:schemeClr>
                </a:solidFill>
              </a:rPr>
              <a:t>) </a:t>
            </a:r>
            <a:r>
              <a:rPr lang="en-US" dirty="0" smtClean="0"/>
              <a:t>layout </a:t>
            </a:r>
            <a:r>
              <a:rPr lang="en-US" dirty="0" err="1" smtClean="0"/>
              <a:t>reg</a:t>
            </a:r>
            <a:endParaRPr lang="en-US" dirty="0" smtClean="0"/>
          </a:p>
          <a:p>
            <a:r>
              <a:rPr lang="en-US" dirty="0" smtClean="0">
                <a:solidFill>
                  <a:schemeClr val="bg2">
                    <a:lumMod val="50000"/>
                  </a:schemeClr>
                </a:solidFill>
              </a:rPr>
              <a:t>(</a:t>
            </a:r>
            <a:r>
              <a:rPr lang="en-US" dirty="0" err="1" smtClean="0">
                <a:solidFill>
                  <a:schemeClr val="bg2">
                    <a:lumMod val="50000"/>
                  </a:schemeClr>
                </a:solidFill>
              </a:rPr>
              <a:t>gdb</a:t>
            </a:r>
            <a:r>
              <a:rPr lang="en-US" dirty="0" smtClean="0">
                <a:solidFill>
                  <a:schemeClr val="bg2">
                    <a:lumMod val="50000"/>
                  </a:schemeClr>
                </a:solidFill>
              </a:rPr>
              <a:t>) </a:t>
            </a:r>
            <a:r>
              <a:rPr lang="en-US" dirty="0" smtClean="0"/>
              <a:t>focus </a:t>
            </a:r>
            <a:r>
              <a:rPr lang="en-US" dirty="0" err="1" smtClean="0"/>
              <a:t>cmd</a:t>
            </a:r>
            <a:endParaRPr lang="en-US" dirty="0" smtClean="0"/>
          </a:p>
          <a:p>
            <a:r>
              <a:rPr lang="en-US" dirty="0" smtClean="0"/>
              <a:t>Switch between TUI and </a:t>
            </a:r>
            <a:r>
              <a:rPr lang="en-US" dirty="0"/>
              <a:t>regular mode with </a:t>
            </a:r>
            <a:r>
              <a:rPr lang="en-US" dirty="0">
                <a:solidFill>
                  <a:schemeClr val="accent6">
                    <a:lumMod val="50000"/>
                  </a:schemeClr>
                </a:solidFill>
              </a:rPr>
              <a:t>Ctrl-X </a:t>
            </a:r>
            <a:r>
              <a:rPr lang="en-US" dirty="0" smtClean="0">
                <a:solidFill>
                  <a:schemeClr val="accent6">
                    <a:lumMod val="50000"/>
                  </a:schemeClr>
                </a:solidFill>
              </a:rPr>
              <a:t>Ctrl-A</a:t>
            </a:r>
          </a:p>
          <a:p>
            <a:r>
              <a:rPr lang="en-US" dirty="0" smtClean="0"/>
              <a:t>TUI mode is buggy on the shark machines, so you still need to know how to use regular mode in case TUI glitches out.</a:t>
            </a:r>
          </a:p>
          <a:p>
            <a:r>
              <a:rPr lang="en-US" dirty="0" smtClean="0"/>
              <a:t>Tip: Only use TUI when single stepping your code. For all other use cases, use regular mode. If you see glitches and your screen get garbled, you might have to exit GDB and start over.</a:t>
            </a:r>
            <a:endParaRPr lang="en-US" dirty="0"/>
          </a:p>
        </p:txBody>
      </p:sp>
    </p:spTree>
    <p:extLst>
      <p:ext uri="{BB962C8B-B14F-4D97-AF65-F5344CB8AC3E}">
        <p14:creationId xmlns:p14="http://schemas.microsoft.com/office/powerpoint/2010/main" val="2517452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Assembly Info</a:t>
            </a:r>
            <a:endParaRPr lang="en-US" dirty="0"/>
          </a:p>
        </p:txBody>
      </p:sp>
      <p:sp>
        <p:nvSpPr>
          <p:cNvPr id="3" name="Content Placeholder 2"/>
          <p:cNvSpPr>
            <a:spLocks noGrp="1"/>
          </p:cNvSpPr>
          <p:nvPr>
            <p:ph idx="1"/>
          </p:nvPr>
        </p:nvSpPr>
        <p:spPr/>
        <p:txBody>
          <a:bodyPr>
            <a:normAutofit fontScale="92500"/>
          </a:bodyPr>
          <a:lstStyle/>
          <a:p>
            <a:r>
              <a:rPr lang="en-US" dirty="0" smtClean="0"/>
              <a:t>$</a:t>
            </a:r>
            <a:r>
              <a:rPr lang="en-US" dirty="0" err="1" smtClean="0"/>
              <a:t>rdi</a:t>
            </a:r>
            <a:r>
              <a:rPr lang="en-US" dirty="0" smtClean="0"/>
              <a:t> holds the first argument to a function call, $</a:t>
            </a:r>
            <a:r>
              <a:rPr lang="en-US" dirty="0" err="1" smtClean="0"/>
              <a:t>rsi</a:t>
            </a:r>
            <a:r>
              <a:rPr lang="en-US" dirty="0" smtClean="0"/>
              <a:t> holds the second argument, and $</a:t>
            </a:r>
            <a:r>
              <a:rPr lang="en-US" dirty="0" err="1" smtClean="0"/>
              <a:t>rax</a:t>
            </a:r>
            <a:r>
              <a:rPr lang="en-US" dirty="0" smtClean="0"/>
              <a:t> will hold the return value of the function call.</a:t>
            </a:r>
          </a:p>
          <a:p>
            <a:r>
              <a:rPr lang="en-US" dirty="0" smtClean="0"/>
              <a:t>Many functions start with “push %</a:t>
            </a:r>
            <a:r>
              <a:rPr lang="en-US" dirty="0" err="1" smtClean="0"/>
              <a:t>rbx</a:t>
            </a:r>
            <a:r>
              <a:rPr lang="en-US" dirty="0" smtClean="0"/>
              <a:t>” and end with “pop %</a:t>
            </a:r>
            <a:r>
              <a:rPr lang="en-US" dirty="0" err="1" smtClean="0"/>
              <a:t>rbx</a:t>
            </a:r>
            <a:r>
              <a:rPr lang="en-US" dirty="0" smtClean="0"/>
              <a:t>”. Long story short, this is because %</a:t>
            </a:r>
            <a:r>
              <a:rPr lang="en-US" dirty="0" err="1" smtClean="0"/>
              <a:t>rbx</a:t>
            </a:r>
            <a:r>
              <a:rPr lang="en-US" dirty="0" smtClean="0"/>
              <a:t> is “</a:t>
            </a:r>
            <a:r>
              <a:rPr lang="en-US" dirty="0" err="1" smtClean="0"/>
              <a:t>callee</a:t>
            </a:r>
            <a:r>
              <a:rPr lang="en-US" dirty="0" smtClean="0"/>
              <a:t>-saved”.</a:t>
            </a:r>
          </a:p>
          <a:p>
            <a:r>
              <a:rPr lang="en-US" dirty="0" smtClean="0"/>
              <a:t>The stack is often used to hold local variables</a:t>
            </a:r>
          </a:p>
          <a:p>
            <a:pPr lvl="1"/>
            <a:r>
              <a:rPr lang="en-US" dirty="0" smtClean="0"/>
              <a:t>Addresses in the stack are usually in the 0x7fffffff</a:t>
            </a:r>
            <a:r>
              <a:rPr lang="en-US" dirty="0"/>
              <a:t>… </a:t>
            </a:r>
            <a:r>
              <a:rPr lang="en-US" dirty="0" smtClean="0"/>
              <a:t>range</a:t>
            </a:r>
          </a:p>
          <a:p>
            <a:r>
              <a:rPr lang="en-US" dirty="0" smtClean="0"/>
              <a:t>Know how $</a:t>
            </a:r>
            <a:r>
              <a:rPr lang="en-US" dirty="0" err="1" smtClean="0"/>
              <a:t>rax</a:t>
            </a:r>
            <a:r>
              <a:rPr lang="en-US" dirty="0" smtClean="0"/>
              <a:t> is related to $</a:t>
            </a:r>
            <a:r>
              <a:rPr lang="en-US" dirty="0" err="1" smtClean="0"/>
              <a:t>eax</a:t>
            </a:r>
            <a:r>
              <a:rPr lang="en-US" dirty="0"/>
              <a:t> </a:t>
            </a:r>
            <a:r>
              <a:rPr lang="en-US" dirty="0" smtClean="0"/>
              <a:t>and $al.</a:t>
            </a:r>
          </a:p>
          <a:p>
            <a:r>
              <a:rPr lang="en-US" dirty="0" smtClean="0"/>
              <a:t>Most cryptic function calls you’ll see (e.g. </a:t>
            </a:r>
            <a:r>
              <a:rPr lang="en-US" dirty="0" err="1" smtClean="0">
                <a:solidFill>
                  <a:schemeClr val="accent6">
                    <a:lumMod val="50000"/>
                  </a:schemeClr>
                </a:solidFill>
              </a:rPr>
              <a:t>callq</a:t>
            </a:r>
            <a:r>
              <a:rPr lang="en-US" dirty="0" smtClean="0">
                <a:solidFill>
                  <a:schemeClr val="accent6">
                    <a:lumMod val="50000"/>
                  </a:schemeClr>
                </a:solidFill>
              </a:rPr>
              <a:t> … &lt;_</a:t>
            </a:r>
            <a:r>
              <a:rPr lang="en-US" dirty="0" err="1" smtClean="0">
                <a:solidFill>
                  <a:schemeClr val="accent6">
                    <a:lumMod val="50000"/>
                  </a:schemeClr>
                </a:solidFill>
              </a:rPr>
              <a:t>exit@plt</a:t>
            </a:r>
            <a:r>
              <a:rPr lang="en-US" dirty="0" smtClean="0">
                <a:solidFill>
                  <a:schemeClr val="accent6">
                    <a:lumMod val="50000"/>
                  </a:schemeClr>
                </a:solidFill>
              </a:rPr>
              <a:t>&gt;</a:t>
            </a:r>
            <a:r>
              <a:rPr lang="en-US" dirty="0" smtClean="0"/>
              <a:t>) are calls to C library functions. If necessary, use the Unix man pages to figure out what the functions do.</a:t>
            </a:r>
          </a:p>
        </p:txBody>
      </p:sp>
    </p:spTree>
    <p:extLst>
      <p:ext uri="{BB962C8B-B14F-4D97-AF65-F5344CB8AC3E}">
        <p14:creationId xmlns:p14="http://schemas.microsoft.com/office/powerpoint/2010/main" val="2048177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Assembly Info</a:t>
            </a:r>
            <a:endParaRPr lang="en-US" dirty="0"/>
          </a:p>
        </p:txBody>
      </p:sp>
      <p:sp>
        <p:nvSpPr>
          <p:cNvPr id="3" name="Content Placeholder 2"/>
          <p:cNvSpPr>
            <a:spLocks noGrp="1"/>
          </p:cNvSpPr>
          <p:nvPr>
            <p:ph idx="1"/>
          </p:nvPr>
        </p:nvSpPr>
        <p:spPr/>
        <p:txBody>
          <a:bodyPr/>
          <a:lstStyle/>
          <a:p>
            <a:r>
              <a:rPr lang="en-US" dirty="0" smtClean="0"/>
              <a:t>$ </a:t>
            </a:r>
            <a:r>
              <a:rPr lang="en-US" dirty="0" err="1" smtClean="0"/>
              <a:t>objdump</a:t>
            </a:r>
            <a:r>
              <a:rPr lang="en-US" dirty="0" smtClean="0"/>
              <a:t> -d </a:t>
            </a:r>
            <a:r>
              <a:rPr lang="en-US" dirty="0" smtClean="0">
                <a:solidFill>
                  <a:srgbClr val="C00000"/>
                </a:solidFill>
              </a:rPr>
              <a:t>[name of executable]</a:t>
            </a:r>
            <a:r>
              <a:rPr lang="en-US" dirty="0" smtClean="0"/>
              <a:t> &gt; </a:t>
            </a:r>
            <a:r>
              <a:rPr lang="en-US" dirty="0" smtClean="0">
                <a:solidFill>
                  <a:srgbClr val="C00000"/>
                </a:solidFill>
              </a:rPr>
              <a:t>[any file name]</a:t>
            </a:r>
          </a:p>
          <a:p>
            <a:pPr lvl="1"/>
            <a:r>
              <a:rPr lang="en-US" dirty="0" smtClean="0"/>
              <a:t>Saves the assembly code of the executable into the file.</a:t>
            </a:r>
          </a:p>
          <a:p>
            <a:pPr lvl="1"/>
            <a:r>
              <a:rPr lang="en-US" dirty="0" smtClean="0"/>
              <a:t>Feel free to annotate the assembly in your favorite text editor.</a:t>
            </a:r>
            <a:endParaRPr lang="en-US" dirty="0"/>
          </a:p>
        </p:txBody>
      </p:sp>
      <p:pic>
        <p:nvPicPr>
          <p:cNvPr id="4" name="Picture 3"/>
          <p:cNvPicPr>
            <a:picLocks noChangeAspect="1"/>
          </p:cNvPicPr>
          <p:nvPr/>
        </p:nvPicPr>
        <p:blipFill>
          <a:blip r:embed="rId2"/>
          <a:stretch>
            <a:fillRect/>
          </a:stretch>
        </p:blipFill>
        <p:spPr>
          <a:xfrm>
            <a:off x="628650" y="2420302"/>
            <a:ext cx="7886700" cy="240912"/>
          </a:xfrm>
          <a:prstGeom prst="rect">
            <a:avLst/>
          </a:prstGeom>
        </p:spPr>
      </p:pic>
      <p:pic>
        <p:nvPicPr>
          <p:cNvPr id="6" name="Picture 5"/>
          <p:cNvPicPr>
            <a:picLocks noChangeAspect="1"/>
          </p:cNvPicPr>
          <p:nvPr/>
        </p:nvPicPr>
        <p:blipFill>
          <a:blip r:embed="rId3"/>
          <a:stretch>
            <a:fillRect/>
          </a:stretch>
        </p:blipFill>
        <p:spPr>
          <a:xfrm>
            <a:off x="625102" y="2831448"/>
            <a:ext cx="7890248" cy="1801275"/>
          </a:xfrm>
          <a:prstGeom prst="rect">
            <a:avLst/>
          </a:prstGeom>
        </p:spPr>
      </p:pic>
    </p:spTree>
    <p:extLst>
      <p:ext uri="{BB962C8B-B14F-4D97-AF65-F5344CB8AC3E}">
        <p14:creationId xmlns:p14="http://schemas.microsoft.com/office/powerpoint/2010/main" val="1536847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a:t>
            </a:r>
            <a:endParaRPr lang="en-US" dirty="0"/>
          </a:p>
        </p:txBody>
      </p:sp>
      <p:sp>
        <p:nvSpPr>
          <p:cNvPr id="3" name="Content Placeholder 2"/>
          <p:cNvSpPr>
            <a:spLocks noGrp="1"/>
          </p:cNvSpPr>
          <p:nvPr>
            <p:ph idx="1"/>
          </p:nvPr>
        </p:nvSpPr>
        <p:spPr/>
        <p:txBody>
          <a:bodyPr>
            <a:normAutofit/>
          </a:bodyPr>
          <a:lstStyle/>
          <a:p>
            <a:r>
              <a:rPr lang="en-US" dirty="0" smtClean="0"/>
              <a:t>Don’t understand what a big block of assembly does? </a:t>
            </a:r>
            <a:r>
              <a:rPr lang="en-US" dirty="0" smtClean="0">
                <a:solidFill>
                  <a:srgbClr val="C00000"/>
                </a:solidFill>
              </a:rPr>
              <a:t>GDB</a:t>
            </a:r>
          </a:p>
          <a:p>
            <a:r>
              <a:rPr lang="en-US" dirty="0" smtClean="0"/>
              <a:t>Need to figure out what’s in a specific memory address? </a:t>
            </a:r>
            <a:r>
              <a:rPr lang="en-US" dirty="0" smtClean="0">
                <a:solidFill>
                  <a:srgbClr val="C00000"/>
                </a:solidFill>
              </a:rPr>
              <a:t>GDB</a:t>
            </a:r>
          </a:p>
          <a:p>
            <a:r>
              <a:rPr lang="en-US" dirty="0" smtClean="0"/>
              <a:t>Can’t trace how 4 – 6 registers are changing over time? </a:t>
            </a:r>
            <a:r>
              <a:rPr lang="en-US" dirty="0" smtClean="0">
                <a:solidFill>
                  <a:srgbClr val="C00000"/>
                </a:solidFill>
              </a:rPr>
              <a:t>GDB</a:t>
            </a:r>
          </a:p>
          <a:p>
            <a:r>
              <a:rPr lang="en-US" dirty="0" smtClean="0"/>
              <a:t>Have no idea how to start the assignment? </a:t>
            </a:r>
            <a:r>
              <a:rPr lang="en-US" dirty="0" smtClean="0">
                <a:solidFill>
                  <a:srgbClr val="C00000"/>
                </a:solidFill>
              </a:rPr>
              <a:t>Handout</a:t>
            </a:r>
            <a:endParaRPr lang="en-US" dirty="0" smtClean="0"/>
          </a:p>
          <a:p>
            <a:r>
              <a:rPr lang="en-US" dirty="0" smtClean="0"/>
              <a:t>Need to know how to use certain GDB commands? </a:t>
            </a:r>
            <a:r>
              <a:rPr lang="en-US" dirty="0" smtClean="0">
                <a:solidFill>
                  <a:srgbClr val="C00000"/>
                </a:solidFill>
              </a:rPr>
              <a:t>Handout</a:t>
            </a:r>
          </a:p>
          <a:p>
            <a:pPr lvl="1"/>
            <a:r>
              <a:rPr lang="en-US" dirty="0">
                <a:solidFill>
                  <a:srgbClr val="C00000"/>
                </a:solidFill>
              </a:rPr>
              <a:t>Also useful: </a:t>
            </a:r>
            <a:r>
              <a:rPr lang="en-US" dirty="0">
                <a:solidFill>
                  <a:srgbClr val="C00000"/>
                </a:solidFill>
                <a:hlinkClick r:id="rId2"/>
              </a:rPr>
              <a:t>http://</a:t>
            </a:r>
            <a:r>
              <a:rPr lang="en-US" dirty="0" smtClean="0">
                <a:solidFill>
                  <a:srgbClr val="C00000"/>
                </a:solidFill>
                <a:hlinkClick r:id="rId2"/>
              </a:rPr>
              <a:t>csapp.cs.cmu.edu/2e/docs/gdbnotes-x86-64.pdf</a:t>
            </a:r>
            <a:endParaRPr lang="en-US" dirty="0" smtClean="0">
              <a:solidFill>
                <a:srgbClr val="C00000"/>
              </a:solidFill>
            </a:endParaRPr>
          </a:p>
          <a:p>
            <a:r>
              <a:rPr lang="en-US" dirty="0" smtClean="0"/>
              <a:t>Don’t know what an assembly instruction does? </a:t>
            </a:r>
            <a:r>
              <a:rPr lang="en-US" dirty="0" smtClean="0">
                <a:solidFill>
                  <a:srgbClr val="C00000"/>
                </a:solidFill>
              </a:rPr>
              <a:t>Lecture slides</a:t>
            </a:r>
          </a:p>
          <a:p>
            <a:r>
              <a:rPr lang="en-US" dirty="0" smtClean="0"/>
              <a:t>Confused about control flow or stack discipline? </a:t>
            </a:r>
            <a:r>
              <a:rPr lang="en-US" dirty="0" smtClean="0">
                <a:solidFill>
                  <a:srgbClr val="C00000"/>
                </a:solidFill>
              </a:rPr>
              <a:t>Lecture slides</a:t>
            </a:r>
            <a:endParaRPr lang="en-US" dirty="0" smtClean="0"/>
          </a:p>
        </p:txBody>
      </p:sp>
    </p:spTree>
    <p:extLst>
      <p:ext uri="{BB962C8B-B14F-4D97-AF65-F5344CB8AC3E}">
        <p14:creationId xmlns:p14="http://schemas.microsoft.com/office/powerpoint/2010/main" val="383051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Bomb Lab?</a:t>
            </a:r>
            <a:endParaRPr lang="en-US" dirty="0"/>
          </a:p>
        </p:txBody>
      </p:sp>
      <p:sp>
        <p:nvSpPr>
          <p:cNvPr id="3" name="Content Placeholder 2"/>
          <p:cNvSpPr>
            <a:spLocks noGrp="1"/>
          </p:cNvSpPr>
          <p:nvPr>
            <p:ph idx="1"/>
          </p:nvPr>
        </p:nvSpPr>
        <p:spPr/>
        <p:txBody>
          <a:bodyPr/>
          <a:lstStyle/>
          <a:p>
            <a:r>
              <a:rPr lang="en-US" dirty="0" smtClean="0"/>
              <a:t>An exercise in reading x86-64 assembly code.</a:t>
            </a:r>
          </a:p>
          <a:p>
            <a:r>
              <a:rPr lang="en-US" dirty="0" smtClean="0"/>
              <a:t>A chance to practice using GDB (a debugger).</a:t>
            </a:r>
          </a:p>
          <a:p>
            <a:endParaRPr lang="en-US" dirty="0" smtClean="0"/>
          </a:p>
          <a:p>
            <a:r>
              <a:rPr lang="en-US" dirty="0" smtClean="0"/>
              <a:t>Why?</a:t>
            </a:r>
          </a:p>
          <a:p>
            <a:pPr lvl="1"/>
            <a:r>
              <a:rPr lang="en-US" dirty="0" smtClean="0"/>
              <a:t>x86 assembly is low level machine code. Useful for understanding security exploits or tuning performance.</a:t>
            </a:r>
          </a:p>
          <a:p>
            <a:pPr lvl="1"/>
            <a:endParaRPr lang="en-US" dirty="0" smtClean="0"/>
          </a:p>
          <a:p>
            <a:pPr lvl="1"/>
            <a:r>
              <a:rPr lang="en-US" dirty="0" smtClean="0"/>
              <a:t>GDB can save you days of work in future labs </a:t>
            </a:r>
            <a:r>
              <a:rPr lang="en-US" sz="300" dirty="0" smtClean="0"/>
              <a:t>*cough </a:t>
            </a:r>
            <a:r>
              <a:rPr lang="en-US" sz="300" dirty="0" err="1" smtClean="0"/>
              <a:t>Malloc</a:t>
            </a:r>
            <a:r>
              <a:rPr lang="en-US" sz="300" dirty="0" smtClean="0"/>
              <a:t> cough*</a:t>
            </a:r>
            <a:r>
              <a:rPr lang="en-US" dirty="0" smtClean="0"/>
              <a:t> and can be helpful long after you finish this class.</a:t>
            </a:r>
            <a:endParaRPr lang="en-US" dirty="0"/>
          </a:p>
        </p:txBody>
      </p:sp>
    </p:spTree>
    <p:extLst>
      <p:ext uri="{BB962C8B-B14F-4D97-AF65-F5344CB8AC3E}">
        <p14:creationId xmlns:p14="http://schemas.microsoft.com/office/powerpoint/2010/main" val="589326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Downloading Your Bomb</a:t>
            </a:r>
            <a:endParaRPr lang="en-US" dirty="0"/>
          </a:p>
        </p:txBody>
      </p:sp>
      <p:sp>
        <p:nvSpPr>
          <p:cNvPr id="3" name="Content Placeholder 2"/>
          <p:cNvSpPr>
            <a:spLocks noGrp="1"/>
          </p:cNvSpPr>
          <p:nvPr>
            <p:ph idx="1"/>
          </p:nvPr>
        </p:nvSpPr>
        <p:spPr/>
        <p:txBody>
          <a:bodyPr>
            <a:normAutofit/>
          </a:bodyPr>
          <a:lstStyle/>
          <a:p>
            <a:r>
              <a:rPr lang="en-US" sz="2400" dirty="0" smtClean="0"/>
              <a:t>All the details you’ll need are in the write-up, which you most definitely have to read carefully before starting this lab anyway.</a:t>
            </a:r>
            <a:br>
              <a:rPr lang="en-US" sz="2400" dirty="0" smtClean="0"/>
            </a:br>
            <a:r>
              <a:rPr lang="en-US" sz="2400" dirty="0" smtClean="0"/>
              <a:t/>
            </a:r>
            <a:br>
              <a:rPr lang="en-US" sz="2400" dirty="0" smtClean="0"/>
            </a:br>
            <a:r>
              <a:rPr lang="en-US" sz="2400" dirty="0" smtClean="0"/>
              <a:t>Moving on.</a:t>
            </a:r>
          </a:p>
        </p:txBody>
      </p:sp>
    </p:spTree>
    <p:extLst>
      <p:ext uri="{BB962C8B-B14F-4D97-AF65-F5344CB8AC3E}">
        <p14:creationId xmlns:p14="http://schemas.microsoft.com/office/powerpoint/2010/main" val="27913163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Downloading Your Bomb</a:t>
            </a:r>
            <a:endParaRPr lang="en-US" dirty="0"/>
          </a:p>
        </p:txBody>
      </p:sp>
      <p:sp>
        <p:nvSpPr>
          <p:cNvPr id="3" name="Content Placeholder 2"/>
          <p:cNvSpPr>
            <a:spLocks noGrp="1"/>
          </p:cNvSpPr>
          <p:nvPr>
            <p:ph idx="1"/>
          </p:nvPr>
        </p:nvSpPr>
        <p:spPr/>
        <p:txBody>
          <a:bodyPr>
            <a:noAutofit/>
          </a:bodyPr>
          <a:lstStyle/>
          <a:p>
            <a:r>
              <a:rPr lang="en-US" sz="2400" dirty="0" smtClean="0"/>
              <a:t>Fine, here are some highlights of the write-up:</a:t>
            </a:r>
          </a:p>
          <a:p>
            <a:pPr marL="514350" lvl="2">
              <a:spcBef>
                <a:spcPts val="750"/>
              </a:spcBef>
            </a:pPr>
            <a:r>
              <a:rPr lang="en-US" sz="2000" dirty="0"/>
              <a:t>Bombs can only run on the </a:t>
            </a:r>
            <a:r>
              <a:rPr lang="en-US" sz="2000" u="sng" dirty="0"/>
              <a:t>shark </a:t>
            </a:r>
            <a:r>
              <a:rPr lang="en-US" sz="2000" u="sng" dirty="0" smtClean="0"/>
              <a:t>machines</a:t>
            </a:r>
            <a:r>
              <a:rPr lang="en-US" sz="2000" dirty="0" smtClean="0"/>
              <a:t>.  </a:t>
            </a:r>
            <a:r>
              <a:rPr lang="en-US" sz="2000" dirty="0"/>
              <a:t>They </a:t>
            </a:r>
            <a:r>
              <a:rPr lang="en-US" sz="2000" dirty="0" smtClean="0"/>
              <a:t>fail if </a:t>
            </a:r>
            <a:r>
              <a:rPr lang="en-US" sz="2000" dirty="0"/>
              <a:t>you attempt to run them </a:t>
            </a:r>
            <a:r>
              <a:rPr lang="en-US" sz="2000" dirty="0" smtClean="0"/>
              <a:t>locally or on some other CMU server.</a:t>
            </a:r>
          </a:p>
          <a:p>
            <a:pPr lvl="1"/>
            <a:r>
              <a:rPr lang="en-US" sz="2000" dirty="0" smtClean="0"/>
              <a:t>Your </a:t>
            </a:r>
            <a:r>
              <a:rPr lang="en-US" sz="2000" dirty="0"/>
              <a:t>bomb is unique to you.  </a:t>
            </a:r>
            <a:r>
              <a:rPr lang="en-US" sz="2000" b="1" i="1" u="sng" dirty="0" smtClean="0">
                <a:effectLst>
                  <a:outerShdw blurRad="38100" dist="38100" dir="2700000" algn="tl">
                    <a:srgbClr val="000000">
                      <a:alpha val="43137"/>
                    </a:srgbClr>
                  </a:outerShdw>
                </a:effectLst>
              </a:rPr>
              <a:t>Dr</a:t>
            </a:r>
            <a:r>
              <a:rPr lang="en-US" sz="2000" b="1" i="1" u="sng" dirty="0">
                <a:effectLst>
                  <a:outerShdw blurRad="38100" dist="38100" dir="2700000" algn="tl">
                    <a:srgbClr val="000000">
                      <a:alpha val="43137"/>
                    </a:srgbClr>
                  </a:outerShdw>
                </a:effectLst>
              </a:rPr>
              <a:t>. </a:t>
            </a:r>
            <a:r>
              <a:rPr lang="en-US" sz="2000" b="1" i="1" u="sng" dirty="0" smtClean="0">
                <a:effectLst>
                  <a:outerShdw blurRad="38100" dist="38100" dir="2700000" algn="tl">
                    <a:srgbClr val="000000">
                      <a:alpha val="43137"/>
                    </a:srgbClr>
                  </a:outerShdw>
                </a:effectLst>
              </a:rPr>
              <a:t>Evil</a:t>
            </a:r>
            <a:r>
              <a:rPr lang="en-US" sz="2000" dirty="0" smtClean="0"/>
              <a:t> </a:t>
            </a:r>
            <a:r>
              <a:rPr lang="en-US" sz="2000" dirty="0"/>
              <a:t>has </a:t>
            </a:r>
            <a:r>
              <a:rPr lang="en-US" sz="2000" dirty="0" smtClean="0"/>
              <a:t>created billions of bombs</a:t>
            </a:r>
            <a:r>
              <a:rPr lang="en-US" sz="2000" dirty="0"/>
              <a:t>, and can distribute as many new ones as he pleases.</a:t>
            </a:r>
          </a:p>
          <a:p>
            <a:pPr lvl="2"/>
            <a:r>
              <a:rPr lang="en-US" sz="2000" dirty="0" smtClean="0"/>
              <a:t>If </a:t>
            </a:r>
            <a:r>
              <a:rPr lang="en-US" sz="2000" dirty="0"/>
              <a:t>you download a second bomb, it will be </a:t>
            </a:r>
            <a:r>
              <a:rPr lang="en-US" sz="2000" dirty="0" smtClean="0"/>
              <a:t>different. You cannot mix and match bombs. Stick to only one bomb.</a:t>
            </a:r>
          </a:p>
          <a:p>
            <a:pPr lvl="1"/>
            <a:r>
              <a:rPr lang="en-US" sz="2000" dirty="0" smtClean="0"/>
              <a:t>Bombs </a:t>
            </a:r>
            <a:r>
              <a:rPr lang="en-US" sz="2000" dirty="0"/>
              <a:t>have six phases which get progressively </a:t>
            </a:r>
            <a:r>
              <a:rPr lang="en-US" sz="2000" dirty="0" smtClean="0"/>
              <a:t>harder.</a:t>
            </a:r>
            <a:endParaRPr lang="en-US" sz="2000" dirty="0"/>
          </a:p>
        </p:txBody>
      </p:sp>
    </p:spTree>
    <p:extLst>
      <p:ext uri="{BB962C8B-B14F-4D97-AF65-F5344CB8AC3E}">
        <p14:creationId xmlns:p14="http://schemas.microsoft.com/office/powerpoint/2010/main" val="3093006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Detonating Your Bomb</a:t>
            </a:r>
            <a:endParaRPr lang="en-US" dirty="0"/>
          </a:p>
        </p:txBody>
      </p:sp>
      <p:sp>
        <p:nvSpPr>
          <p:cNvPr id="3" name="Content Placeholder 2"/>
          <p:cNvSpPr>
            <a:spLocks noGrp="1"/>
          </p:cNvSpPr>
          <p:nvPr>
            <p:ph idx="1"/>
          </p:nvPr>
        </p:nvSpPr>
        <p:spPr/>
        <p:txBody>
          <a:bodyPr/>
          <a:lstStyle/>
          <a:p>
            <a:r>
              <a:rPr lang="en-US" dirty="0"/>
              <a:t>Blowing up your bomb notifies </a:t>
            </a:r>
            <a:r>
              <a:rPr lang="en-US" dirty="0" err="1" smtClean="0"/>
              <a:t>Autolab</a:t>
            </a:r>
            <a:r>
              <a:rPr lang="en-US" dirty="0" smtClean="0"/>
              <a:t> automatically.</a:t>
            </a:r>
            <a:endParaRPr lang="en-US" dirty="0"/>
          </a:p>
          <a:p>
            <a:pPr lvl="1"/>
            <a:r>
              <a:rPr lang="en-US" b="1" i="1" u="sng" dirty="0">
                <a:effectLst>
                  <a:outerShdw blurRad="38100" dist="38100" dir="2700000" algn="tl">
                    <a:srgbClr val="000000">
                      <a:alpha val="43137"/>
                    </a:srgbClr>
                  </a:outerShdw>
                </a:effectLst>
              </a:rPr>
              <a:t>Dr. Evil</a:t>
            </a:r>
            <a:r>
              <a:rPr lang="en-US" dirty="0"/>
              <a:t> </a:t>
            </a:r>
            <a:r>
              <a:rPr lang="en-US" dirty="0" smtClean="0"/>
              <a:t>deducts 0.5 points </a:t>
            </a:r>
            <a:r>
              <a:rPr lang="en-US" dirty="0"/>
              <a:t>each time the bomb explodes</a:t>
            </a:r>
            <a:r>
              <a:rPr lang="en-US" dirty="0" smtClean="0"/>
              <a:t>.</a:t>
            </a:r>
          </a:p>
          <a:p>
            <a:pPr lvl="1"/>
            <a:r>
              <a:rPr lang="en-US" dirty="0" smtClean="0"/>
              <a:t>It’s very easy to prevent explosions using break points in GDB. More information on that soon.</a:t>
            </a:r>
            <a:endParaRPr lang="en-US" dirty="0"/>
          </a:p>
          <a:p>
            <a:r>
              <a:rPr lang="en-US" dirty="0"/>
              <a:t>Inputting the </a:t>
            </a:r>
            <a:r>
              <a:rPr lang="en-US" dirty="0" smtClean="0"/>
              <a:t>correct string </a:t>
            </a:r>
            <a:r>
              <a:rPr lang="en-US" dirty="0"/>
              <a:t>moves you to the next phase.</a:t>
            </a:r>
          </a:p>
          <a:p>
            <a:r>
              <a:rPr lang="en-US" dirty="0" smtClean="0"/>
              <a:t>Don’t tamper with the bomb. Jumping </a:t>
            </a:r>
            <a:r>
              <a:rPr lang="en-US" dirty="0"/>
              <a:t>between phases detonates the bomb – you </a:t>
            </a:r>
            <a:r>
              <a:rPr lang="en-US" dirty="0" smtClean="0"/>
              <a:t>can’t just skip them.</a:t>
            </a:r>
          </a:p>
          <a:p>
            <a:r>
              <a:rPr lang="en-US" dirty="0" smtClean="0"/>
              <a:t>You have to solve the phases in order they are given. Finishing a phase also notifies </a:t>
            </a:r>
            <a:r>
              <a:rPr lang="en-US" dirty="0" err="1" smtClean="0"/>
              <a:t>Autolab</a:t>
            </a:r>
            <a:r>
              <a:rPr lang="en-US" dirty="0" smtClean="0"/>
              <a:t> automatically</a:t>
            </a:r>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2764239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GDB</a:t>
            </a:r>
            <a:endParaRPr lang="en-US" dirty="0"/>
          </a:p>
        </p:txBody>
      </p:sp>
      <p:sp>
        <p:nvSpPr>
          <p:cNvPr id="3" name="Content Placeholder 2"/>
          <p:cNvSpPr>
            <a:spLocks noGrp="1"/>
          </p:cNvSpPr>
          <p:nvPr>
            <p:ph idx="1"/>
          </p:nvPr>
        </p:nvSpPr>
        <p:spPr/>
        <p:txBody>
          <a:bodyPr/>
          <a:lstStyle/>
          <a:p>
            <a:r>
              <a:rPr lang="en-US" dirty="0" smtClean="0"/>
              <a:t>You can open </a:t>
            </a:r>
            <a:r>
              <a:rPr lang="en-US" dirty="0" err="1" smtClean="0"/>
              <a:t>gdb</a:t>
            </a:r>
            <a:r>
              <a:rPr lang="en-US" dirty="0" smtClean="0"/>
              <a:t> by typing into the shell:</a:t>
            </a:r>
          </a:p>
          <a:p>
            <a:r>
              <a:rPr lang="en-US" dirty="0" smtClean="0">
                <a:solidFill>
                  <a:schemeClr val="bg2">
                    <a:lumMod val="50000"/>
                  </a:schemeClr>
                </a:solidFill>
              </a:rPr>
              <a:t>$</a:t>
            </a:r>
            <a:r>
              <a:rPr lang="en-US" dirty="0" smtClean="0"/>
              <a:t> </a:t>
            </a:r>
            <a:r>
              <a:rPr lang="en-US" dirty="0" err="1" smtClean="0"/>
              <a:t>gdb</a:t>
            </a:r>
            <a:endParaRPr lang="en-US" dirty="0" smtClean="0"/>
          </a:p>
          <a:p>
            <a:endParaRPr lang="en-US" dirty="0" smtClean="0"/>
          </a:p>
          <a:p>
            <a:r>
              <a:rPr lang="en-US" dirty="0" smtClean="0"/>
              <a:t>This is the notation we’re using for the next few slides:</a:t>
            </a:r>
          </a:p>
          <a:p>
            <a:r>
              <a:rPr lang="en-US" dirty="0" smtClean="0">
                <a:solidFill>
                  <a:schemeClr val="bg2">
                    <a:lumMod val="50000"/>
                  </a:schemeClr>
                </a:solidFill>
              </a:rPr>
              <a:t>$</a:t>
            </a:r>
            <a:r>
              <a:rPr lang="en-US" dirty="0" smtClean="0"/>
              <a:t> 		cd 	</a:t>
            </a:r>
            <a:r>
              <a:rPr lang="en-US" dirty="0" smtClean="0">
                <a:solidFill>
                  <a:schemeClr val="bg2">
                    <a:lumMod val="50000"/>
                  </a:schemeClr>
                </a:solidFill>
              </a:rPr>
              <a:t>// Type the command into the bash shell</a:t>
            </a:r>
          </a:p>
          <a:p>
            <a:r>
              <a:rPr lang="en-US" dirty="0" smtClean="0">
                <a:solidFill>
                  <a:schemeClr val="bg2">
                    <a:lumMod val="50000"/>
                  </a:schemeClr>
                </a:solidFill>
              </a:rPr>
              <a:t>(</a:t>
            </a:r>
            <a:r>
              <a:rPr lang="en-US" dirty="0" err="1" smtClean="0">
                <a:solidFill>
                  <a:schemeClr val="bg2">
                    <a:lumMod val="50000"/>
                  </a:schemeClr>
                </a:solidFill>
              </a:rPr>
              <a:t>gdb</a:t>
            </a:r>
            <a:r>
              <a:rPr lang="en-US" dirty="0" smtClean="0">
                <a:solidFill>
                  <a:schemeClr val="bg2">
                    <a:lumMod val="50000"/>
                  </a:schemeClr>
                </a:solidFill>
              </a:rPr>
              <a:t>)</a:t>
            </a:r>
            <a:r>
              <a:rPr lang="en-US" dirty="0" smtClean="0"/>
              <a:t>   break  	</a:t>
            </a:r>
            <a:r>
              <a:rPr lang="en-US" dirty="0" smtClean="0">
                <a:solidFill>
                  <a:schemeClr val="bg2">
                    <a:lumMod val="50000"/>
                  </a:schemeClr>
                </a:solidFill>
              </a:rPr>
              <a:t>// The command should be typed in GDB</a:t>
            </a:r>
          </a:p>
          <a:p>
            <a:endParaRPr lang="en-US" dirty="0"/>
          </a:p>
        </p:txBody>
      </p:sp>
    </p:spTree>
    <p:extLst>
      <p:ext uri="{BB962C8B-B14F-4D97-AF65-F5344CB8AC3E}">
        <p14:creationId xmlns:p14="http://schemas.microsoft.com/office/powerpoint/2010/main" val="1847226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Pairs</a:t>
            </a:r>
            <a:endParaRPr lang="en-US" dirty="0"/>
          </a:p>
        </p:txBody>
      </p:sp>
      <p:sp>
        <p:nvSpPr>
          <p:cNvPr id="3" name="Content Placeholder 2"/>
          <p:cNvSpPr>
            <a:spLocks noGrp="1"/>
          </p:cNvSpPr>
          <p:nvPr>
            <p:ph idx="1"/>
          </p:nvPr>
        </p:nvSpPr>
        <p:spPr/>
        <p:txBody>
          <a:bodyPr/>
          <a:lstStyle/>
          <a:p>
            <a:r>
              <a:rPr lang="en-US" dirty="0"/>
              <a:t>One student needs a laptop</a:t>
            </a:r>
          </a:p>
          <a:p>
            <a:r>
              <a:rPr lang="en-US" dirty="0"/>
              <a:t>Login to a shark </a:t>
            </a:r>
            <a:r>
              <a:rPr lang="en-US" dirty="0" smtClean="0"/>
              <a:t>machine and type these commands:</a:t>
            </a:r>
            <a:endParaRPr lang="en-US" dirty="0"/>
          </a:p>
          <a:p>
            <a:r>
              <a:rPr lang="en-US" dirty="0">
                <a:solidFill>
                  <a:schemeClr val="bg2">
                    <a:lumMod val="50000"/>
                  </a:schemeClr>
                </a:solidFill>
              </a:rPr>
              <a:t>$</a:t>
            </a:r>
            <a:r>
              <a:rPr lang="en-US" dirty="0"/>
              <a:t> </a:t>
            </a:r>
            <a:r>
              <a:rPr lang="en-US" dirty="0" err="1"/>
              <a:t>wget</a:t>
            </a:r>
            <a:r>
              <a:rPr lang="en-US" dirty="0"/>
              <a:t> http://www.cs.cmu.edu/~</a:t>
            </a:r>
            <a:r>
              <a:rPr lang="en-US" dirty="0" smtClean="0"/>
              <a:t>213/activities/rec3.tar</a:t>
            </a:r>
            <a:endParaRPr lang="en-US" dirty="0"/>
          </a:p>
          <a:p>
            <a:r>
              <a:rPr lang="en-US" dirty="0">
                <a:solidFill>
                  <a:schemeClr val="bg2">
                    <a:lumMod val="50000"/>
                  </a:schemeClr>
                </a:solidFill>
              </a:rPr>
              <a:t>$</a:t>
            </a:r>
            <a:r>
              <a:rPr lang="en-US" dirty="0"/>
              <a:t> tar </a:t>
            </a:r>
            <a:r>
              <a:rPr lang="en-US" dirty="0" err="1" smtClean="0"/>
              <a:t>xvpf</a:t>
            </a:r>
            <a:r>
              <a:rPr lang="en-US" dirty="0" smtClean="0"/>
              <a:t> </a:t>
            </a:r>
            <a:r>
              <a:rPr lang="en-US" dirty="0" smtClean="0"/>
              <a:t>rec3.tar</a:t>
            </a:r>
            <a:endParaRPr lang="en-US" dirty="0"/>
          </a:p>
          <a:p>
            <a:r>
              <a:rPr lang="en-US" dirty="0">
                <a:solidFill>
                  <a:schemeClr val="bg2">
                    <a:lumMod val="50000"/>
                  </a:schemeClr>
                </a:solidFill>
              </a:rPr>
              <a:t>$</a:t>
            </a:r>
            <a:r>
              <a:rPr lang="en-US" dirty="0"/>
              <a:t> cd </a:t>
            </a:r>
            <a:r>
              <a:rPr lang="en-US" dirty="0" smtClean="0"/>
              <a:t>rec3</a:t>
            </a:r>
            <a:endParaRPr lang="en-US" dirty="0"/>
          </a:p>
          <a:p>
            <a:r>
              <a:rPr lang="en-US" dirty="0" smtClean="0">
                <a:solidFill>
                  <a:schemeClr val="bg2">
                    <a:lumMod val="50000"/>
                  </a:schemeClr>
                </a:solidFill>
              </a:rPr>
              <a:t>$</a:t>
            </a:r>
            <a:r>
              <a:rPr lang="en-US" dirty="0" smtClean="0"/>
              <a:t> </a:t>
            </a:r>
            <a:r>
              <a:rPr lang="en-US" dirty="0"/>
              <a:t>make	</a:t>
            </a:r>
          </a:p>
          <a:p>
            <a:r>
              <a:rPr lang="en-US" dirty="0">
                <a:solidFill>
                  <a:schemeClr val="bg2">
                    <a:lumMod val="50000"/>
                  </a:schemeClr>
                </a:solidFill>
              </a:rPr>
              <a:t>$</a:t>
            </a:r>
            <a:r>
              <a:rPr lang="en-US" dirty="0"/>
              <a:t> </a:t>
            </a:r>
            <a:r>
              <a:rPr lang="en-US" dirty="0" err="1"/>
              <a:t>gdb</a:t>
            </a:r>
            <a:r>
              <a:rPr lang="en-US" dirty="0"/>
              <a:t> act1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91907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for Activity 1 (Abridged)</a:t>
            </a:r>
            <a:endParaRPr lang="en-US" dirty="0"/>
          </a:p>
        </p:txBody>
      </p:sp>
      <p:sp>
        <p:nvSpPr>
          <p:cNvPr id="3" name="Content Placeholder 2"/>
          <p:cNvSpPr>
            <a:spLocks noGrp="1"/>
          </p:cNvSpPr>
          <p:nvPr>
            <p:ph idx="1"/>
          </p:nvPr>
        </p:nvSpPr>
        <p:spPr/>
        <p:txBody>
          <a:bodyPr>
            <a:normAutofit/>
          </a:bodyPr>
          <a:lstStyle/>
          <a:p>
            <a:pPr marL="0" indent="0">
              <a:buNone/>
            </a:pPr>
            <a:r>
              <a:rPr lang="en-US" dirty="0"/>
              <a:t>#include &lt;</a:t>
            </a:r>
            <a:r>
              <a:rPr lang="en-US" dirty="0" err="1"/>
              <a:t>stdio.h</a:t>
            </a:r>
            <a:r>
              <a:rPr lang="en-US" dirty="0"/>
              <a:t>&gt;</a:t>
            </a:r>
          </a:p>
          <a:p>
            <a:pPr marL="0" indent="0">
              <a:buNone/>
            </a:pPr>
            <a:endParaRPr lang="en-US" dirty="0"/>
          </a:p>
          <a:p>
            <a:pPr marL="0" indent="0">
              <a:buNone/>
            </a:pPr>
            <a:r>
              <a:rPr lang="en-US" dirty="0" err="1"/>
              <a:t>int</a:t>
            </a:r>
            <a:r>
              <a:rPr lang="en-US" dirty="0"/>
              <a:t> main(</a:t>
            </a:r>
            <a:r>
              <a:rPr lang="en-US" dirty="0" err="1"/>
              <a:t>int</a:t>
            </a:r>
            <a:r>
              <a:rPr lang="en-US" dirty="0"/>
              <a:t> </a:t>
            </a:r>
            <a:r>
              <a:rPr lang="en-US" dirty="0" err="1"/>
              <a:t>argc</a:t>
            </a:r>
            <a:r>
              <a:rPr lang="en-US" dirty="0"/>
              <a:t>, char** </a:t>
            </a:r>
            <a:r>
              <a:rPr lang="en-US" dirty="0" err="1"/>
              <a:t>argv</a:t>
            </a:r>
            <a:r>
              <a:rPr lang="en-US" dirty="0"/>
              <a:t>)</a:t>
            </a:r>
          </a:p>
          <a:p>
            <a:pPr marL="0" indent="0">
              <a:buNone/>
            </a:pPr>
            <a:r>
              <a:rPr lang="en-US" dirty="0"/>
              <a:t>{    </a:t>
            </a:r>
          </a:p>
          <a:p>
            <a:pPr marL="0" indent="0">
              <a:buNone/>
            </a:pPr>
            <a:r>
              <a:rPr lang="en-US" dirty="0"/>
              <a:t>    </a:t>
            </a:r>
            <a:r>
              <a:rPr lang="en-US" dirty="0" err="1"/>
              <a:t>int</a:t>
            </a:r>
            <a:r>
              <a:rPr lang="en-US" dirty="0"/>
              <a:t> ret = </a:t>
            </a:r>
            <a:r>
              <a:rPr lang="en-US" dirty="0" err="1"/>
              <a:t>printf</a:t>
            </a:r>
            <a:r>
              <a:rPr lang="en-US" dirty="0">
                <a:solidFill>
                  <a:schemeClr val="accent6">
                    <a:lumMod val="50000"/>
                  </a:schemeClr>
                </a:solidFill>
              </a:rPr>
              <a:t>("%s\n"</a:t>
            </a:r>
            <a:r>
              <a:rPr lang="en-US" dirty="0"/>
              <a:t>, </a:t>
            </a:r>
            <a:r>
              <a:rPr lang="en-US" dirty="0" err="1"/>
              <a:t>argv</a:t>
            </a:r>
            <a:r>
              <a:rPr lang="en-US" dirty="0"/>
              <a:t>[argc-1]);</a:t>
            </a:r>
          </a:p>
          <a:p>
            <a:pPr marL="0" indent="0">
              <a:buNone/>
            </a:pPr>
            <a:r>
              <a:rPr lang="en-US" dirty="0"/>
              <a:t> </a:t>
            </a:r>
            <a:r>
              <a:rPr lang="en-US" dirty="0" smtClean="0"/>
              <a:t>   return ret; </a:t>
            </a:r>
            <a:r>
              <a:rPr lang="en-US" dirty="0" smtClean="0">
                <a:solidFill>
                  <a:schemeClr val="bg2">
                    <a:lumMod val="50000"/>
                  </a:schemeClr>
                </a:solidFill>
              </a:rPr>
              <a:t>// number of characters printed</a:t>
            </a:r>
            <a:endParaRPr lang="en-US" dirty="0">
              <a:solidFill>
                <a:schemeClr val="bg2">
                  <a:lumMod val="50000"/>
                </a:schemeClr>
              </a:solidFill>
            </a:endParaRPr>
          </a:p>
          <a:p>
            <a:pPr marL="0" indent="0">
              <a:buNone/>
            </a:pPr>
            <a:r>
              <a:rPr lang="en-US" dirty="0"/>
              <a:t>}</a:t>
            </a:r>
          </a:p>
        </p:txBody>
      </p:sp>
    </p:spTree>
    <p:extLst>
      <p:ext uri="{BB962C8B-B14F-4D97-AF65-F5344CB8AC3E}">
        <p14:creationId xmlns:p14="http://schemas.microsoft.com/office/powerpoint/2010/main" val="229701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citation.potx" id="{8BBAABAA-3C06-4762-96B2-072B19496437}" vid="{D5D840A7-7EA3-4163-BCA1-D2D8A74FADD7}"/>
    </a:ext>
  </a:extLst>
</a:theme>
</file>

<file path=docProps/app.xml><?xml version="1.0" encoding="utf-8"?>
<Properties xmlns="http://schemas.openxmlformats.org/officeDocument/2006/extended-properties" xmlns:vt="http://schemas.openxmlformats.org/officeDocument/2006/docPropsVTypes">
  <Template>Recitation</Template>
  <TotalTime>319</TotalTime>
  <Words>1414</Words>
  <Application>Microsoft Macintosh PowerPoint</Application>
  <PresentationFormat>On-screen Show (16:9)</PresentationFormat>
  <Paragraphs>234</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Symbol</vt:lpstr>
      <vt:lpstr>Office Theme</vt:lpstr>
      <vt:lpstr>15-213 Recitation: Bomb Lab</vt:lpstr>
      <vt:lpstr>Agenda</vt:lpstr>
      <vt:lpstr>What is Bomb Lab?</vt:lpstr>
      <vt:lpstr>Downloading Your Bomb</vt:lpstr>
      <vt:lpstr>Downloading Your Bomb</vt:lpstr>
      <vt:lpstr>Detonating Your Bomb</vt:lpstr>
      <vt:lpstr>GDB</vt:lpstr>
      <vt:lpstr>Form Pairs</vt:lpstr>
      <vt:lpstr>Source code for Activity 1 (Abridged)</vt:lpstr>
      <vt:lpstr>Activity 1</vt:lpstr>
      <vt:lpstr>Activity 1 cont</vt:lpstr>
      <vt:lpstr>Activity 2</vt:lpstr>
      <vt:lpstr>Activity 2 cont.</vt:lpstr>
      <vt:lpstr>Activity 3</vt:lpstr>
      <vt:lpstr>Activity 3 cont.</vt:lpstr>
      <vt:lpstr>Activity 3 trace</vt:lpstr>
      <vt:lpstr>Activity 3 trace</vt:lpstr>
      <vt:lpstr>Activity 3 trace</vt:lpstr>
      <vt:lpstr>Activity 3 trace</vt:lpstr>
      <vt:lpstr>Activity 3 trace</vt:lpstr>
      <vt:lpstr>Activity 3 trace</vt:lpstr>
      <vt:lpstr>Activity 3 trace</vt:lpstr>
      <vt:lpstr>Activity 4 (practice at home / OH)</vt:lpstr>
      <vt:lpstr>Basic GDB tips</vt:lpstr>
      <vt:lpstr>GDB in TUI mode (optional)</vt:lpstr>
      <vt:lpstr>Quick Assembly Info</vt:lpstr>
      <vt:lpstr>Quick Assembly Info</vt:lpstr>
      <vt:lpstr>What to do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15-213 Recitation: Bomb Lab</dc:title>
  <dc:creator>Jerry Ding</dc:creator>
  <cp:lastModifiedBy>dbang</cp:lastModifiedBy>
  <cp:revision>39</cp:revision>
  <dcterms:created xsi:type="dcterms:W3CDTF">2017-02-02T07:52:27Z</dcterms:created>
  <dcterms:modified xsi:type="dcterms:W3CDTF">2018-02-05T02:12:58Z</dcterms:modified>
</cp:coreProperties>
</file>