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Cairo Medium"/>
      <p:regular r:id="rId18"/>
      <p:bold r:id="rId19"/>
    </p:embeddedFont>
    <p:embeddedFont>
      <p:font typeface="Cairo ExtraLight"/>
      <p:regular r:id="rId20"/>
      <p:bold r:id="rId21"/>
    </p:embeddedFont>
    <p:embeddedFont>
      <p:font typeface="Comfortaa Medium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AF5B9D-E4DC-4318-A570-44940B1445F8}">
  <a:tblStyle styleId="{8AAF5B9D-E4DC-4318-A570-44940B1445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iroExtraLight-regular.fntdata"/><Relationship Id="rId11" Type="http://schemas.openxmlformats.org/officeDocument/2006/relationships/slide" Target="slides/slide5.xml"/><Relationship Id="rId22" Type="http://schemas.openxmlformats.org/officeDocument/2006/relationships/font" Target="fonts/ComfortaaMedium-regular.fntdata"/><Relationship Id="rId10" Type="http://schemas.openxmlformats.org/officeDocument/2006/relationships/slide" Target="slides/slide4.xml"/><Relationship Id="rId21" Type="http://schemas.openxmlformats.org/officeDocument/2006/relationships/font" Target="fonts/CairoExtraLigh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Comfortaa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CairoMedium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airo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d3753b53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d3753b53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d3753b53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d3753b53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d3753b53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d3753b53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d3753b538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d3753b538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d3753b53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d3753b53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d3753b538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d3753b538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d3753b53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d3753b53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d3753b53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d3753b53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d3753b53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d3753b53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개발환경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d3753b538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d3753b538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기대효과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ko" sz="1800">
                <a:solidFill>
                  <a:srgbClr val="595959"/>
                </a:solidFill>
              </a:rPr>
              <a:t>최신 뉴스 검색 / 주변 서비스 시설 정보 제공 -&gt; 사용자의 선택을 용이하게 함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ko" sz="1800">
                <a:solidFill>
                  <a:srgbClr val="595959"/>
                </a:solidFill>
              </a:rPr>
              <a:t>회원관리 / QnA게시판 / 사용자의 관심지역 관리  -&gt; 사용자 중심의 서비스 제공을 통해 사용자 편의 증대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d3753b53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d3753b53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기대효과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ko" sz="1800">
                <a:solidFill>
                  <a:srgbClr val="595959"/>
                </a:solidFill>
              </a:rPr>
              <a:t>최신 뉴스 검색 / 주변 서비스 시설 정보 제공 -&gt; 사용자의 선택을 용이하게 함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ko" sz="1800">
                <a:solidFill>
                  <a:srgbClr val="595959"/>
                </a:solidFill>
              </a:rPr>
              <a:t>회원관리 / QnA게시판 / 사용자의 관심지역 관리  -&gt; 사용자 중심의 서비스 제공을 통해 사용자 편의 증대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11" Type="http://schemas.openxmlformats.org/officeDocument/2006/relationships/image" Target="../media/image18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11" Type="http://schemas.openxmlformats.org/officeDocument/2006/relationships/image" Target="../media/image19.png"/><Relationship Id="rId10" Type="http://schemas.openxmlformats.org/officeDocument/2006/relationships/image" Target="../media/image20.png"/><Relationship Id="rId12" Type="http://schemas.openxmlformats.org/officeDocument/2006/relationships/image" Target="../media/image22.png"/><Relationship Id="rId9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image" Target="../media/image25.png"/><Relationship Id="rId7" Type="http://schemas.openxmlformats.org/officeDocument/2006/relationships/image" Target="../media/image16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2586500"/>
            <a:ext cx="9144000" cy="2634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031250" y="363000"/>
            <a:ext cx="7081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Cairo ExtraLight"/>
                <a:ea typeface="Cairo ExtraLight"/>
                <a:cs typeface="Cairo ExtraLight"/>
                <a:sym typeface="Cairo ExtraLight"/>
              </a:rPr>
              <a:t>일석 구조</a:t>
            </a:r>
            <a:endParaRPr sz="30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Cairo ExtraLight"/>
                <a:ea typeface="Cairo ExtraLight"/>
                <a:cs typeface="Cairo ExtraLight"/>
                <a:sym typeface="Cairo ExtraLight"/>
              </a:rPr>
              <a:t>Happy House </a:t>
            </a:r>
            <a:endParaRPr sz="30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0875"/>
            <a:ext cx="9144000" cy="3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75" y="376025"/>
            <a:ext cx="6477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/>
          <p:nvPr/>
        </p:nvSpPr>
        <p:spPr>
          <a:xfrm>
            <a:off x="1086675" y="1472650"/>
            <a:ext cx="2658600" cy="2397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1086675" y="1472650"/>
            <a:ext cx="2658600" cy="2397900"/>
          </a:xfrm>
          <a:prstGeom prst="parallelogram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1272975" y="1696300"/>
            <a:ext cx="2286000" cy="195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5170000" y="1472650"/>
            <a:ext cx="2658600" cy="2397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5170000" y="1472650"/>
            <a:ext cx="2658600" cy="2397900"/>
          </a:xfrm>
          <a:prstGeom prst="parallelogram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5356300" y="1696300"/>
            <a:ext cx="2286000" cy="195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안효인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프로젝트를 처음 시작하게 되었을 때는 어떻게 해야할지 막막했는데, 처음 목표보다 많은 것들을 추가하면서 재미를 많이 느꼈습니다.</a:t>
            </a:r>
            <a:r>
              <a:rPr lang="ko" sz="1100"/>
              <a:t> 코드 스타일도 비슷하고 배려넘치는 팀원과 같이해서 재밌었습니다. 다음번에는 더 오랜시간 동안 깔끔하게 만들어보고 싶습니다.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1272975" y="1623250"/>
            <a:ext cx="22860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최창효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실제 홈페이지를 제작하는 과정을 모두 경험할 수 있어서 좋았습니다.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중간에 바쁜 일정이 있었는데 페어 덕분에 프로젝트를 잘 마무리 할 수 있어서 감사했습니다.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HappyHouse를 계기로 다양한 사람들과 많은 프로젝트를 함께 진행해보고 싶어졌습니다.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/>
        </p:nvSpPr>
        <p:spPr>
          <a:xfrm>
            <a:off x="3450525" y="2234650"/>
            <a:ext cx="510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Cairo ExtraLight"/>
                <a:ea typeface="Cairo ExtraLight"/>
                <a:cs typeface="Cairo ExtraLight"/>
                <a:sym typeface="Cairo ExtraLight"/>
              </a:rPr>
              <a:t>감사합니다 </a:t>
            </a:r>
            <a:endParaRPr sz="3000"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725" y="2191763"/>
            <a:ext cx="732275" cy="7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538" y="2191763"/>
            <a:ext cx="732275" cy="7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50" y="152400"/>
            <a:ext cx="856471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347875" y="2188275"/>
            <a:ext cx="8300100" cy="26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-1697925" y="773250"/>
            <a:ext cx="53253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Cairo ExtraLight"/>
                <a:ea typeface="Cairo ExtraLight"/>
                <a:cs typeface="Cairo ExtraLight"/>
                <a:sym typeface="Cairo ExtraLight"/>
              </a:rPr>
              <a:t>팀원 소개</a:t>
            </a:r>
            <a:r>
              <a:rPr lang="ko" sz="2300">
                <a:latin typeface="Cairo ExtraLight"/>
                <a:ea typeface="Cairo ExtraLight"/>
                <a:cs typeface="Cairo ExtraLight"/>
                <a:sym typeface="Cairo ExtraLight"/>
              </a:rPr>
              <a:t> </a:t>
            </a:r>
            <a:endParaRPr sz="23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34675" y="1501150"/>
            <a:ext cx="31680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4A86E8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 팀장</a:t>
            </a:r>
            <a:r>
              <a:rPr lang="ko" sz="2100">
                <a:latin typeface="Cairo ExtraLight"/>
                <a:ea typeface="Cairo ExtraLight"/>
                <a:cs typeface="Cairo ExtraLight"/>
                <a:sym typeface="Cairo ExtraLight"/>
              </a:rPr>
              <a:t> </a:t>
            </a:r>
            <a:r>
              <a:rPr lang="ko" sz="2100">
                <a:latin typeface="Cairo ExtraLight"/>
                <a:ea typeface="Cairo ExtraLight"/>
                <a:cs typeface="Cairo ExtraLight"/>
                <a:sym typeface="Cairo ExtraLight"/>
              </a:rPr>
              <a:t>최창효</a:t>
            </a:r>
            <a:r>
              <a:rPr lang="ko" sz="2900">
                <a:latin typeface="Cairo ExtraLight"/>
                <a:ea typeface="Cairo ExtraLight"/>
                <a:cs typeface="Cairo ExtraLight"/>
                <a:sym typeface="Cairo ExtraLight"/>
              </a:rPr>
              <a:t> </a:t>
            </a:r>
            <a:endParaRPr sz="29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611475" y="1638850"/>
            <a:ext cx="3168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4A86E8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팀원 </a:t>
            </a:r>
            <a:r>
              <a:rPr lang="ko" sz="2100">
                <a:latin typeface="Cairo ExtraLight"/>
                <a:ea typeface="Cairo ExtraLight"/>
                <a:cs typeface="Cairo ExtraLight"/>
                <a:sym typeface="Cairo ExtraLight"/>
              </a:rPr>
              <a:t>안효인</a:t>
            </a:r>
            <a:endParaRPr sz="21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29875" y="1715050"/>
            <a:ext cx="38664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latin typeface="Cairo ExtraLight"/>
                <a:ea typeface="Cairo ExtraLight"/>
                <a:cs typeface="Cairo ExtraLight"/>
                <a:sym typeface="Cairo ExtraLight"/>
              </a:rPr>
              <a:t>회원 관리</a:t>
            </a:r>
            <a:endParaRPr sz="20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latin typeface="Cairo ExtraLight"/>
                <a:ea typeface="Cairo ExtraLight"/>
                <a:cs typeface="Cairo ExtraLight"/>
                <a:sym typeface="Cairo ExtraLight"/>
              </a:rPr>
              <a:t>게시판 관리 </a:t>
            </a:r>
            <a:endParaRPr sz="20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latin typeface="Cairo ExtraLight"/>
                <a:ea typeface="Cairo ExtraLight"/>
                <a:cs typeface="Cairo ExtraLight"/>
                <a:sym typeface="Cairo ExtraLight"/>
              </a:rPr>
              <a:t>아파트 거래정보</a:t>
            </a:r>
            <a:endParaRPr sz="20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latin typeface="Cairo ExtraLight"/>
                <a:ea typeface="Cairo ExtraLight"/>
                <a:cs typeface="Cairo ExtraLight"/>
                <a:sym typeface="Cairo ExtraLight"/>
              </a:rPr>
              <a:t>도로혼잡도 서비스</a:t>
            </a:r>
            <a:endParaRPr sz="20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541350" y="2470550"/>
            <a:ext cx="38664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뉴스 검색</a:t>
            </a:r>
            <a:endParaRPr sz="20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latin typeface="Cairo ExtraLight"/>
                <a:ea typeface="Cairo ExtraLight"/>
                <a:cs typeface="Cairo ExtraLight"/>
                <a:sym typeface="Cairo ExtraLight"/>
              </a:rPr>
              <a:t>관심지역 관리</a:t>
            </a:r>
            <a:endParaRPr sz="20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latin typeface="Cairo ExtraLight"/>
                <a:ea typeface="Cairo ExtraLight"/>
                <a:cs typeface="Cairo ExtraLight"/>
                <a:sym typeface="Cairo ExtraLight"/>
              </a:rPr>
              <a:t>아파트 거래정보</a:t>
            </a:r>
            <a:endParaRPr sz="20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latin typeface="Cairo ExtraLight"/>
                <a:ea typeface="Cairo ExtraLight"/>
                <a:cs typeface="Cairo ExtraLight"/>
                <a:sym typeface="Cairo ExtraLight"/>
              </a:rPr>
              <a:t>주변 서비스 시설 정보</a:t>
            </a:r>
            <a:endParaRPr sz="20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6471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515550" y="840725"/>
            <a:ext cx="2420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Cairo ExtraLight"/>
                <a:ea typeface="Cairo ExtraLight"/>
                <a:cs typeface="Cairo ExtraLight"/>
                <a:sym typeface="Cairo ExtraLight"/>
              </a:rPr>
              <a:t>1. </a:t>
            </a:r>
            <a:r>
              <a:rPr lang="ko" sz="1800">
                <a:latin typeface="Cairo ExtraLight"/>
                <a:ea typeface="Cairo ExtraLight"/>
                <a:cs typeface="Cairo ExtraLight"/>
                <a:sym typeface="Cairo ExtraLight"/>
              </a:rPr>
              <a:t>기획 배경 및 목표</a:t>
            </a:r>
            <a:endParaRPr sz="18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Cairo ExtraLight"/>
                <a:ea typeface="Cairo ExtraLight"/>
                <a:cs typeface="Cairo ExtraLight"/>
                <a:sym typeface="Cairo ExtraLight"/>
              </a:rPr>
              <a:t>2. </a:t>
            </a:r>
            <a:r>
              <a:rPr lang="ko" sz="1800">
                <a:latin typeface="Cairo ExtraLight"/>
                <a:ea typeface="Cairo ExtraLight"/>
                <a:cs typeface="Cairo ExtraLight"/>
                <a:sym typeface="Cairo ExtraLight"/>
              </a:rPr>
              <a:t>작업일정</a:t>
            </a:r>
            <a:endParaRPr sz="18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Cairo ExtraLight"/>
                <a:ea typeface="Cairo ExtraLight"/>
                <a:cs typeface="Cairo ExtraLight"/>
                <a:sym typeface="Cairo ExtraLight"/>
              </a:rPr>
              <a:t>3. </a:t>
            </a:r>
            <a:r>
              <a:rPr lang="ko" sz="1800">
                <a:latin typeface="Cairo ExtraLight"/>
                <a:ea typeface="Cairo ExtraLight"/>
                <a:cs typeface="Cairo ExtraLight"/>
                <a:sym typeface="Cairo ExtraLight"/>
              </a:rPr>
              <a:t>시장분석</a:t>
            </a:r>
            <a:endParaRPr sz="18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Cairo ExtraLight"/>
                <a:ea typeface="Cairo ExtraLight"/>
                <a:cs typeface="Cairo ExtraLight"/>
                <a:sym typeface="Cairo ExtraLight"/>
              </a:rPr>
              <a:t>4. </a:t>
            </a:r>
            <a:r>
              <a:rPr lang="ko" sz="1800">
                <a:latin typeface="Cairo ExtraLight"/>
                <a:ea typeface="Cairo ExtraLight"/>
                <a:cs typeface="Cairo ExtraLight"/>
                <a:sym typeface="Cairo ExtraLight"/>
              </a:rPr>
              <a:t>개발결과</a:t>
            </a:r>
            <a:endParaRPr sz="18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Cairo ExtraLight"/>
                <a:ea typeface="Cairo ExtraLight"/>
                <a:cs typeface="Cairo ExtraLight"/>
                <a:sym typeface="Cairo ExtraLight"/>
              </a:rPr>
              <a:t>5. </a:t>
            </a:r>
            <a:r>
              <a:rPr lang="ko" sz="1800">
                <a:latin typeface="Cairo ExtraLight"/>
                <a:ea typeface="Cairo ExtraLight"/>
                <a:cs typeface="Cairo ExtraLight"/>
                <a:sym typeface="Cairo ExtraLight"/>
              </a:rPr>
              <a:t>기대효과</a:t>
            </a:r>
            <a:endParaRPr sz="18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Cairo ExtraLight"/>
                <a:ea typeface="Cairo ExtraLight"/>
                <a:cs typeface="Cairo ExtraLight"/>
                <a:sym typeface="Cairo ExtraLight"/>
              </a:rPr>
              <a:t>6. </a:t>
            </a:r>
            <a:r>
              <a:rPr lang="ko" sz="1800">
                <a:latin typeface="Cairo ExtraLight"/>
                <a:ea typeface="Cairo ExtraLight"/>
                <a:cs typeface="Cairo ExtraLight"/>
                <a:sym typeface="Cairo ExtraLight"/>
              </a:rPr>
              <a:t>개발후기</a:t>
            </a:r>
            <a:endParaRPr sz="1800"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53725" y="788675"/>
            <a:ext cx="4093800" cy="404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186900" y="2032225"/>
            <a:ext cx="2012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 txBox="1"/>
          <p:nvPr/>
        </p:nvSpPr>
        <p:spPr>
          <a:xfrm>
            <a:off x="1461875" y="2079775"/>
            <a:ext cx="235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latin typeface="Cairo ExtraLight"/>
                <a:ea typeface="Cairo ExtraLight"/>
                <a:cs typeface="Cairo ExtraLight"/>
                <a:sym typeface="Cairo ExtraLight"/>
              </a:rPr>
              <a:t>Contents</a:t>
            </a:r>
            <a:endParaRPr sz="2600"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1186900" y="2763600"/>
            <a:ext cx="2012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13" y="152400"/>
            <a:ext cx="856471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743450" y="984800"/>
            <a:ext cx="70311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700">
                <a:solidFill>
                  <a:schemeClr val="dk2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 </a:t>
            </a:r>
            <a:r>
              <a:rPr lang="ko" sz="1700">
                <a:solidFill>
                  <a:schemeClr val="dk2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집에 대한 정보뿐만 아니라 관련된 사소한 정보까지 쉽게 얻을 수 있는 사이트를 통해 구매자의 의사결정을 돕고싶음</a:t>
            </a:r>
            <a:endParaRPr sz="1200"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227" y="2956700"/>
            <a:ext cx="931500" cy="9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868025" y="3002275"/>
            <a:ext cx="79578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700">
                <a:solidFill>
                  <a:schemeClr val="dk2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다양한 조건(타인과의 의견교류, 뉴스검색, 주변 서비스 정보)을 고려한 합리적인 선택을 도우는 것</a:t>
            </a:r>
            <a:endParaRPr sz="1200"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300" y="1424900"/>
            <a:ext cx="931500" cy="9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08275" y="816850"/>
            <a:ext cx="426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Cairo ExtraLight"/>
                <a:ea typeface="Cairo ExtraLight"/>
                <a:cs typeface="Cairo ExtraLight"/>
                <a:sym typeface="Cairo ExtraLight"/>
              </a:rPr>
              <a:t>기획 배경 및 목표</a:t>
            </a:r>
            <a:endParaRPr sz="1600"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25" y="152400"/>
            <a:ext cx="856471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758325" y="11869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757525" y="94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{8AAF5B9D-E4DC-4318-A570-44940B1445F8}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22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latin typeface="Cairo ExtraLight"/>
                          <a:ea typeface="Cairo ExtraLight"/>
                          <a:cs typeface="Cairo ExtraLight"/>
                          <a:sym typeface="Cairo ExtraLight"/>
                        </a:rPr>
                        <a:t>기획 및 아이디어 회의</a:t>
                      </a:r>
                      <a:endParaRPr sz="700">
                        <a:latin typeface="Cairo ExtraLight"/>
                        <a:ea typeface="Cairo ExtraLight"/>
                        <a:cs typeface="Cairo ExtraLight"/>
                        <a:sym typeface="Cairo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latin typeface="Cairo ExtraLight"/>
                          <a:ea typeface="Cairo ExtraLight"/>
                          <a:cs typeface="Cairo ExtraLight"/>
                          <a:sym typeface="Cairo ExtraLight"/>
                        </a:rPr>
                        <a:t>로그인 기능 구현</a:t>
                      </a:r>
                      <a:endParaRPr sz="700">
                        <a:latin typeface="Cairo ExtraLight"/>
                        <a:ea typeface="Cairo ExtraLight"/>
                        <a:cs typeface="Cairo ExtraLight"/>
                        <a:sym typeface="Cairo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latin typeface="Cairo ExtraLight"/>
                          <a:ea typeface="Cairo ExtraLight"/>
                          <a:cs typeface="Cairo ExtraLight"/>
                          <a:sym typeface="Cairo ExtraLight"/>
                        </a:rPr>
                        <a:t>아파트 매매정보 기능 구현</a:t>
                      </a:r>
                      <a:endParaRPr sz="700">
                        <a:latin typeface="Cairo ExtraLight"/>
                        <a:ea typeface="Cairo ExtraLight"/>
                        <a:cs typeface="Cairo ExtraLight"/>
                        <a:sym typeface="Cairo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latin typeface="Cairo ExtraLight"/>
                          <a:ea typeface="Cairo ExtraLight"/>
                          <a:cs typeface="Cairo ExtraLight"/>
                          <a:sym typeface="Cairo ExtraLight"/>
                        </a:rPr>
                        <a:t>지도기능 구현</a:t>
                      </a:r>
                      <a:endParaRPr sz="700">
                        <a:latin typeface="Cairo ExtraLight"/>
                        <a:ea typeface="Cairo ExtraLight"/>
                        <a:cs typeface="Cairo ExtraLight"/>
                        <a:sym typeface="Cairo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latin typeface="Cairo Medium"/>
                          <a:ea typeface="Cairo Medium"/>
                          <a:cs typeface="Cairo Medium"/>
                          <a:sym typeface="Cairo Medium"/>
                        </a:rPr>
                        <a:t>QnA</a:t>
                      </a:r>
                      <a:r>
                        <a:rPr lang="ko" sz="700">
                          <a:latin typeface="Cairo ExtraLight"/>
                          <a:ea typeface="Cairo ExtraLight"/>
                          <a:cs typeface="Cairo ExtraLight"/>
                          <a:sym typeface="Cairo ExtraLight"/>
                        </a:rPr>
                        <a:t>게시판 기능 구현</a:t>
                      </a:r>
                      <a:endParaRPr sz="700">
                        <a:latin typeface="Cairo ExtraLight"/>
                        <a:ea typeface="Cairo ExtraLight"/>
                        <a:cs typeface="Cairo ExtraLight"/>
                        <a:sym typeface="Cairo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latin typeface="Cairo ExtraLight"/>
                          <a:ea typeface="Cairo ExtraLight"/>
                          <a:cs typeface="Cairo ExtraLight"/>
                          <a:sym typeface="Cairo ExtraLight"/>
                        </a:rPr>
                        <a:t>뉴스기능 구현</a:t>
                      </a:r>
                      <a:endParaRPr sz="700">
                        <a:latin typeface="Cairo ExtraLight"/>
                        <a:ea typeface="Cairo ExtraLight"/>
                        <a:cs typeface="Cairo ExtraLight"/>
                        <a:sym typeface="Cairo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latin typeface="Cairo ExtraLight"/>
                          <a:ea typeface="Cairo ExtraLight"/>
                          <a:cs typeface="Cairo ExtraLight"/>
                          <a:sym typeface="Cairo ExtraLight"/>
                        </a:rPr>
                        <a:t>프론트엔드 기능 구현</a:t>
                      </a:r>
                      <a:endParaRPr sz="700">
                        <a:latin typeface="Cairo ExtraLight"/>
                        <a:ea typeface="Cairo ExtraLight"/>
                        <a:cs typeface="Cairo ExtraLight"/>
                        <a:sym typeface="Cairo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latin typeface="Cairo Medium"/>
                          <a:ea typeface="Cairo Medium"/>
                          <a:cs typeface="Cairo Medium"/>
                          <a:sym typeface="Cairo Medium"/>
                        </a:rPr>
                        <a:t>UI/UX </a:t>
                      </a:r>
                      <a:r>
                        <a:rPr lang="ko" sz="700">
                          <a:latin typeface="Cairo ExtraLight"/>
                          <a:ea typeface="Cairo ExtraLight"/>
                          <a:cs typeface="Cairo ExtraLight"/>
                          <a:sym typeface="Cairo ExtraLight"/>
                        </a:rPr>
                        <a:t>수정 페이지 꾸미기</a:t>
                      </a:r>
                      <a:endParaRPr sz="700">
                        <a:latin typeface="Cairo ExtraLight"/>
                        <a:ea typeface="Cairo ExtraLight"/>
                        <a:cs typeface="Cairo ExtraLight"/>
                        <a:sym typeface="Cairo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p17"/>
          <p:cNvSpPr/>
          <p:nvPr/>
        </p:nvSpPr>
        <p:spPr>
          <a:xfrm>
            <a:off x="1561850" y="1365350"/>
            <a:ext cx="1582800" cy="321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2366175" y="1757750"/>
            <a:ext cx="1582800" cy="321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3139275" y="2173600"/>
            <a:ext cx="2444100" cy="321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139275" y="2589450"/>
            <a:ext cx="4065600" cy="321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2366250" y="3035250"/>
            <a:ext cx="773100" cy="321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779125" y="3421150"/>
            <a:ext cx="804300" cy="321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2366250" y="3813700"/>
            <a:ext cx="773100" cy="321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6387800" y="4136750"/>
            <a:ext cx="1582800" cy="321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484475" y="816850"/>
            <a:ext cx="426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Cairo ExtraLight"/>
                <a:ea typeface="Cairo ExtraLight"/>
                <a:cs typeface="Cairo ExtraLight"/>
                <a:sym typeface="Cairo ExtraLight"/>
              </a:rPr>
              <a:t>작업일정</a:t>
            </a:r>
            <a:endParaRPr sz="1600"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>
            <a:off x="2362375" y="1384350"/>
            <a:ext cx="0" cy="31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5583475" y="1384350"/>
            <a:ext cx="0" cy="31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3139275" y="1384350"/>
            <a:ext cx="0" cy="31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3948975" y="1442075"/>
            <a:ext cx="0" cy="31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/>
          <p:nvPr/>
        </p:nvCxnSpPr>
        <p:spPr>
          <a:xfrm>
            <a:off x="7205000" y="1321525"/>
            <a:ext cx="0" cy="31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4779075" y="1384350"/>
            <a:ext cx="0" cy="31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6387800" y="1321525"/>
            <a:ext cx="0" cy="31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63" y="152400"/>
            <a:ext cx="8564714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988" y="1754275"/>
            <a:ext cx="56292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97" y="1739975"/>
            <a:ext cx="121195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5818525" y="1959050"/>
            <a:ext cx="168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airo ExtraLight"/>
                <a:ea typeface="Cairo ExtraLight"/>
                <a:cs typeface="Cairo ExtraLight"/>
                <a:sym typeface="Cairo ExtraLight"/>
              </a:rPr>
              <a:t>약 13만</a:t>
            </a:r>
            <a:endParaRPr sz="1300"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25675" y="1430275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airo ExtraLight"/>
                <a:ea typeface="Cairo ExtraLight"/>
                <a:cs typeface="Cairo ExtraLight"/>
                <a:sym typeface="Cairo ExtraLight"/>
              </a:rPr>
              <a:t>국내 전기자동차 대수</a:t>
            </a:r>
            <a:endParaRPr sz="1200"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510800" y="1959050"/>
            <a:ext cx="168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airo ExtraLight"/>
                <a:ea typeface="Cairo ExtraLight"/>
                <a:cs typeface="Cairo ExtraLight"/>
                <a:sym typeface="Cairo ExtraLight"/>
              </a:rPr>
              <a:t>약 2만</a:t>
            </a:r>
            <a:endParaRPr sz="1300"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818325" y="1430275"/>
            <a:ext cx="281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airo ExtraLight"/>
                <a:ea typeface="Cairo ExtraLight"/>
                <a:cs typeface="Cairo ExtraLight"/>
                <a:sym typeface="Cairo ExtraLight"/>
              </a:rPr>
              <a:t>국내 아파트 전기차 충전기 수</a:t>
            </a:r>
            <a:endParaRPr sz="1200"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65625" y="951525"/>
            <a:ext cx="834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700">
                <a:solidFill>
                  <a:schemeClr val="dk2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시장분석1. 국내 </a:t>
            </a:r>
            <a:r>
              <a:rPr lang="ko" sz="1700">
                <a:solidFill>
                  <a:schemeClr val="dk2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전기차 등록대수의 증가율이 더 높아 충전 인프라 구축의 부족</a:t>
            </a:r>
            <a:endParaRPr sz="1300"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24850" y="2600275"/>
            <a:ext cx="79473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- 전기자동차 충전기의 정보 및 위치 제공</a:t>
            </a:r>
            <a:endParaRPr>
              <a:solidFill>
                <a:schemeClr val="dk2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2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- 전</a:t>
            </a:r>
            <a:r>
              <a:rPr lang="ko">
                <a:solidFill>
                  <a:schemeClr val="dk2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기자동차를 소유하고 있는 사람들을 추가적으로 타겟팅</a:t>
            </a:r>
            <a:r>
              <a:rPr lang="ko">
                <a:solidFill>
                  <a:schemeClr val="dk2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 </a:t>
            </a:r>
            <a:endParaRPr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cxnSp>
        <p:nvCxnSpPr>
          <p:cNvPr id="124" name="Google Shape;124;p18"/>
          <p:cNvCxnSpPr/>
          <p:nvPr/>
        </p:nvCxnSpPr>
        <p:spPr>
          <a:xfrm>
            <a:off x="3200400" y="2132950"/>
            <a:ext cx="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8"/>
          <p:cNvSpPr txBox="1"/>
          <p:nvPr/>
        </p:nvSpPr>
        <p:spPr>
          <a:xfrm>
            <a:off x="156925" y="3484350"/>
            <a:ext cx="834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700">
                <a:solidFill>
                  <a:schemeClr val="dk2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시장분석2. 국내 아파트 매물 플랫폼에서 관련 기사 검색 기능의 부재</a:t>
            </a:r>
            <a:endParaRPr sz="1300"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639425" y="3948700"/>
            <a:ext cx="79473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- 원하는 키워드로 최신 뉴스를 바로 검색 가능</a:t>
            </a:r>
            <a:endParaRPr>
              <a:solidFill>
                <a:schemeClr val="dk2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2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- 사용자에게 보다 다양한 정보 제공</a:t>
            </a:r>
            <a:endParaRPr>
              <a:solidFill>
                <a:schemeClr val="dk2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3825"/>
            <a:ext cx="8564714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400" y="2192900"/>
            <a:ext cx="1305425" cy="7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7400" y="2724150"/>
            <a:ext cx="613300" cy="6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/>
          <p:nvPr/>
        </p:nvSpPr>
        <p:spPr>
          <a:xfrm>
            <a:off x="3078700" y="1178100"/>
            <a:ext cx="2190600" cy="3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 Controller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3078700" y="2091163"/>
            <a:ext cx="2190600" cy="3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Board</a:t>
            </a:r>
            <a:r>
              <a:rPr lang="ko"/>
              <a:t> Controller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3078700" y="3004213"/>
            <a:ext cx="2190600" cy="3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Answer </a:t>
            </a:r>
            <a:r>
              <a:rPr lang="ko"/>
              <a:t>Controller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078700" y="4104163"/>
            <a:ext cx="2190600" cy="3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House </a:t>
            </a:r>
            <a:r>
              <a:rPr lang="ko"/>
              <a:t>Controller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6226200" y="1188325"/>
            <a:ext cx="562450" cy="64040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User</a:t>
            </a:r>
            <a:endParaRPr sz="800"/>
          </a:p>
        </p:txBody>
      </p:sp>
      <p:sp>
        <p:nvSpPr>
          <p:cNvPr id="139" name="Google Shape;139;p19"/>
          <p:cNvSpPr/>
          <p:nvPr/>
        </p:nvSpPr>
        <p:spPr>
          <a:xfrm>
            <a:off x="6670225" y="1083200"/>
            <a:ext cx="562450" cy="64040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Interest</a:t>
            </a:r>
            <a:endParaRPr sz="800"/>
          </a:p>
        </p:txBody>
      </p:sp>
      <p:sp>
        <p:nvSpPr>
          <p:cNvPr id="140" name="Google Shape;140;p19"/>
          <p:cNvSpPr/>
          <p:nvPr/>
        </p:nvSpPr>
        <p:spPr>
          <a:xfrm>
            <a:off x="6439881" y="2032130"/>
            <a:ext cx="562450" cy="64040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Board</a:t>
            </a:r>
            <a:endParaRPr sz="800"/>
          </a:p>
        </p:txBody>
      </p:sp>
      <p:sp>
        <p:nvSpPr>
          <p:cNvPr id="141" name="Google Shape;141;p19"/>
          <p:cNvSpPr/>
          <p:nvPr/>
        </p:nvSpPr>
        <p:spPr>
          <a:xfrm>
            <a:off x="6439881" y="2828659"/>
            <a:ext cx="562450" cy="64040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Answer</a:t>
            </a:r>
            <a:endParaRPr sz="800"/>
          </a:p>
        </p:txBody>
      </p:sp>
      <p:sp>
        <p:nvSpPr>
          <p:cNvPr id="142" name="Google Shape;142;p19"/>
          <p:cNvSpPr/>
          <p:nvPr/>
        </p:nvSpPr>
        <p:spPr>
          <a:xfrm>
            <a:off x="6266631" y="3968920"/>
            <a:ext cx="562450" cy="64040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Sido</a:t>
            </a:r>
            <a:endParaRPr sz="800"/>
          </a:p>
        </p:txBody>
      </p:sp>
      <p:sp>
        <p:nvSpPr>
          <p:cNvPr id="143" name="Google Shape;143;p19"/>
          <p:cNvSpPr/>
          <p:nvPr/>
        </p:nvSpPr>
        <p:spPr>
          <a:xfrm>
            <a:off x="6640355" y="3634338"/>
            <a:ext cx="562450" cy="64040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Gugun</a:t>
            </a:r>
            <a:endParaRPr sz="800"/>
          </a:p>
        </p:txBody>
      </p:sp>
      <p:sp>
        <p:nvSpPr>
          <p:cNvPr id="144" name="Google Shape;144;p19"/>
          <p:cNvSpPr/>
          <p:nvPr/>
        </p:nvSpPr>
        <p:spPr>
          <a:xfrm>
            <a:off x="6746425" y="4104167"/>
            <a:ext cx="562450" cy="64040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Dong</a:t>
            </a:r>
            <a:endParaRPr sz="800"/>
          </a:p>
        </p:txBody>
      </p:sp>
      <p:sp>
        <p:nvSpPr>
          <p:cNvPr id="145" name="Google Shape;145;p19"/>
          <p:cNvSpPr/>
          <p:nvPr/>
        </p:nvSpPr>
        <p:spPr>
          <a:xfrm rot="-8100000">
            <a:off x="2309813" y="1081117"/>
            <a:ext cx="114976" cy="12015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 rot="-2904816">
            <a:off x="2374035" y="3096587"/>
            <a:ext cx="121130" cy="120156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 rot="9913915">
            <a:off x="2295152" y="2403200"/>
            <a:ext cx="677894" cy="1194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 rot="1242265">
            <a:off x="2301107" y="2815596"/>
            <a:ext cx="677987" cy="1218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5439525" y="1216425"/>
            <a:ext cx="674700" cy="13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8650" y="1041325"/>
            <a:ext cx="2406575" cy="370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68525" y="1041325"/>
            <a:ext cx="1305425" cy="370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 rot="10800000">
            <a:off x="5439525" y="1366025"/>
            <a:ext cx="674700" cy="13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5439525" y="2091175"/>
            <a:ext cx="674700" cy="13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 rot="10800000">
            <a:off x="5439525" y="2240775"/>
            <a:ext cx="674700" cy="13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5439525" y="3007763"/>
            <a:ext cx="674700" cy="13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 rot="10800000">
            <a:off x="5439525" y="3157363"/>
            <a:ext cx="674700" cy="13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5439525" y="4148013"/>
            <a:ext cx="674700" cy="13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 rot="10800000">
            <a:off x="5439525" y="4297613"/>
            <a:ext cx="674700" cy="13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ybatis&gt; #과 $의 차이를 알아보자!" id="159" name="Google Shape;15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28425" y="513625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/>
          <p:nvPr/>
        </p:nvSpPr>
        <p:spPr>
          <a:xfrm rot="-9581774">
            <a:off x="2256820" y="2969914"/>
            <a:ext cx="677815" cy="1217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 rot="-918909">
            <a:off x="2256698" y="2292609"/>
            <a:ext cx="678080" cy="1194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 rot="7907206">
            <a:off x="2278005" y="3217151"/>
            <a:ext cx="121106" cy="120166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 rot="2700000">
            <a:off x="2401413" y="1213717"/>
            <a:ext cx="114976" cy="12015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34692" y="705642"/>
            <a:ext cx="1405487" cy="4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66625" y="555925"/>
            <a:ext cx="995621" cy="51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28425" y="1041325"/>
            <a:ext cx="685799" cy="370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332075" y="893050"/>
            <a:ext cx="426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Cairo ExtraLight"/>
                <a:ea typeface="Cairo ExtraLight"/>
                <a:cs typeface="Cairo ExtraLight"/>
                <a:sym typeface="Cairo ExtraLight"/>
              </a:rPr>
              <a:t>개발결과 - 시스템 흐름도</a:t>
            </a:r>
            <a:endParaRPr sz="1600"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6471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/>
          <p:nvPr/>
        </p:nvSpPr>
        <p:spPr>
          <a:xfrm>
            <a:off x="332075" y="893050"/>
            <a:ext cx="426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Cairo ExtraLight"/>
                <a:ea typeface="Cairo ExtraLight"/>
                <a:cs typeface="Cairo ExtraLight"/>
                <a:sym typeface="Cairo ExtraLight"/>
              </a:rPr>
              <a:t>개발결과 - 시연영상</a:t>
            </a:r>
            <a:endParaRPr sz="1600"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800" y="1362875"/>
            <a:ext cx="5469951" cy="29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564714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163" y="1877050"/>
            <a:ext cx="762125" cy="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4725" y="984725"/>
            <a:ext cx="892325" cy="8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1475" y="1877050"/>
            <a:ext cx="1451658" cy="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5975" y="1283050"/>
            <a:ext cx="1253149" cy="125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79288" y="1172275"/>
            <a:ext cx="1406250" cy="14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36675" y="3589200"/>
            <a:ext cx="1026450" cy="10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70875" y="2804600"/>
            <a:ext cx="1406250" cy="14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4050" y="3510813"/>
            <a:ext cx="1183175" cy="118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31750" y="3081700"/>
            <a:ext cx="1301325" cy="13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/>
          <p:nvPr/>
        </p:nvSpPr>
        <p:spPr>
          <a:xfrm>
            <a:off x="4187225" y="1624750"/>
            <a:ext cx="1580700" cy="5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4206025" y="3625963"/>
            <a:ext cx="1580700" cy="5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761300" y="2750075"/>
            <a:ext cx="7074600" cy="1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408275" y="816850"/>
            <a:ext cx="426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Cairo ExtraLight"/>
                <a:ea typeface="Cairo ExtraLight"/>
                <a:cs typeface="Cairo ExtraLight"/>
                <a:sym typeface="Cairo ExtraLight"/>
              </a:rPr>
              <a:t>기대효과</a:t>
            </a:r>
            <a:endParaRPr sz="1600"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