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  <p:sldMasterId id="2147483682" r:id="rId2"/>
  </p:sldMasterIdLst>
  <p:notesMasterIdLst>
    <p:notesMasterId r:id="rId11"/>
  </p:notesMasterIdLst>
  <p:handoutMasterIdLst>
    <p:handoutMasterId r:id="rId12"/>
  </p:handoutMasterIdLst>
  <p:sldIdLst>
    <p:sldId id="773" r:id="rId3"/>
    <p:sldId id="1309" r:id="rId4"/>
    <p:sldId id="1280" r:id="rId5"/>
    <p:sldId id="1343" r:id="rId6"/>
    <p:sldId id="1345" r:id="rId7"/>
    <p:sldId id="1346" r:id="rId8"/>
    <p:sldId id="1340" r:id="rId9"/>
    <p:sldId id="1342" r:id="rId10"/>
  </p:sldIdLst>
  <p:sldSz cx="9144000" cy="6858000" type="screen4x3"/>
  <p:notesSz cx="6805613" cy="9944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9">
          <p15:clr>
            <a:srgbClr val="A4A3A4"/>
          </p15:clr>
        </p15:guide>
        <p15:guide id="2" pos="52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cal Administrator" initials="LA" lastIdx="1" clrIdx="0">
    <p:extLst>
      <p:ext uri="{19B8F6BF-5375-455C-9EA6-DF929625EA0E}">
        <p15:presenceInfo xmlns:p15="http://schemas.microsoft.com/office/powerpoint/2012/main" userId="c1e8d5c5bf5157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ECBDF"/>
    <a:srgbClr val="8FB0D3"/>
    <a:srgbClr val="00A2BA"/>
    <a:srgbClr val="003B74"/>
    <a:srgbClr val="7FC6B8"/>
    <a:srgbClr val="BBCC00"/>
    <a:srgbClr val="FF000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6" autoAdjust="0"/>
    <p:restoredTop sz="94216" autoAdjust="0"/>
  </p:normalViewPr>
  <p:slideViewPr>
    <p:cSldViewPr snapToGrid="0">
      <p:cViewPr varScale="1">
        <p:scale>
          <a:sx n="110" d="100"/>
          <a:sy n="110" d="100"/>
        </p:scale>
        <p:origin x="1722" y="96"/>
      </p:cViewPr>
      <p:guideLst>
        <p:guide orient="horz" pos="4069"/>
        <p:guide pos="5280"/>
      </p:guideLst>
    </p:cSldViewPr>
  </p:slideViewPr>
  <p:outlineViewPr>
    <p:cViewPr>
      <p:scale>
        <a:sx n="33" d="100"/>
        <a:sy n="33" d="100"/>
      </p:scale>
      <p:origin x="0" y="-257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3972"/>
    </p:cViewPr>
  </p:sorterViewPr>
  <p:notesViewPr>
    <p:cSldViewPr snapToGrid="0">
      <p:cViewPr varScale="1">
        <p:scale>
          <a:sx n="53" d="100"/>
          <a:sy n="53" d="100"/>
        </p:scale>
        <p:origin x="-1890" y="-84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395" cy="498192"/>
          </a:xfrm>
          <a:prstGeom prst="rect">
            <a:avLst/>
          </a:prstGeom>
          <a:noFill/>
          <a:ln>
            <a:noFill/>
          </a:ln>
        </p:spPr>
        <p:txBody>
          <a:bodyPr vert="horz" wrap="square" lIns="91605" tIns="45802" rIns="91605" bIns="45802" numCol="1" anchor="t" anchorCtr="0" compatLnSpc="1">
            <a:prstTxWarp prst="textNoShape">
              <a:avLst/>
            </a:prstTxWarp>
          </a:bodyPr>
          <a:lstStyle>
            <a:lvl1pPr algn="l" defTabSz="915988"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220" y="1"/>
            <a:ext cx="2949394" cy="498192"/>
          </a:xfrm>
          <a:prstGeom prst="rect">
            <a:avLst/>
          </a:prstGeom>
          <a:noFill/>
          <a:ln>
            <a:noFill/>
          </a:ln>
        </p:spPr>
        <p:txBody>
          <a:bodyPr vert="horz" wrap="square" lIns="91605" tIns="45802" rIns="91605" bIns="45802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910"/>
            <a:ext cx="2949395" cy="4981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605" tIns="45802" rIns="91605" bIns="45802" numCol="1" anchor="b" anchorCtr="0" compatLnSpc="1">
            <a:prstTxWarp prst="textNoShape">
              <a:avLst/>
            </a:prstTxWarp>
          </a:bodyPr>
          <a:lstStyle>
            <a:lvl1pPr algn="l" defTabSz="915988"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220" y="9445910"/>
            <a:ext cx="2949394" cy="4981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605" tIns="45802" rIns="91605" bIns="45802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fld id="{6135BD8C-01D6-49E2-B015-89410A444F7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8057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395" cy="498192"/>
          </a:xfrm>
          <a:prstGeom prst="rect">
            <a:avLst/>
          </a:prstGeom>
          <a:noFill/>
          <a:ln>
            <a:noFill/>
          </a:ln>
        </p:spPr>
        <p:txBody>
          <a:bodyPr vert="horz" wrap="square" lIns="91605" tIns="45802" rIns="91605" bIns="45802" numCol="1" anchor="t" anchorCtr="0" compatLnSpc="1">
            <a:prstTxWarp prst="textNoShape">
              <a:avLst/>
            </a:prstTxWarp>
          </a:bodyPr>
          <a:lstStyle>
            <a:lvl1pPr algn="l" defTabSz="915988"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220" y="1"/>
            <a:ext cx="2949394" cy="498192"/>
          </a:xfrm>
          <a:prstGeom prst="rect">
            <a:avLst/>
          </a:prstGeom>
          <a:noFill/>
          <a:ln>
            <a:noFill/>
          </a:ln>
        </p:spPr>
        <p:txBody>
          <a:bodyPr vert="horz" wrap="square" lIns="91605" tIns="45802" rIns="91605" bIns="45802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6125"/>
            <a:ext cx="4970462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825" y="4723778"/>
            <a:ext cx="4991964" cy="44738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605" tIns="45802" rIns="91605" bIns="458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10"/>
            <a:ext cx="2949395" cy="4981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605" tIns="45802" rIns="91605" bIns="45802" numCol="1" anchor="b" anchorCtr="0" compatLnSpc="1">
            <a:prstTxWarp prst="textNoShape">
              <a:avLst/>
            </a:prstTxWarp>
          </a:bodyPr>
          <a:lstStyle>
            <a:lvl1pPr algn="l" defTabSz="915988"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220" y="9445910"/>
            <a:ext cx="2949394" cy="4981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605" tIns="45802" rIns="91605" bIns="45802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fld id="{8D68710F-E7C8-4621-819A-A196F8B3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50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everybody! </a:t>
            </a:r>
          </a:p>
          <a:p>
            <a:endParaRPr lang="en-US" dirty="0"/>
          </a:p>
          <a:p>
            <a:r>
              <a:rPr lang="en-US" dirty="0"/>
              <a:t>This talk is to introduce the gradual kip project. </a:t>
            </a:r>
          </a:p>
          <a:p>
            <a:endParaRPr lang="en-US" dirty="0"/>
          </a:p>
          <a:p>
            <a:r>
              <a:rPr lang="en-US" dirty="0"/>
              <a:t>I will talk about the background of the project and the technology we need to develop for the usability test.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68710F-E7C8-4621-819A-A196F8B38B7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52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6134100"/>
            <a:ext cx="9144000" cy="723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nl-NL"/>
          </a:p>
        </p:txBody>
      </p:sp>
      <p:sp>
        <p:nvSpPr>
          <p:cNvPr id="5" name="Rectangle 23"/>
          <p:cNvSpPr>
            <a:spLocks noChangeArrowheads="1"/>
          </p:cNvSpPr>
          <p:nvPr userDrawn="1"/>
        </p:nvSpPr>
        <p:spPr bwMode="auto">
          <a:xfrm>
            <a:off x="466724" y="2057400"/>
            <a:ext cx="8215722" cy="22479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nl-NL"/>
          </a:p>
        </p:txBody>
      </p:sp>
      <p:sp>
        <p:nvSpPr>
          <p:cNvPr id="6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nl-NL"/>
          </a:p>
        </p:txBody>
      </p:sp>
      <p:sp>
        <p:nvSpPr>
          <p:cNvPr id="7" name="Rectangle 21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nl-NL"/>
          </a:p>
        </p:txBody>
      </p:sp>
      <p:sp>
        <p:nvSpPr>
          <p:cNvPr id="8" name="Line 22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en-US"/>
          </a:p>
        </p:txBody>
      </p:sp>
      <p:sp>
        <p:nvSpPr>
          <p:cNvPr id="9" name="Line 24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en-US"/>
          </a:p>
        </p:txBody>
      </p:sp>
      <p:sp>
        <p:nvSpPr>
          <p:cNvPr id="10" name="Text Box 27"/>
          <p:cNvSpPr txBox="1">
            <a:spLocks noChangeArrowheads="1"/>
          </p:cNvSpPr>
          <p:nvPr userDrawn="1"/>
        </p:nvSpPr>
        <p:spPr bwMode="auto">
          <a:xfrm>
            <a:off x="685800" y="3916362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421F795D-0393-4125-832A-9358D7DF13F2}" type="datetime1">
              <a:rPr lang="nl-NL" sz="1600" smtClean="0">
                <a:solidFill>
                  <a:schemeClr val="bg1"/>
                </a:solidFill>
              </a:rPr>
              <a:pPr eaLnBrk="1" hangingPunct="1">
                <a:spcBef>
                  <a:spcPct val="50000"/>
                </a:spcBef>
                <a:defRPr/>
              </a:pPr>
              <a:t>5-11-2020</a:t>
            </a:fld>
            <a:endParaRPr lang="nl-NL" sz="1600" dirty="0">
              <a:solidFill>
                <a:schemeClr val="bg1"/>
              </a:solidFill>
            </a:endParaRPr>
          </a:p>
        </p:txBody>
      </p:sp>
      <p:pic>
        <p:nvPicPr>
          <p:cNvPr id="11" name="Picture 29" descr="TU_Delft_2.png                                                 00095E43Smidswater Server              C1CD65DB: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71500" y="6184900"/>
            <a:ext cx="88741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0"/>
          <p:cNvSpPr txBox="1">
            <a:spLocks noChangeArrowheads="1"/>
          </p:cNvSpPr>
          <p:nvPr userDrawn="1"/>
        </p:nvSpPr>
        <p:spPr bwMode="auto">
          <a:xfrm>
            <a:off x="1498600" y="6572250"/>
            <a:ext cx="2971800" cy="2143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nl-NL" sz="800">
                <a:solidFill>
                  <a:schemeClr val="bg1"/>
                </a:solidFill>
              </a:rPr>
              <a:t>Challenge the future</a:t>
            </a:r>
            <a:endParaRPr lang="nl-NL"/>
          </a:p>
        </p:txBody>
      </p:sp>
      <p:sp>
        <p:nvSpPr>
          <p:cNvPr id="13" name="Text Box 31"/>
          <p:cNvSpPr txBox="1">
            <a:spLocks noChangeArrowheads="1"/>
          </p:cNvSpPr>
          <p:nvPr userDrawn="1"/>
        </p:nvSpPr>
        <p:spPr bwMode="auto">
          <a:xfrm>
            <a:off x="1498600" y="6292850"/>
            <a:ext cx="990600" cy="2968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nl-NL" sz="500"/>
              <a:t>Delft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nl-NL" sz="500"/>
              <a:t>University of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nl-NL" sz="500"/>
              <a:t>Technology</a:t>
            </a:r>
            <a:endParaRPr lang="nl-NL"/>
          </a:p>
        </p:txBody>
      </p:sp>
      <p:sp>
        <p:nvSpPr>
          <p:cNvPr id="2713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6931025" cy="457200"/>
          </a:xfrm>
        </p:spPr>
        <p:txBody>
          <a:bodyPr anchor="t"/>
          <a:lstStyle>
            <a:lvl1pPr marL="0" indent="0"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271393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2743200"/>
            <a:ext cx="6931025" cy="3810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2"/>
                </a:solidFill>
                <a:latin typeface="Bookman Old Style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62738" y="457200"/>
            <a:ext cx="1914525" cy="4876800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592763" cy="4876800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659688" cy="1066800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idx="1"/>
          </p:nvPr>
        </p:nvSpPr>
        <p:spPr>
          <a:xfrm>
            <a:off x="925513" y="2286000"/>
            <a:ext cx="7648575" cy="3048000"/>
          </a:xfrm>
        </p:spPr>
        <p:txBody>
          <a:bodyPr/>
          <a:lstStyle/>
          <a:p>
            <a:pPr lvl="0"/>
            <a:endParaRPr lang="nl-NL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6134100"/>
            <a:ext cx="9144000" cy="723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nl-NL"/>
          </a:p>
        </p:txBody>
      </p:sp>
      <p:sp>
        <p:nvSpPr>
          <p:cNvPr id="5" name="Rectangle 23"/>
          <p:cNvSpPr>
            <a:spLocks noChangeArrowheads="1"/>
          </p:cNvSpPr>
          <p:nvPr userDrawn="1"/>
        </p:nvSpPr>
        <p:spPr bwMode="auto">
          <a:xfrm>
            <a:off x="466724" y="2057400"/>
            <a:ext cx="8215722" cy="22479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nl-NL"/>
          </a:p>
        </p:txBody>
      </p:sp>
      <p:sp>
        <p:nvSpPr>
          <p:cNvPr id="6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nl-NL"/>
          </a:p>
        </p:txBody>
      </p:sp>
      <p:sp>
        <p:nvSpPr>
          <p:cNvPr id="7" name="Rectangle 21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nl-NL"/>
          </a:p>
        </p:txBody>
      </p:sp>
      <p:sp>
        <p:nvSpPr>
          <p:cNvPr id="8" name="Line 22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en-US"/>
          </a:p>
        </p:txBody>
      </p:sp>
      <p:sp>
        <p:nvSpPr>
          <p:cNvPr id="9" name="Line 24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en-US"/>
          </a:p>
        </p:txBody>
      </p:sp>
      <p:sp>
        <p:nvSpPr>
          <p:cNvPr id="10" name="Text Box 27"/>
          <p:cNvSpPr txBox="1">
            <a:spLocks noChangeArrowheads="1"/>
          </p:cNvSpPr>
          <p:nvPr userDrawn="1"/>
        </p:nvSpPr>
        <p:spPr bwMode="auto">
          <a:xfrm>
            <a:off x="685800" y="3916362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421F795D-0393-4125-832A-9358D7DF13F2}" type="datetime1">
              <a:rPr lang="nl-NL" sz="1600" smtClean="0">
                <a:solidFill>
                  <a:schemeClr val="bg1"/>
                </a:solidFill>
              </a:rPr>
              <a:pPr eaLnBrk="1" hangingPunct="1">
                <a:spcBef>
                  <a:spcPct val="50000"/>
                </a:spcBef>
                <a:defRPr/>
              </a:pPr>
              <a:t>5-11-2020</a:t>
            </a:fld>
            <a:endParaRPr lang="nl-NL" sz="1600" dirty="0">
              <a:solidFill>
                <a:schemeClr val="bg1"/>
              </a:solidFill>
            </a:endParaRPr>
          </a:p>
        </p:txBody>
      </p:sp>
      <p:pic>
        <p:nvPicPr>
          <p:cNvPr id="11" name="Picture 29" descr="TU_Delft_2.png                                                 00095E43Smidswater Server              C1CD65DB: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71500" y="6184900"/>
            <a:ext cx="88741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0"/>
          <p:cNvSpPr txBox="1">
            <a:spLocks noChangeArrowheads="1"/>
          </p:cNvSpPr>
          <p:nvPr userDrawn="1"/>
        </p:nvSpPr>
        <p:spPr bwMode="auto">
          <a:xfrm>
            <a:off x="1498600" y="6572250"/>
            <a:ext cx="2971800" cy="2143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nl-NL" sz="800">
                <a:solidFill>
                  <a:schemeClr val="bg1"/>
                </a:solidFill>
              </a:rPr>
              <a:t>Challenge the future</a:t>
            </a:r>
            <a:endParaRPr lang="nl-NL"/>
          </a:p>
        </p:txBody>
      </p:sp>
      <p:sp>
        <p:nvSpPr>
          <p:cNvPr id="13" name="Text Box 31"/>
          <p:cNvSpPr txBox="1">
            <a:spLocks noChangeArrowheads="1"/>
          </p:cNvSpPr>
          <p:nvPr userDrawn="1"/>
        </p:nvSpPr>
        <p:spPr bwMode="auto">
          <a:xfrm>
            <a:off x="1498600" y="6292850"/>
            <a:ext cx="990600" cy="2968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nl-NL" sz="500"/>
              <a:t>Delft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nl-NL" sz="500"/>
              <a:t>University of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nl-NL" sz="500"/>
              <a:t>Technology</a:t>
            </a:r>
            <a:endParaRPr lang="nl-NL"/>
          </a:p>
        </p:txBody>
      </p:sp>
      <p:sp>
        <p:nvSpPr>
          <p:cNvPr id="2713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6931025" cy="457200"/>
          </a:xfrm>
        </p:spPr>
        <p:txBody>
          <a:bodyPr anchor="t"/>
          <a:lstStyle>
            <a:lvl1pPr marL="0" indent="0"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271393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2743200"/>
            <a:ext cx="6931025" cy="3810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2"/>
                </a:solidFill>
                <a:latin typeface="Bookman Old Style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23652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66505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254645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2286000"/>
            <a:ext cx="3748087" cy="304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26000" y="2286000"/>
            <a:ext cx="3748088" cy="304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6757958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478580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9178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74019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2078475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6780077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8649656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62738" y="457200"/>
            <a:ext cx="1914525" cy="4876800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592763" cy="4876800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749138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659688" cy="1066800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idx="1"/>
          </p:nvPr>
        </p:nvSpPr>
        <p:spPr>
          <a:xfrm>
            <a:off x="925513" y="2286000"/>
            <a:ext cx="7648575" cy="3048000"/>
          </a:xfrm>
        </p:spPr>
        <p:txBody>
          <a:bodyPr/>
          <a:lstStyle/>
          <a:p>
            <a:pPr lvl="0"/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5968032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4670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2286000"/>
            <a:ext cx="3748087" cy="304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26000" y="2286000"/>
            <a:ext cx="3748088" cy="304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nl-NL" dirty="0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76200"/>
            <a:ext cx="76596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6485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Click to edit Master text styles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/>
              <a:t>Third level</a:t>
            </a:r>
          </a:p>
          <a:p>
            <a:pPr lvl="3"/>
            <a:r>
              <a:rPr lang="nl-NL" dirty="0"/>
              <a:t>Fourth level</a:t>
            </a:r>
          </a:p>
          <a:p>
            <a:pPr lvl="4"/>
            <a:r>
              <a:rPr lang="nl-NL" dirty="0"/>
              <a:t>Fifth level</a:t>
            </a:r>
          </a:p>
        </p:txBody>
      </p:sp>
      <p:sp>
        <p:nvSpPr>
          <p:cNvPr id="1029" name="Rectangle 17"/>
          <p:cNvSpPr>
            <a:spLocks noChangeArrowheads="1"/>
          </p:cNvSpPr>
          <p:nvPr/>
        </p:nvSpPr>
        <p:spPr bwMode="auto">
          <a:xfrm>
            <a:off x="7640638" y="6297613"/>
            <a:ext cx="5397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defRPr/>
            </a:pPr>
            <a:fld id="{8BD83A7E-63C2-40C0-884E-EAFC44CEE2E7}" type="slidenum">
              <a:rPr lang="nl-NL" sz="1300"/>
              <a:pPr algn="r">
                <a:defRPr/>
              </a:pPr>
              <a:t>‹#›</a:t>
            </a:fld>
            <a:endParaRPr lang="nl-NL" sz="1300" dirty="0"/>
          </a:p>
        </p:txBody>
      </p:sp>
      <p:sp>
        <p:nvSpPr>
          <p:cNvPr id="1030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nl-NL"/>
          </a:p>
        </p:txBody>
      </p:sp>
      <p:sp>
        <p:nvSpPr>
          <p:cNvPr id="1031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en-US"/>
          </a:p>
        </p:txBody>
      </p:sp>
      <p:pic>
        <p:nvPicPr>
          <p:cNvPr id="1032" name="Picture 21" descr="TU_Delft_2.png                                                 00095E43Smidswater Server              C1CD65DB: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571500" y="6184900"/>
            <a:ext cx="88741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en-US"/>
          </a:p>
        </p:txBody>
      </p:sp>
      <p:sp>
        <p:nvSpPr>
          <p:cNvPr id="1035" name="Rectangle 28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nl-NL"/>
          </a:p>
        </p:txBody>
      </p:sp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8229600" y="6294438"/>
            <a:ext cx="9144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8" r:id="rId2"/>
    <p:sldLayoutId id="2147483667" r:id="rId3"/>
    <p:sldLayoutId id="2147483666" r:id="rId4"/>
    <p:sldLayoutId id="2147483665" r:id="rId5"/>
    <p:sldLayoutId id="2147483664" r:id="rId6"/>
    <p:sldLayoutId id="2147483663" r:id="rId7"/>
    <p:sldLayoutId id="2147483662" r:id="rId8"/>
    <p:sldLayoutId id="2147483661" r:id="rId9"/>
    <p:sldLayoutId id="2147483660" r:id="rId10"/>
    <p:sldLayoutId id="2147483659" r:id="rId11"/>
    <p:sldLayoutId id="2147483658" r:id="rId12"/>
    <p:sldLayoutId id="2147483655" r:id="rId13"/>
  </p:sldLayoutIdLst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5pPr>
      <a:lvl6pPr marL="1314450" indent="-857250" algn="l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/>
        <a:buChar char="•"/>
        <a:defRPr>
          <a:solidFill>
            <a:schemeClr val="tx1"/>
          </a:solidFill>
          <a:latin typeface="+mn-lt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/>
        <a:buChar char="•"/>
        <a:defRPr sz="1600">
          <a:solidFill>
            <a:schemeClr val="tx1"/>
          </a:solidFill>
          <a:latin typeface="+mn-lt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/>
        <a:buChar char="•"/>
        <a:defRPr sz="1400">
          <a:solidFill>
            <a:schemeClr val="tx1"/>
          </a:solidFill>
          <a:latin typeface="+mn-lt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/>
        <a:buChar char="•"/>
        <a:defRPr sz="1200">
          <a:solidFill>
            <a:schemeClr val="tx1"/>
          </a:solidFill>
          <a:latin typeface="+mn-lt"/>
        </a:defRPr>
      </a:lvl5pPr>
      <a:lvl6pPr marL="2176463" indent="-190500" algn="l" rtl="0" fontAlgn="base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fontAlgn="base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fontAlgn="base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fontAlgn="base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76200"/>
            <a:ext cx="76596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6485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Click to edit Master text styles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/>
              <a:t>Third level</a:t>
            </a:r>
          </a:p>
          <a:p>
            <a:pPr lvl="3"/>
            <a:r>
              <a:rPr lang="nl-NL" dirty="0"/>
              <a:t>Fourth level</a:t>
            </a:r>
          </a:p>
          <a:p>
            <a:pPr lvl="4"/>
            <a:r>
              <a:rPr lang="nl-NL" dirty="0"/>
              <a:t>Fifth level</a:t>
            </a:r>
          </a:p>
        </p:txBody>
      </p:sp>
      <p:sp>
        <p:nvSpPr>
          <p:cNvPr id="1029" name="Rectangle 17"/>
          <p:cNvSpPr>
            <a:spLocks noChangeArrowheads="1"/>
          </p:cNvSpPr>
          <p:nvPr/>
        </p:nvSpPr>
        <p:spPr bwMode="auto">
          <a:xfrm>
            <a:off x="8416925" y="6503194"/>
            <a:ext cx="5397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defRPr/>
            </a:pPr>
            <a:fld id="{8BD83A7E-63C2-40C0-884E-EAFC44CEE2E7}" type="slidenum">
              <a:rPr lang="nl-NL" sz="1300"/>
              <a:pPr algn="r">
                <a:defRPr/>
              </a:pPr>
              <a:t>‹#›</a:t>
            </a:fld>
            <a:endParaRPr lang="nl-NL" sz="1300" dirty="0"/>
          </a:p>
        </p:txBody>
      </p:sp>
      <p:sp>
        <p:nvSpPr>
          <p:cNvPr id="1031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en-US"/>
          </a:p>
        </p:txBody>
      </p:sp>
      <p:sp>
        <p:nvSpPr>
          <p:cNvPr id="1035" name="Rectangle 28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nl-NL"/>
          </a:p>
        </p:txBody>
      </p:sp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8229600" y="6294438"/>
            <a:ext cx="9144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900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5pPr>
      <a:lvl6pPr marL="1314450" indent="-857250" algn="l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/>
        <a:buChar char="•"/>
        <a:defRPr>
          <a:solidFill>
            <a:schemeClr val="tx1"/>
          </a:solidFill>
          <a:latin typeface="+mn-lt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/>
        <a:buChar char="•"/>
        <a:defRPr sz="1600">
          <a:solidFill>
            <a:schemeClr val="tx1"/>
          </a:solidFill>
          <a:latin typeface="+mn-lt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/>
        <a:buChar char="•"/>
        <a:defRPr sz="1400">
          <a:solidFill>
            <a:schemeClr val="tx1"/>
          </a:solidFill>
          <a:latin typeface="+mn-lt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/>
        <a:buChar char="•"/>
        <a:defRPr sz="1200">
          <a:solidFill>
            <a:schemeClr val="tx1"/>
          </a:solidFill>
          <a:latin typeface="+mn-lt"/>
        </a:defRPr>
      </a:lvl5pPr>
      <a:lvl6pPr marL="2176463" indent="-190500" algn="l" rtl="0" fontAlgn="base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fontAlgn="base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fontAlgn="base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fontAlgn="base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dmc.nl/staff/" TargetMode="External"/><Relationship Id="rId2" Type="http://schemas.openxmlformats.org/officeDocument/2006/relationships/hyperlink" Target="mailto:d.l.peng@tudelft.n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2187313"/>
            <a:ext cx="6919547" cy="106098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interactive vario-scale web maps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685799" y="3300722"/>
            <a:ext cx="7772401" cy="665504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7C76B0-8CF7-4909-9258-CB12FE6B4CB3}"/>
              </a:ext>
            </a:extLst>
          </p:cNvPr>
          <p:cNvSpPr txBox="1"/>
          <p:nvPr/>
        </p:nvSpPr>
        <p:spPr>
          <a:xfrm>
            <a:off x="0" y="4684156"/>
            <a:ext cx="9143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Dongliang Peng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3A9A51-5F44-465C-BEB7-D494235B9EC2}"/>
              </a:ext>
            </a:extLst>
          </p:cNvPr>
          <p:cNvSpPr txBox="1"/>
          <p:nvPr/>
        </p:nvSpPr>
        <p:spPr>
          <a:xfrm>
            <a:off x="0" y="531241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Section GIS Technology, Delft University of Technology</a:t>
            </a:r>
          </a:p>
        </p:txBody>
      </p:sp>
    </p:spTree>
    <p:extLst>
      <p:ext uri="{BB962C8B-B14F-4D97-AF65-F5344CB8AC3E}">
        <p14:creationId xmlns:p14="http://schemas.microsoft.com/office/powerpoint/2010/main" val="357249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6882701-E9F0-4A48-8DEB-77A2E680793C}"/>
              </a:ext>
            </a:extLst>
          </p:cNvPr>
          <p:cNvSpPr txBox="1">
            <a:spLocks/>
          </p:cNvSpPr>
          <p:nvPr/>
        </p:nvSpPr>
        <p:spPr>
          <a:xfrm>
            <a:off x="509774" y="85443"/>
            <a:ext cx="4506335" cy="2169624"/>
          </a:xfrm>
          <a:prstGeom prst="rect">
            <a:avLst/>
          </a:prstGeom>
        </p:spPr>
        <p:txBody>
          <a:bodyPr/>
          <a:lstStyle>
            <a:lvl1pPr marL="195263" indent="-195263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957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338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1719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  <a:lvl6pPr marL="21764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6336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0908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5480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solidFill>
                  <a:srgbClr val="FF0000"/>
                </a:solidFill>
              </a:rPr>
              <a:t>Smooth changes</a:t>
            </a:r>
            <a:r>
              <a:rPr lang="en-US" kern="0" dirty="0"/>
              <a:t> of maps allow users to follow zooming more easily </a:t>
            </a:r>
            <a:r>
              <a:rPr lang="en-US" kern="0" dirty="0">
                <a:solidFill>
                  <a:schemeClr val="bg1">
                    <a:lumMod val="65000"/>
                  </a:schemeClr>
                </a:solidFill>
              </a:rPr>
              <a:t>[e.g., van </a:t>
            </a:r>
            <a:r>
              <a:rPr lang="en-US" kern="0" dirty="0" err="1">
                <a:solidFill>
                  <a:schemeClr val="bg1">
                    <a:lumMod val="65000"/>
                  </a:schemeClr>
                </a:solidFill>
              </a:rPr>
              <a:t>Kreveld</a:t>
            </a:r>
            <a:r>
              <a:rPr lang="en-US" kern="0" dirty="0">
                <a:solidFill>
                  <a:schemeClr val="bg1">
                    <a:lumMod val="65000"/>
                  </a:schemeClr>
                </a:solidFill>
              </a:rPr>
              <a:t> 2001]</a:t>
            </a:r>
            <a:endParaRPr lang="en-US" kern="0" dirty="0"/>
          </a:p>
          <a:p>
            <a:r>
              <a:rPr lang="en-US" kern="0" dirty="0">
                <a:solidFill>
                  <a:srgbClr val="FF0000"/>
                </a:solidFill>
              </a:rPr>
              <a:t>Zooming</a:t>
            </a:r>
            <a:r>
              <a:rPr lang="en-US" kern="0" dirty="0"/>
              <a:t> of digital maps are more and more gradual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3DF0883-AD38-4A9E-990E-CFF34A817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5" y="2618689"/>
            <a:ext cx="2800350" cy="39290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BDD0FCB-C74F-4B49-9517-05FBCBA67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157" y="3035408"/>
            <a:ext cx="2205038" cy="3095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638EC8A-20CD-4995-B99C-620BD254F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977" y="3364020"/>
            <a:ext cx="1747838" cy="2438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BE36413-857A-4763-98C1-55BB177FB1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598" y="3625957"/>
            <a:ext cx="1362075" cy="1914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FABADF7-2476-4D63-AEB0-D96B9F014933}"/>
              </a:ext>
            </a:extLst>
          </p:cNvPr>
          <p:cNvSpPr txBox="1"/>
          <p:nvPr/>
        </p:nvSpPr>
        <p:spPr>
          <a:xfrm>
            <a:off x="5594927" y="6147642"/>
            <a:ext cx="1817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[Google Maps]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8EC89B6-22A0-4FBB-A3B0-39D07FF00317}"/>
              </a:ext>
            </a:extLst>
          </p:cNvPr>
          <p:cNvSpPr/>
          <p:nvPr/>
        </p:nvSpPr>
        <p:spPr bwMode="auto">
          <a:xfrm>
            <a:off x="2057400" y="2448192"/>
            <a:ext cx="1584960" cy="563880"/>
          </a:xfrm>
          <a:custGeom>
            <a:avLst/>
            <a:gdLst>
              <a:gd name="connsiteX0" fmla="*/ 0 w 1767840"/>
              <a:gd name="connsiteY0" fmla="*/ 160020 h 563880"/>
              <a:gd name="connsiteX1" fmla="*/ 0 w 1767840"/>
              <a:gd name="connsiteY1" fmla="*/ 0 h 563880"/>
              <a:gd name="connsiteX2" fmla="*/ 1584960 w 1767840"/>
              <a:gd name="connsiteY2" fmla="*/ 0 h 563880"/>
              <a:gd name="connsiteX3" fmla="*/ 1584960 w 1767840"/>
              <a:gd name="connsiteY3" fmla="*/ 563880 h 563880"/>
              <a:gd name="connsiteX4" fmla="*/ 1767840 w 1767840"/>
              <a:gd name="connsiteY4" fmla="*/ 441960 h 563880"/>
              <a:gd name="connsiteX0" fmla="*/ 0 w 1584960"/>
              <a:gd name="connsiteY0" fmla="*/ 160020 h 563880"/>
              <a:gd name="connsiteX1" fmla="*/ 0 w 1584960"/>
              <a:gd name="connsiteY1" fmla="*/ 0 h 563880"/>
              <a:gd name="connsiteX2" fmla="*/ 1584960 w 1584960"/>
              <a:gd name="connsiteY2" fmla="*/ 0 h 563880"/>
              <a:gd name="connsiteX3" fmla="*/ 1584960 w 1584960"/>
              <a:gd name="connsiteY3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960" h="563880">
                <a:moveTo>
                  <a:pt x="0" y="160020"/>
                </a:moveTo>
                <a:lnTo>
                  <a:pt x="0" y="0"/>
                </a:lnTo>
                <a:lnTo>
                  <a:pt x="1584960" y="0"/>
                </a:lnTo>
                <a:lnTo>
                  <a:pt x="1584960" y="56388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5D09F84-93DA-4668-88BA-511613ADE124}"/>
              </a:ext>
            </a:extLst>
          </p:cNvPr>
          <p:cNvSpPr/>
          <p:nvPr/>
        </p:nvSpPr>
        <p:spPr bwMode="auto">
          <a:xfrm>
            <a:off x="4709161" y="2884863"/>
            <a:ext cx="1365635" cy="479157"/>
          </a:xfrm>
          <a:custGeom>
            <a:avLst/>
            <a:gdLst>
              <a:gd name="connsiteX0" fmla="*/ 0 w 1767840"/>
              <a:gd name="connsiteY0" fmla="*/ 160020 h 563880"/>
              <a:gd name="connsiteX1" fmla="*/ 0 w 1767840"/>
              <a:gd name="connsiteY1" fmla="*/ 0 h 563880"/>
              <a:gd name="connsiteX2" fmla="*/ 1584960 w 1767840"/>
              <a:gd name="connsiteY2" fmla="*/ 0 h 563880"/>
              <a:gd name="connsiteX3" fmla="*/ 1584960 w 1767840"/>
              <a:gd name="connsiteY3" fmla="*/ 563880 h 563880"/>
              <a:gd name="connsiteX4" fmla="*/ 1767840 w 1767840"/>
              <a:gd name="connsiteY4" fmla="*/ 441960 h 563880"/>
              <a:gd name="connsiteX0" fmla="*/ 0 w 1584960"/>
              <a:gd name="connsiteY0" fmla="*/ 160020 h 563880"/>
              <a:gd name="connsiteX1" fmla="*/ 0 w 1584960"/>
              <a:gd name="connsiteY1" fmla="*/ 0 h 563880"/>
              <a:gd name="connsiteX2" fmla="*/ 1584960 w 1584960"/>
              <a:gd name="connsiteY2" fmla="*/ 0 h 563880"/>
              <a:gd name="connsiteX3" fmla="*/ 1584960 w 1584960"/>
              <a:gd name="connsiteY3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960" h="563880">
                <a:moveTo>
                  <a:pt x="0" y="160020"/>
                </a:moveTo>
                <a:lnTo>
                  <a:pt x="0" y="0"/>
                </a:lnTo>
                <a:lnTo>
                  <a:pt x="1584960" y="0"/>
                </a:lnTo>
                <a:lnTo>
                  <a:pt x="1584960" y="56388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1B4158-43FF-438C-8D40-9D2CB7946570}"/>
              </a:ext>
            </a:extLst>
          </p:cNvPr>
          <p:cNvSpPr/>
          <p:nvPr/>
        </p:nvSpPr>
        <p:spPr bwMode="auto">
          <a:xfrm>
            <a:off x="6839941" y="3258694"/>
            <a:ext cx="1062641" cy="367263"/>
          </a:xfrm>
          <a:custGeom>
            <a:avLst/>
            <a:gdLst>
              <a:gd name="connsiteX0" fmla="*/ 0 w 1767840"/>
              <a:gd name="connsiteY0" fmla="*/ 160020 h 563880"/>
              <a:gd name="connsiteX1" fmla="*/ 0 w 1767840"/>
              <a:gd name="connsiteY1" fmla="*/ 0 h 563880"/>
              <a:gd name="connsiteX2" fmla="*/ 1584960 w 1767840"/>
              <a:gd name="connsiteY2" fmla="*/ 0 h 563880"/>
              <a:gd name="connsiteX3" fmla="*/ 1584960 w 1767840"/>
              <a:gd name="connsiteY3" fmla="*/ 563880 h 563880"/>
              <a:gd name="connsiteX4" fmla="*/ 1767840 w 1767840"/>
              <a:gd name="connsiteY4" fmla="*/ 441960 h 563880"/>
              <a:gd name="connsiteX0" fmla="*/ 0 w 1584960"/>
              <a:gd name="connsiteY0" fmla="*/ 160020 h 563880"/>
              <a:gd name="connsiteX1" fmla="*/ 0 w 1584960"/>
              <a:gd name="connsiteY1" fmla="*/ 0 h 563880"/>
              <a:gd name="connsiteX2" fmla="*/ 1584960 w 1584960"/>
              <a:gd name="connsiteY2" fmla="*/ 0 h 563880"/>
              <a:gd name="connsiteX3" fmla="*/ 1584960 w 1584960"/>
              <a:gd name="connsiteY3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960" h="563880">
                <a:moveTo>
                  <a:pt x="0" y="160020"/>
                </a:moveTo>
                <a:lnTo>
                  <a:pt x="0" y="0"/>
                </a:lnTo>
                <a:lnTo>
                  <a:pt x="1584960" y="0"/>
                </a:lnTo>
                <a:lnTo>
                  <a:pt x="1584960" y="56388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F12A688-545A-446E-AE11-DC000B45AE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369" y="345048"/>
            <a:ext cx="3686753" cy="192151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154888A-7D7E-44A4-8D3D-750BC37A1522}"/>
              </a:ext>
            </a:extLst>
          </p:cNvPr>
          <p:cNvSpPr txBox="1"/>
          <p:nvPr/>
        </p:nvSpPr>
        <p:spPr>
          <a:xfrm>
            <a:off x="3626678" y="2369910"/>
            <a:ext cx="127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Zoom out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CE5285-25D4-4427-B5E6-9746550F630A}"/>
              </a:ext>
            </a:extLst>
          </p:cNvPr>
          <p:cNvSpPr txBox="1"/>
          <p:nvPr/>
        </p:nvSpPr>
        <p:spPr>
          <a:xfrm>
            <a:off x="6064173" y="2795720"/>
            <a:ext cx="1288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Zoom out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587E43-39FE-4FDE-B7CF-9E1E51EF5A3F}"/>
              </a:ext>
            </a:extLst>
          </p:cNvPr>
          <p:cNvSpPr txBox="1"/>
          <p:nvPr/>
        </p:nvSpPr>
        <p:spPr>
          <a:xfrm>
            <a:off x="7891502" y="3207944"/>
            <a:ext cx="1252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Zoom out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C07AF898-15F6-4E38-900E-125204D67B7C}"/>
              </a:ext>
            </a:extLst>
          </p:cNvPr>
          <p:cNvSpPr txBox="1">
            <a:spLocks/>
          </p:cNvSpPr>
          <p:nvPr/>
        </p:nvSpPr>
        <p:spPr>
          <a:xfrm>
            <a:off x="509774" y="1676801"/>
            <a:ext cx="4199387" cy="397698"/>
          </a:xfrm>
          <a:prstGeom prst="rect">
            <a:avLst/>
          </a:prstGeom>
        </p:spPr>
        <p:txBody>
          <a:bodyPr/>
          <a:lstStyle>
            <a:lvl1pPr marL="195263" indent="-195263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957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338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1719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  <a:lvl6pPr marL="21764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6336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0908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5480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An example of gradual changes</a:t>
            </a:r>
          </a:p>
        </p:txBody>
      </p:sp>
    </p:spTree>
    <p:extLst>
      <p:ext uri="{BB962C8B-B14F-4D97-AF65-F5344CB8AC3E}">
        <p14:creationId xmlns:p14="http://schemas.microsoft.com/office/powerpoint/2010/main" val="295432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 animBg="1"/>
      <p:bldP spid="28" grpId="0" animBg="1"/>
      <p:bldP spid="30" grpId="0"/>
      <p:bldP spid="31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023A-376D-413B-80C8-B054E4C2D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75" y="98920"/>
            <a:ext cx="7659688" cy="707886"/>
          </a:xfrm>
        </p:spPr>
        <p:txBody>
          <a:bodyPr/>
          <a:lstStyle/>
          <a:p>
            <a:r>
              <a:rPr lang="en-US" dirty="0"/>
              <a:t>SSC and vario-scale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A3434A-100A-428E-950A-F7E212C3CA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632" y="2389258"/>
            <a:ext cx="1675602" cy="320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33F642-ACA3-446A-9FAA-AAECFF685F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653" y="2389258"/>
            <a:ext cx="1846699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D400B3-A6DA-4822-AA14-6EC0BD16D7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1" y="3918020"/>
            <a:ext cx="1678781" cy="16716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B9094D-4F5C-4B9B-BD10-91ECAF49C395}"/>
              </a:ext>
            </a:extLst>
          </p:cNvPr>
          <p:cNvSpPr txBox="1"/>
          <p:nvPr/>
        </p:nvSpPr>
        <p:spPr>
          <a:xfrm>
            <a:off x="2746498" y="5659044"/>
            <a:ext cx="2278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Space-scale cube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C9B04F-0BA7-4CD3-B22C-EAD12214FF57}"/>
              </a:ext>
            </a:extLst>
          </p:cNvPr>
          <p:cNvSpPr txBox="1"/>
          <p:nvPr/>
        </p:nvSpPr>
        <p:spPr>
          <a:xfrm>
            <a:off x="15417" y="5682219"/>
            <a:ext cx="262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Map at a large scale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E16ED99-BEE9-4619-8F34-301296442331}"/>
              </a:ext>
            </a:extLst>
          </p:cNvPr>
          <p:cNvSpPr/>
          <p:nvPr/>
        </p:nvSpPr>
        <p:spPr bwMode="auto">
          <a:xfrm>
            <a:off x="4795566" y="4056132"/>
            <a:ext cx="998311" cy="28569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342231-98A5-48AE-9E20-322E30097C0C}"/>
              </a:ext>
            </a:extLst>
          </p:cNvPr>
          <p:cNvSpPr txBox="1"/>
          <p:nvPr/>
        </p:nvSpPr>
        <p:spPr>
          <a:xfrm>
            <a:off x="4779115" y="3656022"/>
            <a:ext cx="976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Slice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F732678-B039-4A38-AC5D-6DC3936A6537}"/>
              </a:ext>
            </a:extLst>
          </p:cNvPr>
          <p:cNvSpPr/>
          <p:nvPr/>
        </p:nvSpPr>
        <p:spPr bwMode="auto">
          <a:xfrm rot="-5400000">
            <a:off x="6375029" y="3899284"/>
            <a:ext cx="3200399" cy="180340"/>
          </a:xfrm>
          <a:prstGeom prst="rightArrow">
            <a:avLst>
              <a:gd name="adj1" fmla="val 39787"/>
              <a:gd name="adj2" fmla="val 13762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696D60-5A9D-4A91-833E-BBF7EC85EBAC}"/>
              </a:ext>
            </a:extLst>
          </p:cNvPr>
          <p:cNvSpPr txBox="1"/>
          <p:nvPr/>
        </p:nvSpPr>
        <p:spPr>
          <a:xfrm>
            <a:off x="8065397" y="3635512"/>
            <a:ext cx="819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Zoom </a:t>
            </a:r>
          </a:p>
          <a:p>
            <a:pPr algn="ctr"/>
            <a:r>
              <a:rPr lang="en-US" sz="2000" dirty="0"/>
              <a:t>out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6D8401E-B490-475C-AE2C-664DDEEF9C1E}"/>
              </a:ext>
            </a:extLst>
          </p:cNvPr>
          <p:cNvSpPr txBox="1">
            <a:spLocks/>
          </p:cNvSpPr>
          <p:nvPr/>
        </p:nvSpPr>
        <p:spPr bwMode="auto">
          <a:xfrm>
            <a:off x="923132" y="1008650"/>
            <a:ext cx="6486960" cy="1401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957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338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1719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  <a:lvl6pPr marL="21764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6336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0908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5480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Space scale cube (SSC)</a:t>
            </a:r>
            <a:r>
              <a:rPr lang="en-US" dirty="0"/>
              <a:t>: Data structure for encoding 2D map with generalization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van Oosterom et al. 2014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107867-2A22-47B6-B3E5-E3056F164F03}"/>
              </a:ext>
            </a:extLst>
          </p:cNvPr>
          <p:cNvSpPr txBox="1"/>
          <p:nvPr/>
        </p:nvSpPr>
        <p:spPr>
          <a:xfrm>
            <a:off x="5387358" y="5659044"/>
            <a:ext cx="343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Outputs of vario-scale map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369156F-165F-4CAF-BB79-A285239794EB}"/>
              </a:ext>
            </a:extLst>
          </p:cNvPr>
          <p:cNvSpPr txBox="1">
            <a:spLocks/>
          </p:cNvSpPr>
          <p:nvPr/>
        </p:nvSpPr>
        <p:spPr bwMode="auto">
          <a:xfrm>
            <a:off x="917575" y="1723583"/>
            <a:ext cx="6486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957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338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1719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  <a:lvl6pPr marL="21764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6336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0908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5480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Vario-scale map</a:t>
            </a:r>
            <a:r>
              <a:rPr lang="en-US" dirty="0"/>
              <a:t> has the property that a change of scale results in a change of the map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41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023A-376D-413B-80C8-B054E4C2D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67" y="54581"/>
            <a:ext cx="7659688" cy="707886"/>
          </a:xfrm>
        </p:spPr>
        <p:txBody>
          <a:bodyPr/>
          <a:lstStyle/>
          <a:p>
            <a:r>
              <a:rPr lang="en-US" dirty="0"/>
              <a:t>Implement the map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6D8401E-B490-475C-AE2C-664DDEEF9C1E}"/>
              </a:ext>
            </a:extLst>
          </p:cNvPr>
          <p:cNvSpPr txBox="1">
            <a:spLocks/>
          </p:cNvSpPr>
          <p:nvPr/>
        </p:nvSpPr>
        <p:spPr bwMode="auto">
          <a:xfrm>
            <a:off x="550567" y="903823"/>
            <a:ext cx="5789273" cy="1860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957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338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1719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  <a:lvl6pPr marL="21764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6336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0908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5480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Python</a:t>
            </a:r>
            <a:r>
              <a:rPr lang="en-US" dirty="0"/>
              <a:t>: prepare SSC data in the </a:t>
            </a:r>
            <a:r>
              <a:rPr lang="en-US" dirty="0">
                <a:solidFill>
                  <a:srgbClr val="FF0000"/>
                </a:solidFill>
              </a:rPr>
              <a:t>.obj file format</a:t>
            </a:r>
          </a:p>
          <a:p>
            <a:pPr lvl="1"/>
            <a:r>
              <a:rPr lang="en-US" sz="1800" dirty="0"/>
              <a:t>For example (v: vertex; f: face)</a:t>
            </a:r>
          </a:p>
          <a:p>
            <a:pPr marL="762000" lvl="2" indent="0">
              <a:buNone/>
            </a:pPr>
            <a:r>
              <a:rPr lang="en-US" dirty="0"/>
              <a:t>v 0.0 0.0 0.0</a:t>
            </a:r>
            <a:br>
              <a:rPr lang="en-US" dirty="0"/>
            </a:br>
            <a:r>
              <a:rPr lang="en-US" dirty="0"/>
              <a:t>v 0.0 1.0 0.0</a:t>
            </a:r>
            <a:br>
              <a:rPr lang="en-US" dirty="0"/>
            </a:br>
            <a:r>
              <a:rPr lang="en-US" dirty="0"/>
              <a:t>v 1.0 0.0 0.0</a:t>
            </a:r>
            <a:br>
              <a:rPr lang="en-US" dirty="0"/>
            </a:br>
            <a:r>
              <a:rPr lang="en-US" dirty="0"/>
              <a:t>f 1 2 3</a:t>
            </a:r>
            <a:endParaRPr lang="en-US" sz="2000" dirty="0"/>
          </a:p>
          <a:p>
            <a:pPr marL="381000" lvl="1" indent="0">
              <a:buNone/>
            </a:pPr>
            <a:endParaRPr lang="en-US" sz="2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47630B9-C116-45E5-BB91-C8A721A14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04" y="114337"/>
            <a:ext cx="2000966" cy="66293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D702919-1BBE-47C7-AA7A-1A9FE84B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697" y="4555138"/>
            <a:ext cx="3182112" cy="186098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839E2E6-7DF4-4C6D-BA0F-055EE62786E6}"/>
              </a:ext>
            </a:extLst>
          </p:cNvPr>
          <p:cNvSpPr txBox="1"/>
          <p:nvPr/>
        </p:nvSpPr>
        <p:spPr>
          <a:xfrm>
            <a:off x="3096278" y="6434087"/>
            <a:ext cx="351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SSC (viewed by </a:t>
            </a:r>
            <a:r>
              <a:rPr lang="en-US" sz="1800" dirty="0" err="1"/>
              <a:t>ParaView</a:t>
            </a:r>
            <a:r>
              <a:rPr lang="en-US" sz="1800" dirty="0"/>
              <a:t>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ACC8EF-241F-490D-9AEB-DD416DEAF783}"/>
              </a:ext>
            </a:extLst>
          </p:cNvPr>
          <p:cNvSpPr txBox="1">
            <a:spLocks/>
          </p:cNvSpPr>
          <p:nvPr/>
        </p:nvSpPr>
        <p:spPr bwMode="auto">
          <a:xfrm>
            <a:off x="550567" y="2856192"/>
            <a:ext cx="5789273" cy="1860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957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338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1719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  <a:lvl6pPr marL="21764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6336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0908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5480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: design web page of the map</a:t>
            </a:r>
          </a:p>
          <a:p>
            <a:r>
              <a:rPr lang="en-US" kern="0" dirty="0">
                <a:solidFill>
                  <a:srgbClr val="FF0000"/>
                </a:solidFill>
              </a:rPr>
              <a:t>JavaScript: </a:t>
            </a:r>
            <a:r>
              <a:rPr lang="en-US" altLang="zh-CN" kern="0" dirty="0"/>
              <a:t>implement</a:t>
            </a:r>
            <a:r>
              <a:rPr lang="en-US" kern="0" dirty="0"/>
              <a:t> map functionalities (e.g., zooming, panning, opacity) </a:t>
            </a:r>
          </a:p>
          <a:p>
            <a:r>
              <a:rPr lang="en-US" kern="0" dirty="0">
                <a:solidFill>
                  <a:srgbClr val="FF0000"/>
                </a:solidFill>
              </a:rPr>
              <a:t>WebGL: </a:t>
            </a:r>
            <a:r>
              <a:rPr lang="en-US" kern="0" dirty="0"/>
              <a:t>guide GPU to draw the map</a:t>
            </a:r>
          </a:p>
          <a:p>
            <a:r>
              <a:rPr lang="en-US" kern="0" dirty="0"/>
              <a:t>Server </a:t>
            </a:r>
            <a:r>
              <a:rPr lang="en-US" kern="0" dirty="0">
                <a:solidFill>
                  <a:srgbClr val="FF0000"/>
                </a:solidFill>
              </a:rPr>
              <a:t>Apache</a:t>
            </a:r>
            <a:r>
              <a:rPr lang="en-US" kern="0" dirty="0"/>
              <a:t>: host the web map</a:t>
            </a:r>
            <a:endParaRPr lang="en-US" dirty="0"/>
          </a:p>
          <a:p>
            <a:pPr marL="381000" lvl="1" indent="0">
              <a:buNone/>
            </a:pPr>
            <a:endParaRPr lang="en-US" sz="2000" dirty="0"/>
          </a:p>
          <a:p>
            <a:pPr marL="3810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498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53CAA705-0893-42FE-86CB-3883A862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363" y="91269"/>
            <a:ext cx="7659688" cy="654201"/>
          </a:xfrm>
        </p:spPr>
        <p:txBody>
          <a:bodyPr/>
          <a:lstStyle/>
          <a:p>
            <a:r>
              <a:rPr lang="en-US" dirty="0"/>
              <a:t>An instance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E27692-40B5-43E0-934D-B22BAE6D2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681162"/>
            <a:ext cx="6648450" cy="3495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EEE2930-7A98-4C18-B161-7824F757ED27}"/>
              </a:ext>
            </a:extLst>
          </p:cNvPr>
          <p:cNvSpPr txBox="1">
            <a:spLocks/>
          </p:cNvSpPr>
          <p:nvPr/>
        </p:nvSpPr>
        <p:spPr bwMode="auto">
          <a:xfrm>
            <a:off x="693823" y="5321552"/>
            <a:ext cx="7756353" cy="6046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957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338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1719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  <a:lvl6pPr marL="21764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6336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0908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5480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600" kern="0" dirty="0">
                <a:solidFill>
                  <a:schemeClr val="bg1">
                    <a:lumMod val="50000"/>
                  </a:schemeClr>
                </a:solidFill>
              </a:rPr>
              <a:t>https://pengdlzn.github.io/webmaps/2020/10/merge/eg-7-parallel-merging.html</a:t>
            </a:r>
          </a:p>
        </p:txBody>
      </p:sp>
    </p:spTree>
    <p:extLst>
      <p:ext uri="{BB962C8B-B14F-4D97-AF65-F5344CB8AC3E}">
        <p14:creationId xmlns:p14="http://schemas.microsoft.com/office/powerpoint/2010/main" val="371470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3973A4-DF04-44FA-BC87-FB5B92E74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426" y="953102"/>
            <a:ext cx="4697558" cy="504897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92BCAA2-B651-4195-8C75-95D81962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363" y="91269"/>
            <a:ext cx="7659688" cy="654201"/>
          </a:xfrm>
        </p:spPr>
        <p:txBody>
          <a:bodyPr/>
          <a:lstStyle/>
          <a:p>
            <a:r>
              <a:rPr lang="en-US" dirty="0"/>
              <a:t>Real data set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56F773-8C7B-42A4-A7D5-EB832FE4B116}"/>
              </a:ext>
            </a:extLst>
          </p:cNvPr>
          <p:cNvSpPr txBox="1">
            <a:spLocks/>
          </p:cNvSpPr>
          <p:nvPr/>
        </p:nvSpPr>
        <p:spPr bwMode="auto">
          <a:xfrm>
            <a:off x="657363" y="953102"/>
            <a:ext cx="4191001" cy="1866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957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338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1719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  <a:lvl6pPr marL="21764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6336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0908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5480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Topographic map</a:t>
            </a:r>
          </a:p>
          <a:p>
            <a:r>
              <a:rPr lang="en-US" kern="0" dirty="0"/>
              <a:t>Place: South of Limburg</a:t>
            </a:r>
            <a:endParaRPr lang="en-US" dirty="0"/>
          </a:p>
          <a:p>
            <a:r>
              <a:rPr lang="en-US" kern="0" dirty="0"/>
              <a:t>Scale: 1: 10,000</a:t>
            </a:r>
          </a:p>
          <a:p>
            <a:r>
              <a:rPr lang="en-US" kern="0" dirty="0"/>
              <a:t>Number: </a:t>
            </a:r>
            <a:r>
              <a:rPr lang="en-US" kern="0" dirty="0">
                <a:solidFill>
                  <a:srgbClr val="FF0000"/>
                </a:solidFill>
              </a:rPr>
              <a:t>13,238</a:t>
            </a:r>
            <a:r>
              <a:rPr lang="en-US" kern="0" dirty="0"/>
              <a:t> areas</a:t>
            </a:r>
          </a:p>
          <a:p>
            <a:r>
              <a:rPr lang="en-US" kern="0" dirty="0"/>
              <a:t>From Kadaster</a:t>
            </a:r>
            <a:endParaRPr lang="en-US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931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474C0BE-E4FE-4525-83FF-074BCD201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581" y="459284"/>
            <a:ext cx="8034836" cy="524691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B7E8C7-E31A-41FF-A2AC-18635E26895E}"/>
              </a:ext>
            </a:extLst>
          </p:cNvPr>
          <p:cNvSpPr txBox="1">
            <a:spLocks/>
          </p:cNvSpPr>
          <p:nvPr/>
        </p:nvSpPr>
        <p:spPr>
          <a:xfrm>
            <a:off x="808580" y="1054429"/>
            <a:ext cx="7756353" cy="1142913"/>
          </a:xfrm>
          <a:prstGeom prst="rect">
            <a:avLst/>
          </a:prstGeom>
        </p:spPr>
        <p:txBody>
          <a:bodyPr/>
          <a:lstStyle>
            <a:lvl1pPr marL="195263" indent="-195263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957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338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1719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  <a:lvl6pPr marL="21764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6336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0908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5480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Comparison between </a:t>
            </a:r>
            <a:r>
              <a:rPr lang="en-US" kern="0" dirty="0">
                <a:solidFill>
                  <a:srgbClr val="FF0000"/>
                </a:solidFill>
              </a:rPr>
              <a:t>single</a:t>
            </a:r>
            <a:r>
              <a:rPr lang="en-US" kern="0" dirty="0"/>
              <a:t> merging and </a:t>
            </a:r>
            <a:r>
              <a:rPr lang="en-US" kern="0" dirty="0">
                <a:solidFill>
                  <a:srgbClr val="FF0000"/>
                </a:solidFill>
              </a:rPr>
              <a:t>parallel</a:t>
            </a:r>
            <a:r>
              <a:rPr lang="en-US" kern="0" dirty="0"/>
              <a:t> merging</a:t>
            </a:r>
          </a:p>
          <a:p>
            <a:r>
              <a:rPr lang="en-US" kern="0" dirty="0">
                <a:solidFill>
                  <a:srgbClr val="FF0000"/>
                </a:solidFill>
              </a:rPr>
              <a:t>Parallel</a:t>
            </a:r>
            <a:r>
              <a:rPr lang="en-US" kern="0" dirty="0"/>
              <a:t> merging provides a </a:t>
            </a:r>
            <a:r>
              <a:rPr lang="en-US" kern="0" dirty="0">
                <a:solidFill>
                  <a:srgbClr val="FF0000"/>
                </a:solidFill>
              </a:rPr>
              <a:t>smoother</a:t>
            </a:r>
            <a:r>
              <a:rPr lang="en-US" kern="0" dirty="0"/>
              <a:t> animation</a:t>
            </a:r>
          </a:p>
          <a:p>
            <a:endParaRPr lang="en-US" kern="0" dirty="0"/>
          </a:p>
          <a:p>
            <a:endParaRPr lang="en-US" kern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7D2500-C80F-4ED1-B89E-922D3947BC2D}"/>
              </a:ext>
            </a:extLst>
          </p:cNvPr>
          <p:cNvSpPr txBox="1">
            <a:spLocks/>
          </p:cNvSpPr>
          <p:nvPr/>
        </p:nvSpPr>
        <p:spPr bwMode="auto">
          <a:xfrm>
            <a:off x="693823" y="6253370"/>
            <a:ext cx="7756353" cy="6046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957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338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1719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  <a:lvl6pPr marL="21764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6336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0908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5480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600" kern="0" dirty="0">
                <a:solidFill>
                  <a:schemeClr val="bg1">
                    <a:lumMod val="50000"/>
                  </a:schemeClr>
                </a:solidFill>
              </a:rPr>
              <a:t>https://pengdlzn.github.io/webmaps/2020/10/merge/top10nl-0.1.html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3E7369-F1D2-4ECE-AF9F-3DFDA54EB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500" y="2296879"/>
            <a:ext cx="4689000" cy="3320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819E17-1F06-4CDA-9CDE-6EA4BFF28610}"/>
              </a:ext>
            </a:extLst>
          </p:cNvPr>
          <p:cNvSpPr txBox="1"/>
          <p:nvPr/>
        </p:nvSpPr>
        <p:spPr>
          <a:xfrm>
            <a:off x="1771501" y="5717082"/>
            <a:ext cx="280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Left: </a:t>
            </a:r>
            <a:r>
              <a:rPr lang="en-US" sz="1800" dirty="0">
                <a:solidFill>
                  <a:srgbClr val="FF0000"/>
                </a:solidFill>
              </a:rPr>
              <a:t>single</a:t>
            </a:r>
            <a:r>
              <a:rPr lang="en-US" sz="1800" dirty="0"/>
              <a:t> merging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74EF8A-A735-4F9B-B319-574E32A0FBAE}"/>
              </a:ext>
            </a:extLst>
          </p:cNvPr>
          <p:cNvSpPr txBox="1"/>
          <p:nvPr/>
        </p:nvSpPr>
        <p:spPr>
          <a:xfrm>
            <a:off x="4378944" y="5717082"/>
            <a:ext cx="280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Right: </a:t>
            </a:r>
            <a:r>
              <a:rPr lang="en-US" sz="1800" dirty="0">
                <a:solidFill>
                  <a:srgbClr val="FF0000"/>
                </a:solidFill>
              </a:rPr>
              <a:t>parallel</a:t>
            </a:r>
            <a:r>
              <a:rPr lang="en-US" sz="1800" dirty="0"/>
              <a:t> merging</a:t>
            </a:r>
          </a:p>
        </p:txBody>
      </p:sp>
    </p:spTree>
    <p:extLst>
      <p:ext uri="{BB962C8B-B14F-4D97-AF65-F5344CB8AC3E}">
        <p14:creationId xmlns:p14="http://schemas.microsoft.com/office/powerpoint/2010/main" val="311473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023A-376D-413B-80C8-B054E4C2D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75" y="76200"/>
            <a:ext cx="7659688" cy="70788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79AC8F7-BA7F-4CAC-980A-F7D99BFA3D93}"/>
              </a:ext>
            </a:extLst>
          </p:cNvPr>
          <p:cNvSpPr txBox="1">
            <a:spLocks/>
          </p:cNvSpPr>
          <p:nvPr/>
        </p:nvSpPr>
        <p:spPr>
          <a:xfrm>
            <a:off x="917575" y="1087672"/>
            <a:ext cx="7050768" cy="1954466"/>
          </a:xfrm>
          <a:prstGeom prst="rect">
            <a:avLst/>
          </a:prstGeom>
        </p:spPr>
        <p:txBody>
          <a:bodyPr/>
          <a:lstStyle>
            <a:lvl1pPr marL="195263" indent="-195263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957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338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1719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  <a:lvl6pPr marL="21764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6336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0908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5480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Explained </a:t>
            </a:r>
            <a:r>
              <a:rPr lang="en-US" kern="0" dirty="0">
                <a:solidFill>
                  <a:srgbClr val="FF0000"/>
                </a:solidFill>
              </a:rPr>
              <a:t>SSC</a:t>
            </a:r>
            <a:r>
              <a:rPr lang="en-US" kern="0" dirty="0"/>
              <a:t> and </a:t>
            </a:r>
            <a:r>
              <a:rPr lang="en-US" kern="0" dirty="0">
                <a:solidFill>
                  <a:srgbClr val="FF0000"/>
                </a:solidFill>
              </a:rPr>
              <a:t>vario-scale maps</a:t>
            </a:r>
          </a:p>
          <a:p>
            <a:r>
              <a:rPr lang="en-US" kern="0" dirty="0"/>
              <a:t>Showed how to </a:t>
            </a:r>
            <a:r>
              <a:rPr lang="en-US" kern="0" dirty="0">
                <a:solidFill>
                  <a:srgbClr val="FF0000"/>
                </a:solidFill>
              </a:rPr>
              <a:t>implement</a:t>
            </a:r>
            <a:r>
              <a:rPr lang="en-US" kern="0" dirty="0"/>
              <a:t> a vario-scale map</a:t>
            </a:r>
          </a:p>
          <a:p>
            <a:r>
              <a:rPr lang="en-US" kern="0" dirty="0"/>
              <a:t>Used a local </a:t>
            </a:r>
            <a:r>
              <a:rPr lang="en-US" kern="0" dirty="0">
                <a:solidFill>
                  <a:srgbClr val="FF0000"/>
                </a:solidFill>
              </a:rPr>
              <a:t>server</a:t>
            </a:r>
            <a:r>
              <a:rPr lang="en-US" kern="0" dirty="0"/>
              <a:t> to host the vario-scale web map </a:t>
            </a:r>
            <a:endParaRPr lang="en-US" kern="0" dirty="0">
              <a:solidFill>
                <a:srgbClr val="FF0000"/>
              </a:solidFill>
            </a:endParaRPr>
          </a:p>
          <a:p>
            <a:endParaRPr lang="en-US" kern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2D223BD-8BE0-4072-B1EB-3353951975C5}"/>
              </a:ext>
            </a:extLst>
          </p:cNvPr>
          <p:cNvSpPr txBox="1">
            <a:spLocks/>
          </p:cNvSpPr>
          <p:nvPr/>
        </p:nvSpPr>
        <p:spPr bwMode="auto">
          <a:xfrm>
            <a:off x="5379579" y="4496664"/>
            <a:ext cx="3197684" cy="137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957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338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1719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  <a:lvl6pPr marL="21764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6336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0908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5480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/>
              <a:t>dr. Dongliang Peng</a:t>
            </a:r>
            <a:br>
              <a:rPr lang="en-US" sz="1800" kern="0" dirty="0"/>
            </a:br>
            <a:r>
              <a:rPr lang="en-US" sz="1800" kern="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d.l.peng@tudelft.nl</a:t>
            </a:r>
            <a:br>
              <a:rPr lang="en-US" sz="1800" kern="0" dirty="0"/>
            </a:br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http://www.gdmc.nl/staff/</a:t>
            </a:r>
            <a:br>
              <a:rPr lang="en-US" sz="1800" dirty="0"/>
            </a:br>
            <a:r>
              <a:rPr lang="en-US" sz="1800" dirty="0"/>
              <a:t>tel.: +31618189295</a:t>
            </a:r>
            <a:endParaRPr lang="en-US" sz="1800" kern="0" dirty="0"/>
          </a:p>
          <a:p>
            <a:endParaRPr lang="en-US" kern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989941-072E-4DFE-A0E6-0306BE38AD80}"/>
              </a:ext>
            </a:extLst>
          </p:cNvPr>
          <p:cNvSpPr txBox="1"/>
          <p:nvPr/>
        </p:nvSpPr>
        <p:spPr>
          <a:xfrm>
            <a:off x="5379579" y="3676626"/>
            <a:ext cx="290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0" dirty="0"/>
              <a:t>Thanks for your attention!</a:t>
            </a:r>
          </a:p>
          <a:p>
            <a:pPr algn="ctr"/>
            <a:r>
              <a:rPr lang="en-US" sz="1800" kern="0" dirty="0">
                <a:solidFill>
                  <a:srgbClr val="FF0000"/>
                </a:solidFill>
              </a:rPr>
              <a:t>Questions?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DC2CB9-EEE2-464A-B80A-E72A80A4635A}"/>
              </a:ext>
            </a:extLst>
          </p:cNvPr>
          <p:cNvSpPr txBox="1">
            <a:spLocks/>
          </p:cNvSpPr>
          <p:nvPr/>
        </p:nvSpPr>
        <p:spPr>
          <a:xfrm>
            <a:off x="917574" y="2368491"/>
            <a:ext cx="7860665" cy="1175898"/>
          </a:xfrm>
          <a:prstGeom prst="rect">
            <a:avLst/>
          </a:prstGeom>
        </p:spPr>
        <p:txBody>
          <a:bodyPr/>
          <a:lstStyle>
            <a:lvl1pPr marL="195263" indent="-195263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957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338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1719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  <a:lvl6pPr marL="21764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6336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0908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5480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Homework: </a:t>
            </a:r>
            <a:r>
              <a:rPr lang="en-US" dirty="0"/>
              <a:t>use GitHub to host the vario-scale web map</a:t>
            </a:r>
          </a:p>
          <a:p>
            <a:r>
              <a:rPr lang="en-US" kern="0" dirty="0"/>
              <a:t>More information: https://pengdlzn.github.io/events/interactive-online-maps/ </a:t>
            </a:r>
            <a:endParaRPr lang="en-US" kern="0" dirty="0">
              <a:solidFill>
                <a:srgbClr val="FF0000"/>
              </a:solidFill>
            </a:endParaRPr>
          </a:p>
          <a:p>
            <a:endParaRPr lang="en-US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93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6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Default Design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Default Design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43881</TotalTime>
  <Words>341</Words>
  <Application>Microsoft Office PowerPoint</Application>
  <PresentationFormat>On-screen Show (4:3)</PresentationFormat>
  <Paragraphs>57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Bookman Old Style</vt:lpstr>
      <vt:lpstr>Tahoma</vt:lpstr>
      <vt:lpstr>Times</vt:lpstr>
      <vt:lpstr>Default Design</vt:lpstr>
      <vt:lpstr>1_Default Design</vt:lpstr>
      <vt:lpstr>Creating interactive vario-scale web maps</vt:lpstr>
      <vt:lpstr>PowerPoint Presentation</vt:lpstr>
      <vt:lpstr>SSC and vario-scale map</vt:lpstr>
      <vt:lpstr>Implement the map</vt:lpstr>
      <vt:lpstr>An instance</vt:lpstr>
      <vt:lpstr>Real data set</vt:lpstr>
      <vt:lpstr>Comparison</vt:lpstr>
      <vt:lpstr>Conclusion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Netwerkgebruiker SBS</dc:creator>
  <cp:lastModifiedBy>Dongliang Peng</cp:lastModifiedBy>
  <cp:revision>1142</cp:revision>
  <cp:lastPrinted>2019-06-18T08:54:01Z</cp:lastPrinted>
  <dcterms:created xsi:type="dcterms:W3CDTF">2003-02-14T12:59:34Z</dcterms:created>
  <dcterms:modified xsi:type="dcterms:W3CDTF">2020-11-05T16:33:02Z</dcterms:modified>
</cp:coreProperties>
</file>