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76" r:id="rId2"/>
    <p:sldId id="259" r:id="rId3"/>
    <p:sldId id="358" r:id="rId4"/>
    <p:sldId id="364" r:id="rId5"/>
    <p:sldId id="366" r:id="rId6"/>
    <p:sldId id="367" r:id="rId7"/>
    <p:sldId id="356" r:id="rId8"/>
    <p:sldId id="368" r:id="rId9"/>
    <p:sldId id="369" r:id="rId10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FFCC00"/>
    <a:srgbClr val="00CC00"/>
    <a:srgbClr val="000042"/>
    <a:srgbClr val="000021"/>
    <a:srgbClr val="5F5F5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790" autoAdjust="0"/>
  </p:normalViewPr>
  <p:slideViewPr>
    <p:cSldViewPr snapToGrid="0">
      <p:cViewPr varScale="1">
        <p:scale>
          <a:sx n="60" d="100"/>
          <a:sy n="60" d="100"/>
        </p:scale>
        <p:origin x="720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499" y="45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344825DB-6DE4-44D0-9F10-B4A7091203C5}"/>
    <pc:docChg chg="modSld modMainMaster">
      <pc:chgData name="Peng, Cheng" userId="c8d19071-f396-4c12-bc1e-cc4bb8705334" providerId="ADAL" clId="{344825DB-6DE4-44D0-9F10-B4A7091203C5}" dt="2020-10-03T07:53:49.016" v="85" actId="20577"/>
      <pc:docMkLst>
        <pc:docMk/>
      </pc:docMkLst>
      <pc:sldChg chg="modSp mod">
        <pc:chgData name="Peng, Cheng" userId="c8d19071-f396-4c12-bc1e-cc4bb8705334" providerId="ADAL" clId="{344825DB-6DE4-44D0-9F10-B4A7091203C5}" dt="2020-10-03T07:53:49.016" v="85" actId="20577"/>
        <pc:sldMkLst>
          <pc:docMk/>
          <pc:sldMk cId="0" sldId="276"/>
        </pc:sldMkLst>
        <pc:spChg chg="mod">
          <ac:chgData name="Peng, Cheng" userId="c8d19071-f396-4c12-bc1e-cc4bb8705334" providerId="ADAL" clId="{344825DB-6DE4-44D0-9F10-B4A7091203C5}" dt="2020-10-03T07:53:49.016" v="85" actId="20577"/>
          <ac:spMkLst>
            <pc:docMk/>
            <pc:sldMk cId="0" sldId="276"/>
            <ac:spMk id="16387" creationId="{830D2F05-01CE-4CEB-A7B7-C5C68AD03E9A}"/>
          </ac:spMkLst>
        </pc:spChg>
      </pc:sldChg>
      <pc:sldMasterChg chg="modSp mod modSldLayout">
        <pc:chgData name="Peng, Cheng" userId="c8d19071-f396-4c12-bc1e-cc4bb8705334" providerId="ADAL" clId="{344825DB-6DE4-44D0-9F10-B4A7091203C5}" dt="2020-10-03T07:53:00.856" v="75" actId="20577"/>
        <pc:sldMasterMkLst>
          <pc:docMk/>
          <pc:sldMasterMk cId="0" sldId="2147483654"/>
        </pc:sldMasterMkLst>
        <pc:spChg chg="mod">
          <ac:chgData name="Peng, Cheng" userId="c8d19071-f396-4c12-bc1e-cc4bb8705334" providerId="ADAL" clId="{344825DB-6DE4-44D0-9F10-B4A7091203C5}" dt="2020-10-03T07:52:07.999" v="27" actId="20577"/>
          <ac:spMkLst>
            <pc:docMk/>
            <pc:sldMasterMk cId="0" sldId="2147483654"/>
            <ac:spMk id="10" creationId="{9860473F-D47F-4DF7-9A15-74FFC8893561}"/>
          </ac:spMkLst>
        </pc:spChg>
        <pc:sldLayoutChg chg="modSp mod">
          <pc:chgData name="Peng, Cheng" userId="c8d19071-f396-4c12-bc1e-cc4bb8705334" providerId="ADAL" clId="{344825DB-6DE4-44D0-9F10-B4A7091203C5}" dt="2020-10-03T07:53:00.856" v="75" actId="20577"/>
          <pc:sldLayoutMkLst>
            <pc:docMk/>
            <pc:sldMasterMk cId="0" sldId="2147483654"/>
            <pc:sldLayoutMk cId="4288956257" sldId="2147483723"/>
          </pc:sldLayoutMkLst>
          <pc:spChg chg="mod">
            <ac:chgData name="Peng, Cheng" userId="c8d19071-f396-4c12-bc1e-cc4bb8705334" providerId="ADAL" clId="{344825DB-6DE4-44D0-9F10-B4A7091203C5}" dt="2020-10-03T07:52:40.921" v="59" actId="20577"/>
            <ac:spMkLst>
              <pc:docMk/>
              <pc:sldMasterMk cId="0" sldId="2147483654"/>
              <pc:sldLayoutMk cId="4288956257" sldId="2147483723"/>
              <ac:spMk id="10" creationId="{B84C4ACB-C12C-47D0-8F12-C1A7CA40915C}"/>
            </ac:spMkLst>
          </pc:spChg>
          <pc:spChg chg="mod">
            <ac:chgData name="Peng, Cheng" userId="c8d19071-f396-4c12-bc1e-cc4bb8705334" providerId="ADAL" clId="{344825DB-6DE4-44D0-9F10-B4A7091203C5}" dt="2020-10-03T07:53:00.856" v="75" actId="20577"/>
            <ac:spMkLst>
              <pc:docMk/>
              <pc:sldMasterMk cId="0" sldId="2147483654"/>
              <pc:sldLayoutMk cId="4288956257" sldId="2147483723"/>
              <ac:spMk id="134152" creationId="{00000000-0000-0000-0000-000000000000}"/>
            </ac:spMkLst>
          </pc:spChg>
        </pc:sldLayoutChg>
      </pc:sldMasterChg>
    </pc:docChg>
  </pc:docChgLst>
  <pc:docChgLst>
    <pc:chgData name="Peng, Cheng" userId="c8d19071-f396-4c12-bc1e-cc4bb8705334" providerId="ADAL" clId="{4F518158-C861-44C6-8DB6-987756DBF62D}"/>
    <pc:docChg chg="modSld">
      <pc:chgData name="Peng, Cheng" userId="c8d19071-f396-4c12-bc1e-cc4bb8705334" providerId="ADAL" clId="{4F518158-C861-44C6-8DB6-987756DBF62D}" dt="2021-03-07T22:27:18.184" v="0" actId="6549"/>
      <pc:docMkLst>
        <pc:docMk/>
      </pc:docMkLst>
      <pc:sldChg chg="modSp mod">
        <pc:chgData name="Peng, Cheng" userId="c8d19071-f396-4c12-bc1e-cc4bb8705334" providerId="ADAL" clId="{4F518158-C861-44C6-8DB6-987756DBF62D}" dt="2021-03-07T22:27:18.184" v="0" actId="6549"/>
        <pc:sldMkLst>
          <pc:docMk/>
          <pc:sldMk cId="0" sldId="276"/>
        </pc:sldMkLst>
        <pc:spChg chg="mod">
          <ac:chgData name="Peng, Cheng" userId="c8d19071-f396-4c12-bc1e-cc4bb8705334" providerId="ADAL" clId="{4F518158-C861-44C6-8DB6-987756DBF62D}" dt="2021-03-07T22:27:18.184" v="0" actId="6549"/>
          <ac:spMkLst>
            <pc:docMk/>
            <pc:sldMk cId="0" sldId="276"/>
            <ac:spMk id="16387" creationId="{830D2F05-01CE-4CEB-A7B7-C5C68AD03E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56ECEFB8-52B3-4565-B78C-E6D7E5EEE4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755136" cy="28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rgbClr val="7030A0"/>
                </a:solidFill>
              </a:rPr>
              <a:t>Copyrighted  by C. Peng.  Please do not distribute.</a:t>
            </a:r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698E7925-CB22-4756-9937-617C065A0A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04B5CF66-9FF3-4148-990F-EFB2CECFA5C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0D9FA-1958-453C-8065-8480BA224B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D15-2A0B-48F0-B82F-D89C5E58110D}" type="datetimeFigureOut">
              <a:rPr lang="en-US" sz="1000" smtClean="0">
                <a:solidFill>
                  <a:srgbClr val="7030A0"/>
                </a:solidFill>
              </a:rPr>
              <a:t>3/7/2021</a:t>
            </a:fld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12365D-0A3F-4F17-8830-0EA88A2E7A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/>
              <a:t>Copyrighted  by C. Peng.  Please do not distribute.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756693-0A5C-4791-A3C8-1C446052AB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75F9531E-4FAA-433E-8C5C-9E596F86FE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4E8FB5C-2B7D-4E03-95D2-EDC7CA078E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75FBACC-C992-4122-97F7-EBBEA7B51B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8D7BCE1B-8E27-4656-8BC2-854597B62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4500B-AFAF-482F-9152-EDDE640C1614}" type="slidenum">
              <a:rPr lang="en-US" altLang="en-US">
                <a:latin typeface="Times" panose="02020603050405020304" pitchFamily="18" charset="0"/>
              </a:rPr>
              <a:pPr/>
              <a:t>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FC79FCF4-7FAE-4CB7-B15F-359DF21CB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5811F8F-D492-495B-B3EE-903BEBCC8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8" name="Footer Placeholder 5">
            <a:extLst>
              <a:ext uri="{FF2B5EF4-FFF2-40B4-BE49-F238E27FC236}">
                <a16:creationId xmlns:a16="http://schemas.microsoft.com/office/drawing/2014/main" id="{5F6D79F7-F11D-4DA9-AD63-D634336B9A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4785A9D-7232-4EE6-BFBD-6BE2AA7EB3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101379" name="Rectangle 7">
            <a:extLst>
              <a:ext uri="{FF2B5EF4-FFF2-40B4-BE49-F238E27FC236}">
                <a16:creationId xmlns:a16="http://schemas.microsoft.com/office/drawing/2014/main" id="{5ECD409F-C4F8-491C-81AE-342B0A91D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71994-0D77-4A8F-BD29-C6CB05DD5265}" type="slidenum">
              <a:rPr lang="en-US" altLang="en-US">
                <a:latin typeface="Times" panose="02020603050405020304" pitchFamily="18" charset="0"/>
              </a:rPr>
              <a:pPr/>
              <a:t>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EC6B081B-9885-4C16-9195-27C9F689D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4766B7ED-1093-4CDD-8D36-49EA7B62A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1382" name="Footer Placeholder 5">
            <a:extLst>
              <a:ext uri="{FF2B5EF4-FFF2-40B4-BE49-F238E27FC236}">
                <a16:creationId xmlns:a16="http://schemas.microsoft.com/office/drawing/2014/main" id="{0BCFF371-E5D9-434F-BB00-005F47773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52745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2364970-D2F6-4CB0-BCF7-043826950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0BC185D5-FF39-4B86-95ED-18F2809E1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B6BCF8-A502-4628-9763-FAE7E2BCFF43}" type="slidenum">
              <a:rPr lang="en-US" altLang="en-US">
                <a:latin typeface="Times" panose="02020603050405020304" pitchFamily="18" charset="0"/>
              </a:rPr>
              <a:pPr/>
              <a:t>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E8F8B577-39FF-4119-B541-FB34C9954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600511F7-EF1A-4F40-86B1-1A6ED8781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06" name="Footer Placeholder 5">
            <a:extLst>
              <a:ext uri="{FF2B5EF4-FFF2-40B4-BE49-F238E27FC236}">
                <a16:creationId xmlns:a16="http://schemas.microsoft.com/office/drawing/2014/main" id="{FC0E6C7C-0BAA-4E3C-BAAD-9DCC4484D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98444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4785A9D-7232-4EE6-BFBD-6BE2AA7EB3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101379" name="Rectangle 7">
            <a:extLst>
              <a:ext uri="{FF2B5EF4-FFF2-40B4-BE49-F238E27FC236}">
                <a16:creationId xmlns:a16="http://schemas.microsoft.com/office/drawing/2014/main" id="{5ECD409F-C4F8-491C-81AE-342B0A91D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71994-0D77-4A8F-BD29-C6CB05DD5265}" type="slidenum">
              <a:rPr lang="en-US" altLang="en-US">
                <a:latin typeface="Times" panose="02020603050405020304" pitchFamily="18" charset="0"/>
              </a:rPr>
              <a:pPr/>
              <a:t>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EC6B081B-9885-4C16-9195-27C9F689D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4766B7ED-1093-4CDD-8D36-49EA7B62A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1382" name="Footer Placeholder 5">
            <a:extLst>
              <a:ext uri="{FF2B5EF4-FFF2-40B4-BE49-F238E27FC236}">
                <a16:creationId xmlns:a16="http://schemas.microsoft.com/office/drawing/2014/main" id="{0BCFF371-E5D9-434F-BB00-005F47773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83044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4785A9D-7232-4EE6-BFBD-6BE2AA7EB3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101379" name="Rectangle 7">
            <a:extLst>
              <a:ext uri="{FF2B5EF4-FFF2-40B4-BE49-F238E27FC236}">
                <a16:creationId xmlns:a16="http://schemas.microsoft.com/office/drawing/2014/main" id="{5ECD409F-C4F8-491C-81AE-342B0A91D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71994-0D77-4A8F-BD29-C6CB05DD5265}" type="slidenum">
              <a:rPr lang="en-US" altLang="en-US">
                <a:latin typeface="Times" panose="02020603050405020304" pitchFamily="18" charset="0"/>
              </a:rPr>
              <a:pPr/>
              <a:t>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EC6B081B-9885-4C16-9195-27C9F689D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4766B7ED-1093-4CDD-8D36-49EA7B62A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1382" name="Footer Placeholder 5">
            <a:extLst>
              <a:ext uri="{FF2B5EF4-FFF2-40B4-BE49-F238E27FC236}">
                <a16:creationId xmlns:a16="http://schemas.microsoft.com/office/drawing/2014/main" id="{0BCFF371-E5D9-434F-BB00-005F47773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3146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>
            <a:extLst>
              <a:ext uri="{FF2B5EF4-FFF2-40B4-BE49-F238E27FC236}">
                <a16:creationId xmlns:a16="http://schemas.microsoft.com/office/drawing/2014/main" id="{D446012F-6852-40E8-82CA-6DE38610A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166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12800" y="733426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200" b="1">
                <a:solidFill>
                  <a:srgbClr val="000042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STA 311 Statistical Computing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Data Management</a:t>
            </a:r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828800" y="2638425"/>
            <a:ext cx="85344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sz="1600" b="1">
                <a:solidFill>
                  <a:srgbClr val="5F5F5F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Instructor: Cheng Peng, Ph.D.</a:t>
            </a:r>
          </a:p>
          <a:p>
            <a:r>
              <a:rPr lang="en-US" dirty="0"/>
              <a:t>Department of Mathematics</a:t>
            </a:r>
          </a:p>
          <a:p>
            <a:r>
              <a:rPr lang="en-US" dirty="0"/>
              <a:t>West Chester University</a:t>
            </a:r>
          </a:p>
          <a:p>
            <a:r>
              <a:rPr lang="en-US" dirty="0"/>
              <a:t>West Chester, PA 19383</a:t>
            </a:r>
          </a:p>
          <a:p>
            <a:endParaRPr lang="en-US" dirty="0"/>
          </a:p>
          <a:p>
            <a:r>
              <a:rPr lang="en-US" dirty="0"/>
              <a:t>Fall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C960D-AEE6-4C68-AFAC-BDBDE3244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626"/>
            <a:ext cx="12192000" cy="1047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4C4ACB-C12C-47D0-8F12-C1A7CA40915C}"/>
              </a:ext>
            </a:extLst>
          </p:cNvPr>
          <p:cNvSpPr txBox="1"/>
          <p:nvPr userDrawn="1"/>
        </p:nvSpPr>
        <p:spPr>
          <a:xfrm>
            <a:off x="2128636" y="6307492"/>
            <a:ext cx="6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 8. Concatenating and Merging SAS Data Sets</a:t>
            </a:r>
          </a:p>
        </p:txBody>
      </p:sp>
    </p:spTree>
    <p:extLst>
      <p:ext uri="{BB962C8B-B14F-4D97-AF65-F5344CB8AC3E}">
        <p14:creationId xmlns:p14="http://schemas.microsoft.com/office/powerpoint/2010/main" val="42889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3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0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9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1" name="Text Box 19">
            <a:extLst>
              <a:ext uri="{FF2B5EF4-FFF2-40B4-BE49-F238E27FC236}">
                <a16:creationId xmlns:a16="http://schemas.microsoft.com/office/drawing/2014/main" id="{21F56CDF-CD97-450D-B621-33455741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267" y="6143626"/>
            <a:ext cx="660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Helvetica" pitchFamily="34" charset="0"/>
              </a:rPr>
              <a:t>Topic 1.  Methods of  Data Input and Output</a:t>
            </a: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E1593296-4537-4F52-914B-3CE0A7607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166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0626" name="Text Box 34">
            <a:extLst>
              <a:ext uri="{FF2B5EF4-FFF2-40B4-BE49-F238E27FC236}">
                <a16:creationId xmlns:a16="http://schemas.microsoft.com/office/drawing/2014/main" id="{C4F4F53A-202D-46EF-A335-0DBFC6C1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67" y="6491289"/>
            <a:ext cx="843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bg1"/>
                </a:solidFill>
                <a:latin typeface="Helvetica" pitchFamily="34" charset="0"/>
              </a:rPr>
              <a:t>Instructor:  Cheng Peng     Office: 301E Payson   Phone: 780-4689  Email: cheng.peng@maine.edu</a:t>
            </a:r>
          </a:p>
        </p:txBody>
      </p:sp>
      <p:sp>
        <p:nvSpPr>
          <p:cNvPr id="110627" name="Line 35">
            <a:extLst>
              <a:ext uri="{FF2B5EF4-FFF2-40B4-BE49-F238E27FC236}">
                <a16:creationId xmlns:a16="http://schemas.microsoft.com/office/drawing/2014/main" id="{42B15F27-7AB8-4C62-925A-9309FCF0B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94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15F1E-4437-4F93-8EE2-184A7CEFF9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016626"/>
            <a:ext cx="12192000" cy="1047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0473F-D47F-4DF7-9A15-74FFC8893561}"/>
              </a:ext>
            </a:extLst>
          </p:cNvPr>
          <p:cNvSpPr txBox="1"/>
          <p:nvPr userDrawn="1"/>
        </p:nvSpPr>
        <p:spPr>
          <a:xfrm>
            <a:off x="2128636" y="6307492"/>
            <a:ext cx="6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 8. Concatenating and Merging SAS Data 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E3634-2E78-4567-84F4-ED22BB78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9F4A-BD1F-4AD9-BF1D-28D278C2F4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3" r:id="rId3"/>
    <p:sldLayoutId id="2147483721" r:id="rId4"/>
    <p:sldLayoutId id="214748372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–"/>
        <a:defRPr sz="2800">
          <a:solidFill>
            <a:srgbClr val="00004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400">
          <a:solidFill>
            <a:srgbClr val="00004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–"/>
        <a:defRPr sz="2000">
          <a:solidFill>
            <a:srgbClr val="00004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»"/>
        <a:defRPr sz="2000">
          <a:solidFill>
            <a:srgbClr val="00004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peng@wcup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6">
            <a:extLst>
              <a:ext uri="{FF2B5EF4-FFF2-40B4-BE49-F238E27FC236}">
                <a16:creationId xmlns:a16="http://schemas.microsoft.com/office/drawing/2014/main" id="{D108B00B-BEFF-4EDC-B87C-076CA366DA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STA 311 Statistical Computing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&amp; Data Management</a:t>
            </a:r>
          </a:p>
        </p:txBody>
      </p:sp>
      <p:sp>
        <p:nvSpPr>
          <p:cNvPr id="16387" name="Rectangle 27">
            <a:extLst>
              <a:ext uri="{FF2B5EF4-FFF2-40B4-BE49-F238E27FC236}">
                <a16:creationId xmlns:a16="http://schemas.microsoft.com/office/drawing/2014/main" id="{830D2F05-01CE-4CEB-A7B7-C5C68AD03E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89225"/>
            <a:ext cx="64008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 dirty="0"/>
              <a:t>Instructor: Cheng Peng, Ph.D.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Department of Mathematics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West Chester University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West Chester, PA 19383</a:t>
            </a:r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1400" dirty="0"/>
              <a:t>Office: 25 University Avenue, RM 111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Phone: 610.436.2369   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Email: </a:t>
            </a:r>
            <a:r>
              <a:rPr lang="en-US" altLang="en-US" sz="1400" dirty="0">
                <a:hlinkClick r:id="rId3"/>
              </a:rPr>
              <a:t>cpeng@wcupa.edu</a:t>
            </a: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 for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8C349-1F5A-4988-A6C3-334D05BCEBBA}"/>
              </a:ext>
            </a:extLst>
          </p:cNvPr>
          <p:cNvSpPr txBox="1"/>
          <p:nvPr/>
        </p:nvSpPr>
        <p:spPr>
          <a:xfrm>
            <a:off x="2417617" y="1219200"/>
            <a:ext cx="7304721" cy="462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Splitting</a:t>
            </a:r>
          </a:p>
          <a:p>
            <a:pPr algn="l"/>
            <a:endParaRPr lang="en-US" sz="11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Subseeting</a:t>
            </a: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Records</a:t>
            </a:r>
          </a:p>
          <a:p>
            <a:pPr marL="687388" indent="-227013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Partial Reading- FIRSTOBS, OBS</a:t>
            </a:r>
          </a:p>
          <a:p>
            <a:pPr marL="687388" indent="-227013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Conditional extraction: IF-THEN-ELSE, WHERE</a:t>
            </a:r>
          </a:p>
          <a:p>
            <a:pPr marL="460375" algn="l"/>
            <a:endParaRPr lang="en-US" sz="12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pPr marL="968375" indent="-508000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Selecting designate variables: SELECT</a:t>
            </a:r>
          </a:p>
          <a:p>
            <a:pPr marL="968375" indent="-508000"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Dropping designate variables: DROP</a:t>
            </a:r>
          </a:p>
          <a:p>
            <a:pPr marL="460375" algn="l"/>
            <a:endParaRPr lang="en-US" sz="12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Splitting</a:t>
            </a:r>
          </a:p>
          <a:p>
            <a:pPr marL="457200" indent="3175" algn="l">
              <a:buFont typeface="Courier New" panose="02070309020205020404" pitchFamily="49" charset="0"/>
              <a:buChar char="o"/>
              <a:tabLst>
                <a:tab pos="796925" algn="l"/>
              </a:tabLst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output of multiple data sets: </a:t>
            </a:r>
          </a:p>
          <a:p>
            <a:pPr marL="457200" algn="l">
              <a:tabLst>
                <a:tab pos="796925" algn="l"/>
              </a:tabLst>
            </a:pP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IF-THEN-OUTPUT, SELECT-WHEN-OUTPUT-END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ED0D902F-9DA6-4950-A497-A5D695FE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Extracting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27BD8-1871-4F1B-800C-21C0B471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09" y="2628780"/>
            <a:ext cx="6213284" cy="2337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A4C2B-0B44-4DBC-B5AB-7AEAB3B6B979}"/>
              </a:ext>
            </a:extLst>
          </p:cNvPr>
          <p:cNvSpPr txBox="1"/>
          <p:nvPr/>
        </p:nvSpPr>
        <p:spPr>
          <a:xfrm>
            <a:off x="3369343" y="1445165"/>
            <a:ext cx="462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Some Keywords: FIRSTOBS, OBS, </a:t>
            </a:r>
          </a:p>
        </p:txBody>
      </p:sp>
    </p:spTree>
    <p:extLst>
      <p:ext uri="{BB962C8B-B14F-4D97-AF65-F5344CB8AC3E}">
        <p14:creationId xmlns:p14="http://schemas.microsoft.com/office/powerpoint/2010/main" val="271010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6">
            <a:extLst>
              <a:ext uri="{FF2B5EF4-FFF2-40B4-BE49-F238E27FC236}">
                <a16:creationId xmlns:a16="http://schemas.microsoft.com/office/drawing/2014/main" id="{B8181212-2A50-4DB2-8E23-A68F6777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369" y="176510"/>
            <a:ext cx="580683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i="0" dirty="0" err="1">
                <a:solidFill>
                  <a:srgbClr val="14396E"/>
                </a:solidFill>
                <a:effectLst/>
                <a:latin typeface="NationalBold"/>
              </a:rPr>
              <a:t>Subsetting</a:t>
            </a:r>
            <a:r>
              <a:rPr lang="en-US" sz="2800" b="1" i="0" dirty="0">
                <a:solidFill>
                  <a:srgbClr val="14396E"/>
                </a:solidFill>
                <a:effectLst/>
                <a:latin typeface="NationalBold"/>
              </a:rPr>
              <a:t> Datasets by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447E3D-6972-4A26-A1BE-892513AB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42" y="1601639"/>
            <a:ext cx="6894284" cy="432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86A9B0-149B-43BB-85F6-F5FE1E955DE2}"/>
              </a:ext>
            </a:extLst>
          </p:cNvPr>
          <p:cNvSpPr txBox="1"/>
          <p:nvPr/>
        </p:nvSpPr>
        <p:spPr>
          <a:xfrm>
            <a:off x="2488642" y="1054562"/>
            <a:ext cx="648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Some Keywords:   IF-THEN-ELSE, WHERE, IN </a:t>
            </a:r>
          </a:p>
        </p:txBody>
      </p:sp>
    </p:spTree>
    <p:extLst>
      <p:ext uri="{BB962C8B-B14F-4D97-AF65-F5344CB8AC3E}">
        <p14:creationId xmlns:p14="http://schemas.microsoft.com/office/powerpoint/2010/main" val="34727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ED0D902F-9DA6-4950-A497-A5D695FE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Extracting Records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93668-84A8-435A-9531-E4CB78B53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58" y="3318932"/>
            <a:ext cx="6177826" cy="2280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2EFFF-703D-4CBD-80B3-1D6220B0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58" y="867343"/>
            <a:ext cx="6213284" cy="22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ED0D902F-9DA6-4950-A497-A5D695FE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923" y="226033"/>
            <a:ext cx="5431448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Extracting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0B37B-CBE9-441C-8979-85872EC7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71" y="1105264"/>
            <a:ext cx="4836200" cy="1770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977E6-C87E-4C0A-A17D-45376DAAD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15" y="3359526"/>
            <a:ext cx="6803170" cy="21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68FEFF-401A-4976-BB87-F4EFC58F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3" y="949266"/>
            <a:ext cx="9526954" cy="4644388"/>
          </a:xfrm>
          <a:prstGeom prst="rect">
            <a:avLst/>
          </a:prstGeom>
          <a:noFill/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D4D19520-0F88-4D56-8648-2E351A0B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923" y="226033"/>
            <a:ext cx="5431448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Splitting Data Sets</a:t>
            </a:r>
          </a:p>
        </p:txBody>
      </p:sp>
    </p:spTree>
    <p:extLst>
      <p:ext uri="{BB962C8B-B14F-4D97-AF65-F5344CB8AC3E}">
        <p14:creationId xmlns:p14="http://schemas.microsoft.com/office/powerpoint/2010/main" val="8843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130439B5-E46E-475D-BA3A-CE59D346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876" y="236754"/>
            <a:ext cx="8020893" cy="5252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/>
            <a:r>
              <a:rPr lang="en-US" sz="3200" b="1" i="0" dirty="0">
                <a:solidFill>
                  <a:srgbClr val="0000CC"/>
                </a:solidFill>
                <a:effectLst/>
                <a:latin typeface="avenir-light"/>
              </a:rPr>
              <a:t>The SELECT statement in the SAS DATA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ED203-1592-426E-B260-B0891C3D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7" y="999858"/>
            <a:ext cx="3670550" cy="4228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B3AE8-9263-4968-B9FF-53EC27BF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72" y="999858"/>
            <a:ext cx="7084401" cy="3648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9EE23-D0E5-468D-897D-DF875DB1D3DC}"/>
              </a:ext>
            </a:extLst>
          </p:cNvPr>
          <p:cNvSpPr txBox="1"/>
          <p:nvPr/>
        </p:nvSpPr>
        <p:spPr>
          <a:xfrm>
            <a:off x="4990744" y="4751460"/>
            <a:ext cx="610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Caution: the values of the selected variable MUST be exhausted  with WHEN-OTHERWISE clauses</a:t>
            </a:r>
          </a:p>
        </p:txBody>
      </p:sp>
    </p:spTree>
    <p:extLst>
      <p:ext uri="{BB962C8B-B14F-4D97-AF65-F5344CB8AC3E}">
        <p14:creationId xmlns:p14="http://schemas.microsoft.com/office/powerpoint/2010/main" val="189656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130439B5-E46E-475D-BA3A-CE59D346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876" y="236754"/>
            <a:ext cx="8020893" cy="5252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/>
            <a:r>
              <a:rPr lang="en-US" sz="3200" b="1" i="0" dirty="0">
                <a:solidFill>
                  <a:srgbClr val="0000CC"/>
                </a:solidFill>
                <a:effectLst/>
                <a:latin typeface="avenir-light"/>
              </a:rPr>
              <a:t>WHERE and IF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B60F1-CD6B-45DA-A24E-1DF803D3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3" y="1406135"/>
            <a:ext cx="11078008" cy="38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56105"/>
      </p:ext>
    </p:extLst>
  </p:cSld>
  <p:clrMapOvr>
    <a:masterClrMapping/>
  </p:clrMapOvr>
</p:sld>
</file>

<file path=ppt/theme/theme1.xml><?xml version="1.0" encoding="utf-8"?>
<a:theme xmlns:a="http://schemas.openxmlformats.org/drawingml/2006/main" name="1_Main Page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337</Words>
  <Application>Microsoft Office PowerPoint</Application>
  <PresentationFormat>Widescreen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avenir-light</vt:lpstr>
      <vt:lpstr>NationalBold</vt:lpstr>
      <vt:lpstr>Arial</vt:lpstr>
      <vt:lpstr>Book Antiqua</vt:lpstr>
      <vt:lpstr>Calibri</vt:lpstr>
      <vt:lpstr>Courier New</vt:lpstr>
      <vt:lpstr>Helvetica</vt:lpstr>
      <vt:lpstr>Times</vt:lpstr>
      <vt:lpstr>Wingdings</vt:lpstr>
      <vt:lpstr>1_Main Page</vt:lpstr>
      <vt:lpstr>STA 311 Statistical Computing &amp; 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 311 Statistical Computing &amp; Data Management</dc:title>
  <dc:creator>Peng, Cheng</dc:creator>
  <cp:lastModifiedBy>Peng, Cheng</cp:lastModifiedBy>
  <cp:revision>3</cp:revision>
  <dcterms:created xsi:type="dcterms:W3CDTF">2020-09-29T21:20:44Z</dcterms:created>
  <dcterms:modified xsi:type="dcterms:W3CDTF">2021-03-07T22:27:47Z</dcterms:modified>
</cp:coreProperties>
</file>