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17"/>
  </p:notesMasterIdLst>
  <p:handoutMasterIdLst>
    <p:handoutMasterId r:id="rId18"/>
  </p:handoutMasterIdLst>
  <p:sldIdLst>
    <p:sldId id="276" r:id="rId2"/>
    <p:sldId id="259" r:id="rId3"/>
    <p:sldId id="376" r:id="rId4"/>
    <p:sldId id="358" r:id="rId5"/>
    <p:sldId id="364" r:id="rId6"/>
    <p:sldId id="366" r:id="rId7"/>
    <p:sldId id="356" r:id="rId8"/>
    <p:sldId id="368" r:id="rId9"/>
    <p:sldId id="370" r:id="rId10"/>
    <p:sldId id="371" r:id="rId11"/>
    <p:sldId id="372" r:id="rId12"/>
    <p:sldId id="373" r:id="rId13"/>
    <p:sldId id="374" r:id="rId14"/>
    <p:sldId id="375" r:id="rId15"/>
    <p:sldId id="369" r:id="rId16"/>
  </p:sldIdLst>
  <p:sldSz cx="12192000" cy="6858000"/>
  <p:notesSz cx="7315200" cy="96012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560D8D"/>
    <a:srgbClr val="CC3300"/>
    <a:srgbClr val="FFCC00"/>
    <a:srgbClr val="00CC00"/>
    <a:srgbClr val="000042"/>
    <a:srgbClr val="000021"/>
    <a:srgbClr val="5F5F5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4" autoAdjust="0"/>
    <p:restoredTop sz="94790" autoAdjust="0"/>
  </p:normalViewPr>
  <p:slideViewPr>
    <p:cSldViewPr snapToGrid="0">
      <p:cViewPr varScale="1">
        <p:scale>
          <a:sx n="60" d="100"/>
          <a:sy n="60" d="100"/>
        </p:scale>
        <p:origin x="720" y="2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4" d="100"/>
          <a:sy n="44" d="100"/>
        </p:scale>
        <p:origin x="2403" y="2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Cheng" userId="c8d19071-f396-4c12-bc1e-cc4bb8705334" providerId="ADAL" clId="{27117155-9A80-4A1C-992E-FBF3F8515A0D}"/>
    <pc:docChg chg="custSel modHandout">
      <pc:chgData name="Peng, Cheng" userId="c8d19071-f396-4c12-bc1e-cc4bb8705334" providerId="ADAL" clId="{27117155-9A80-4A1C-992E-FBF3F8515A0D}" dt="2020-10-10T23:09:41.849" v="0" actId="478"/>
      <pc:docMkLst>
        <pc:docMk/>
      </pc:docMkLst>
    </pc:docChg>
  </pc:docChgLst>
  <pc:docChgLst>
    <pc:chgData name="Peng, Cheng" userId="c8d19071-f396-4c12-bc1e-cc4bb8705334" providerId="ADAL" clId="{DFD0E601-98A0-4226-B7D3-B5A2A4697DF4}"/>
    <pc:docChg chg="custSel addSld modSld">
      <pc:chgData name="Peng, Cheng" userId="c8d19071-f396-4c12-bc1e-cc4bb8705334" providerId="ADAL" clId="{DFD0E601-98A0-4226-B7D3-B5A2A4697DF4}" dt="2021-03-21T14:51:52.752" v="4" actId="22"/>
      <pc:docMkLst>
        <pc:docMk/>
      </pc:docMkLst>
      <pc:sldChg chg="addSp delSp modSp mod">
        <pc:chgData name="Peng, Cheng" userId="c8d19071-f396-4c12-bc1e-cc4bb8705334" providerId="ADAL" clId="{DFD0E601-98A0-4226-B7D3-B5A2A4697DF4}" dt="2021-03-21T14:51:52.752" v="4" actId="22"/>
        <pc:sldMkLst>
          <pc:docMk/>
          <pc:sldMk cId="0" sldId="259"/>
        </pc:sldMkLst>
        <pc:spChg chg="del mod">
          <ac:chgData name="Peng, Cheng" userId="c8d19071-f396-4c12-bc1e-cc4bb8705334" providerId="ADAL" clId="{DFD0E601-98A0-4226-B7D3-B5A2A4697DF4}" dt="2021-03-21T14:51:51.110" v="3" actId="478"/>
          <ac:spMkLst>
            <pc:docMk/>
            <pc:sldMk cId="0" sldId="259"/>
            <ac:spMk id="5" creationId="{8AD8C349-1F5A-4988-A6C3-334D05BCEBBA}"/>
          </ac:spMkLst>
        </pc:spChg>
        <pc:picChg chg="add">
          <ac:chgData name="Peng, Cheng" userId="c8d19071-f396-4c12-bc1e-cc4bb8705334" providerId="ADAL" clId="{DFD0E601-98A0-4226-B7D3-B5A2A4697DF4}" dt="2021-03-21T14:51:52.752" v="4" actId="22"/>
          <ac:picMkLst>
            <pc:docMk/>
            <pc:sldMk cId="0" sldId="259"/>
            <ac:picMk id="4" creationId="{E2E38DA2-9D7B-411C-B41C-4F0F8B86C848}"/>
          </ac:picMkLst>
        </pc:picChg>
      </pc:sldChg>
      <pc:sldChg chg="modSp mod">
        <pc:chgData name="Peng, Cheng" userId="c8d19071-f396-4c12-bc1e-cc4bb8705334" providerId="ADAL" clId="{DFD0E601-98A0-4226-B7D3-B5A2A4697DF4}" dt="2021-03-21T03:57:00.715" v="0" actId="6549"/>
        <pc:sldMkLst>
          <pc:docMk/>
          <pc:sldMk cId="0" sldId="276"/>
        </pc:sldMkLst>
        <pc:spChg chg="mod">
          <ac:chgData name="Peng, Cheng" userId="c8d19071-f396-4c12-bc1e-cc4bb8705334" providerId="ADAL" clId="{DFD0E601-98A0-4226-B7D3-B5A2A4697DF4}" dt="2021-03-21T03:57:00.715" v="0" actId="6549"/>
          <ac:spMkLst>
            <pc:docMk/>
            <pc:sldMk cId="0" sldId="276"/>
            <ac:spMk id="16387" creationId="{830D2F05-01CE-4CEB-A7B7-C5C68AD03E9A}"/>
          </ac:spMkLst>
        </pc:spChg>
      </pc:sldChg>
      <pc:sldChg chg="add">
        <pc:chgData name="Peng, Cheng" userId="c8d19071-f396-4c12-bc1e-cc4bb8705334" providerId="ADAL" clId="{DFD0E601-98A0-4226-B7D3-B5A2A4697DF4}" dt="2021-03-21T14:51:09.090" v="1" actId="2890"/>
        <pc:sldMkLst>
          <pc:docMk/>
          <pc:sldMk cId="2133391056" sldId="3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45" name="Rectangle 5">
            <a:extLst>
              <a:ext uri="{FF2B5EF4-FFF2-40B4-BE49-F238E27FC236}">
                <a16:creationId xmlns:a16="http://schemas.microsoft.com/office/drawing/2014/main" id="{698E7925-CB22-4756-9937-617C065A0A90}"/>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panose="02020603050405020304" pitchFamily="18" charset="0"/>
              </a:defRPr>
            </a:lvl1pPr>
          </a:lstStyle>
          <a:p>
            <a:fld id="{04B5CF66-9FF3-4148-990F-EFB2CECFA5C1}" type="slidenum">
              <a:rPr lang="en-US" altLang="en-US"/>
              <a:pPr/>
              <a:t>‹#›</a:t>
            </a:fld>
            <a:endParaRPr lang="en-US" altLang="en-US"/>
          </a:p>
        </p:txBody>
      </p:sp>
      <p:sp>
        <p:nvSpPr>
          <p:cNvPr id="2" name="Date Placeholder 1">
            <a:extLst>
              <a:ext uri="{FF2B5EF4-FFF2-40B4-BE49-F238E27FC236}">
                <a16:creationId xmlns:a16="http://schemas.microsoft.com/office/drawing/2014/main" id="{98F0D9FA-1958-453C-8065-8480BA224B02}"/>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AE7ECD15-2A0B-48F0-B82F-D89C5E58110D}" type="datetimeFigureOut">
              <a:rPr lang="en-US" sz="1000" smtClean="0">
                <a:solidFill>
                  <a:srgbClr val="7030A0"/>
                </a:solidFill>
              </a:rPr>
              <a:t>3/21/2021</a:t>
            </a:fld>
            <a:endParaRPr lang="en-US" sz="1000" dirty="0">
              <a:solidFill>
                <a:srgbClr val="7030A0"/>
              </a:solidFill>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F12365D-0A3F-4F17-8830-0EA88A2E7AEF}"/>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0" hangingPunct="0">
              <a:defRPr sz="1300" smtClean="0">
                <a:latin typeface="Times" pitchFamily="18" charset="0"/>
              </a:defRPr>
            </a:lvl1pPr>
          </a:lstStyle>
          <a:p>
            <a:pPr>
              <a:defRPr/>
            </a:pPr>
            <a:r>
              <a:rPr lang="en-US"/>
              <a:t>Copyrighted  by C. Peng.  Please do not distribute.</a:t>
            </a:r>
          </a:p>
        </p:txBody>
      </p:sp>
      <p:sp>
        <p:nvSpPr>
          <p:cNvPr id="7171" name="Rectangle 3">
            <a:extLst>
              <a:ext uri="{FF2B5EF4-FFF2-40B4-BE49-F238E27FC236}">
                <a16:creationId xmlns:a16="http://schemas.microsoft.com/office/drawing/2014/main" id="{CB756693-0A5C-4791-A3C8-1C446052ABB9}"/>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pitchFamily="18" charset="0"/>
              </a:defRPr>
            </a:lvl1pPr>
          </a:lstStyle>
          <a:p>
            <a:pPr>
              <a:defRPr/>
            </a:pPr>
            <a:endParaRPr lang="en-US"/>
          </a:p>
        </p:txBody>
      </p:sp>
      <p:sp>
        <p:nvSpPr>
          <p:cNvPr id="78852" name="Rectangle 4">
            <a:extLst>
              <a:ext uri="{FF2B5EF4-FFF2-40B4-BE49-F238E27FC236}">
                <a16:creationId xmlns:a16="http://schemas.microsoft.com/office/drawing/2014/main" id="{75F9531E-4FAA-433E-8C5C-9E596F86FECA}"/>
              </a:ext>
            </a:extLst>
          </p:cNvPr>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44E8FB5C-2B7D-4E03-95D2-EDC7CA078EA3}"/>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75FBACC-C992-4122-97F7-EBBEA7B51B6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79875" name="Rectangle 7">
            <a:extLst>
              <a:ext uri="{FF2B5EF4-FFF2-40B4-BE49-F238E27FC236}">
                <a16:creationId xmlns:a16="http://schemas.microsoft.com/office/drawing/2014/main" id="{8D7BCE1B-8E27-4656-8BC2-854597B623BD}"/>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A404500B-AFAF-482F-9152-EDDE640C1614}" type="slidenum">
              <a:rPr lang="en-US" altLang="en-US">
                <a:latin typeface="Times" panose="02020603050405020304" pitchFamily="18" charset="0"/>
              </a:rPr>
              <a:pPr/>
              <a:t>1</a:t>
            </a:fld>
            <a:endParaRPr lang="en-US" altLang="en-US">
              <a:latin typeface="Times" panose="02020603050405020304" pitchFamily="18" charset="0"/>
            </a:endParaRPr>
          </a:p>
        </p:txBody>
      </p:sp>
      <p:sp>
        <p:nvSpPr>
          <p:cNvPr id="79876" name="Rectangle 2">
            <a:extLst>
              <a:ext uri="{FF2B5EF4-FFF2-40B4-BE49-F238E27FC236}">
                <a16:creationId xmlns:a16="http://schemas.microsoft.com/office/drawing/2014/main" id="{FC79FCF4-7FAE-4CB7-B15F-359DF21CB7C8}"/>
              </a:ext>
            </a:extLst>
          </p:cNvPr>
          <p:cNvSpPr>
            <a:spLocks noGrp="1" noRot="1" noChangeAspect="1" noChangeArrowheads="1" noTextEdit="1"/>
          </p:cNvSpPr>
          <p:nvPr>
            <p:ph type="sldImg"/>
          </p:nvPr>
        </p:nvSpPr>
        <p:spPr>
          <a:xfrm>
            <a:off x="457200" y="720725"/>
            <a:ext cx="6400800" cy="3600450"/>
          </a:xfrm>
          <a:ln/>
        </p:spPr>
      </p:sp>
      <p:sp>
        <p:nvSpPr>
          <p:cNvPr id="79877" name="Rectangle 3">
            <a:extLst>
              <a:ext uri="{FF2B5EF4-FFF2-40B4-BE49-F238E27FC236}">
                <a16:creationId xmlns:a16="http://schemas.microsoft.com/office/drawing/2014/main" id="{25811F8F-D492-495B-B3EE-903BEBCC89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9878" name="Footer Placeholder 5">
            <a:extLst>
              <a:ext uri="{FF2B5EF4-FFF2-40B4-BE49-F238E27FC236}">
                <a16:creationId xmlns:a16="http://schemas.microsoft.com/office/drawing/2014/main" id="{5F6D79F7-F11D-4DA9-AD63-D634336B9A22}"/>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FBFE62C-FF25-48C6-B56B-9ACBB5F3134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80899" name="Rectangle 7">
            <a:extLst>
              <a:ext uri="{FF2B5EF4-FFF2-40B4-BE49-F238E27FC236}">
                <a16:creationId xmlns:a16="http://schemas.microsoft.com/office/drawing/2014/main" id="{B8512069-C2D5-4DC1-B455-235C32DE2FA7}"/>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0832CE28-D3CF-4940-8187-FAEE395D142F}" type="slidenum">
              <a:rPr lang="en-US" altLang="en-US">
                <a:latin typeface="Times" panose="02020603050405020304" pitchFamily="18" charset="0"/>
              </a:rPr>
              <a:pPr/>
              <a:t>2</a:t>
            </a:fld>
            <a:endParaRPr lang="en-US" altLang="en-US">
              <a:latin typeface="Times" panose="02020603050405020304" pitchFamily="18" charset="0"/>
            </a:endParaRPr>
          </a:p>
        </p:txBody>
      </p:sp>
      <p:sp>
        <p:nvSpPr>
          <p:cNvPr id="80900" name="Rectangle 2">
            <a:extLst>
              <a:ext uri="{FF2B5EF4-FFF2-40B4-BE49-F238E27FC236}">
                <a16:creationId xmlns:a16="http://schemas.microsoft.com/office/drawing/2014/main" id="{F8160330-066B-4453-8912-59A8A18FF35D}"/>
              </a:ext>
            </a:extLst>
          </p:cNvPr>
          <p:cNvSpPr>
            <a:spLocks noGrp="1" noRot="1" noChangeAspect="1" noChangeArrowheads="1" noTextEdit="1"/>
          </p:cNvSpPr>
          <p:nvPr>
            <p:ph type="sldImg"/>
          </p:nvPr>
        </p:nvSpPr>
        <p:spPr>
          <a:xfrm>
            <a:off x="457200" y="720725"/>
            <a:ext cx="6400800" cy="3600450"/>
          </a:xfrm>
          <a:ln/>
        </p:spPr>
      </p:sp>
      <p:sp>
        <p:nvSpPr>
          <p:cNvPr id="80901" name="Rectangle 3">
            <a:extLst>
              <a:ext uri="{FF2B5EF4-FFF2-40B4-BE49-F238E27FC236}">
                <a16:creationId xmlns:a16="http://schemas.microsoft.com/office/drawing/2014/main" id="{D6A546E8-4BCD-457E-BA24-9359C229A9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0902" name="Footer Placeholder 5">
            <a:extLst>
              <a:ext uri="{FF2B5EF4-FFF2-40B4-BE49-F238E27FC236}">
                <a16:creationId xmlns:a16="http://schemas.microsoft.com/office/drawing/2014/main" id="{F5BCF977-7D3E-4A8F-9E89-2CDD0ABB1717}"/>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FBFE62C-FF25-48C6-B56B-9ACBB5F3134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80899" name="Rectangle 7">
            <a:extLst>
              <a:ext uri="{FF2B5EF4-FFF2-40B4-BE49-F238E27FC236}">
                <a16:creationId xmlns:a16="http://schemas.microsoft.com/office/drawing/2014/main" id="{B8512069-C2D5-4DC1-B455-235C32DE2FA7}"/>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0832CE28-D3CF-4940-8187-FAEE395D142F}" type="slidenum">
              <a:rPr lang="en-US" altLang="en-US">
                <a:latin typeface="Times" panose="02020603050405020304" pitchFamily="18" charset="0"/>
              </a:rPr>
              <a:pPr/>
              <a:t>3</a:t>
            </a:fld>
            <a:endParaRPr lang="en-US" altLang="en-US">
              <a:latin typeface="Times" panose="02020603050405020304" pitchFamily="18" charset="0"/>
            </a:endParaRPr>
          </a:p>
        </p:txBody>
      </p:sp>
      <p:sp>
        <p:nvSpPr>
          <p:cNvPr id="80900" name="Rectangle 2">
            <a:extLst>
              <a:ext uri="{FF2B5EF4-FFF2-40B4-BE49-F238E27FC236}">
                <a16:creationId xmlns:a16="http://schemas.microsoft.com/office/drawing/2014/main" id="{F8160330-066B-4453-8912-59A8A18FF35D}"/>
              </a:ext>
            </a:extLst>
          </p:cNvPr>
          <p:cNvSpPr>
            <a:spLocks noGrp="1" noRot="1" noChangeAspect="1" noChangeArrowheads="1" noTextEdit="1"/>
          </p:cNvSpPr>
          <p:nvPr>
            <p:ph type="sldImg"/>
          </p:nvPr>
        </p:nvSpPr>
        <p:spPr>
          <a:xfrm>
            <a:off x="457200" y="720725"/>
            <a:ext cx="6400800" cy="3600450"/>
          </a:xfrm>
          <a:ln/>
        </p:spPr>
      </p:sp>
      <p:sp>
        <p:nvSpPr>
          <p:cNvPr id="80901" name="Rectangle 3">
            <a:extLst>
              <a:ext uri="{FF2B5EF4-FFF2-40B4-BE49-F238E27FC236}">
                <a16:creationId xmlns:a16="http://schemas.microsoft.com/office/drawing/2014/main" id="{D6A546E8-4BCD-457E-BA24-9359C229A9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0902" name="Footer Placeholder 5">
            <a:extLst>
              <a:ext uri="{FF2B5EF4-FFF2-40B4-BE49-F238E27FC236}">
                <a16:creationId xmlns:a16="http://schemas.microsoft.com/office/drawing/2014/main" id="{F5BCF977-7D3E-4A8F-9E89-2CDD0ABB1717}"/>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1716123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4785A9D-7232-4EE6-BFBD-6BE2AA7EB38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1379" name="Rectangle 7">
            <a:extLst>
              <a:ext uri="{FF2B5EF4-FFF2-40B4-BE49-F238E27FC236}">
                <a16:creationId xmlns:a16="http://schemas.microsoft.com/office/drawing/2014/main" id="{5ECD409F-C4F8-491C-81AE-342B0A91D193}"/>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7CA71994-0D77-4A8F-BD29-C6CB05DD5265}" type="slidenum">
              <a:rPr lang="en-US" altLang="en-US">
                <a:latin typeface="Times" panose="02020603050405020304" pitchFamily="18" charset="0"/>
              </a:rPr>
              <a:pPr/>
              <a:t>4</a:t>
            </a:fld>
            <a:endParaRPr lang="en-US" altLang="en-US">
              <a:latin typeface="Times" panose="02020603050405020304" pitchFamily="18" charset="0"/>
            </a:endParaRPr>
          </a:p>
        </p:txBody>
      </p:sp>
      <p:sp>
        <p:nvSpPr>
          <p:cNvPr id="101380" name="Rectangle 2">
            <a:extLst>
              <a:ext uri="{FF2B5EF4-FFF2-40B4-BE49-F238E27FC236}">
                <a16:creationId xmlns:a16="http://schemas.microsoft.com/office/drawing/2014/main" id="{EC6B081B-9885-4C16-9195-27C9F689DB8C}"/>
              </a:ext>
            </a:extLst>
          </p:cNvPr>
          <p:cNvSpPr>
            <a:spLocks noGrp="1" noRot="1" noChangeAspect="1" noChangeArrowheads="1" noTextEdit="1"/>
          </p:cNvSpPr>
          <p:nvPr>
            <p:ph type="sldImg"/>
          </p:nvPr>
        </p:nvSpPr>
        <p:spPr>
          <a:xfrm>
            <a:off x="457200" y="720725"/>
            <a:ext cx="6400800" cy="3600450"/>
          </a:xfrm>
          <a:ln/>
        </p:spPr>
      </p:sp>
      <p:sp>
        <p:nvSpPr>
          <p:cNvPr id="101381" name="Rectangle 3">
            <a:extLst>
              <a:ext uri="{FF2B5EF4-FFF2-40B4-BE49-F238E27FC236}">
                <a16:creationId xmlns:a16="http://schemas.microsoft.com/office/drawing/2014/main" id="{4766B7ED-1093-4CDD-8D36-49EA7B62A2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1382" name="Footer Placeholder 5">
            <a:extLst>
              <a:ext uri="{FF2B5EF4-FFF2-40B4-BE49-F238E27FC236}">
                <a16:creationId xmlns:a16="http://schemas.microsoft.com/office/drawing/2014/main" id="{0BCFF371-E5D9-434F-BB00-005F47773F45}"/>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527451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5</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3984443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4785A9D-7232-4EE6-BFBD-6BE2AA7EB38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1379" name="Rectangle 7">
            <a:extLst>
              <a:ext uri="{FF2B5EF4-FFF2-40B4-BE49-F238E27FC236}">
                <a16:creationId xmlns:a16="http://schemas.microsoft.com/office/drawing/2014/main" id="{5ECD409F-C4F8-491C-81AE-342B0A91D193}"/>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7CA71994-0D77-4A8F-BD29-C6CB05DD5265}" type="slidenum">
              <a:rPr lang="en-US" altLang="en-US">
                <a:latin typeface="Times" panose="02020603050405020304" pitchFamily="18" charset="0"/>
              </a:rPr>
              <a:pPr/>
              <a:t>6</a:t>
            </a:fld>
            <a:endParaRPr lang="en-US" altLang="en-US">
              <a:latin typeface="Times" panose="02020603050405020304" pitchFamily="18" charset="0"/>
            </a:endParaRPr>
          </a:p>
        </p:txBody>
      </p:sp>
      <p:sp>
        <p:nvSpPr>
          <p:cNvPr id="101380" name="Rectangle 2">
            <a:extLst>
              <a:ext uri="{FF2B5EF4-FFF2-40B4-BE49-F238E27FC236}">
                <a16:creationId xmlns:a16="http://schemas.microsoft.com/office/drawing/2014/main" id="{EC6B081B-9885-4C16-9195-27C9F689DB8C}"/>
              </a:ext>
            </a:extLst>
          </p:cNvPr>
          <p:cNvSpPr>
            <a:spLocks noGrp="1" noRot="1" noChangeAspect="1" noChangeArrowheads="1" noTextEdit="1"/>
          </p:cNvSpPr>
          <p:nvPr>
            <p:ph type="sldImg"/>
          </p:nvPr>
        </p:nvSpPr>
        <p:spPr>
          <a:xfrm>
            <a:off x="457200" y="720725"/>
            <a:ext cx="6400800" cy="3600450"/>
          </a:xfrm>
          <a:ln/>
        </p:spPr>
      </p:sp>
      <p:sp>
        <p:nvSpPr>
          <p:cNvPr id="101381" name="Rectangle 3">
            <a:extLst>
              <a:ext uri="{FF2B5EF4-FFF2-40B4-BE49-F238E27FC236}">
                <a16:creationId xmlns:a16="http://schemas.microsoft.com/office/drawing/2014/main" id="{4766B7ED-1093-4CDD-8D36-49EA7B62A2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1382" name="Footer Placeholder 5">
            <a:extLst>
              <a:ext uri="{FF2B5EF4-FFF2-40B4-BE49-F238E27FC236}">
                <a16:creationId xmlns:a16="http://schemas.microsoft.com/office/drawing/2014/main" id="{0BCFF371-E5D9-434F-BB00-005F47773F45}"/>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830442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Line 13">
            <a:extLst>
              <a:ext uri="{FF2B5EF4-FFF2-40B4-BE49-F238E27FC236}">
                <a16:creationId xmlns:a16="http://schemas.microsoft.com/office/drawing/2014/main" id="{D446012F-6852-40E8-82CA-6DE38610AECB}"/>
              </a:ext>
            </a:extLst>
          </p:cNvPr>
          <p:cNvSpPr>
            <a:spLocks noChangeShapeType="1"/>
          </p:cNvSpPr>
          <p:nvPr/>
        </p:nvSpPr>
        <p:spPr bwMode="auto">
          <a:xfrm>
            <a:off x="0" y="6016625"/>
            <a:ext cx="12192000" cy="0"/>
          </a:xfrm>
          <a:prstGeom prst="line">
            <a:avLst/>
          </a:prstGeom>
          <a:noFill/>
          <a:ln w="50800">
            <a:solidFill>
              <a:srgbClr val="FFCC00"/>
            </a:solidFill>
            <a:round/>
            <a:headEnd/>
            <a:tailEnd/>
          </a:ln>
          <a:effectLst/>
        </p:spPr>
        <p:txBody>
          <a:bodyPr/>
          <a:lstStyle/>
          <a:p>
            <a:pPr>
              <a:defRPr/>
            </a:pPr>
            <a:endParaRPr lang="en-US">
              <a:latin typeface="Arial" charset="0"/>
            </a:endParaRPr>
          </a:p>
        </p:txBody>
      </p:sp>
      <p:sp>
        <p:nvSpPr>
          <p:cNvPr id="134151" name="Rectangle 7"/>
          <p:cNvSpPr>
            <a:spLocks noGrp="1" noChangeArrowheads="1"/>
          </p:cNvSpPr>
          <p:nvPr>
            <p:ph type="ctrTitle" hasCustomPrompt="1"/>
          </p:nvPr>
        </p:nvSpPr>
        <p:spPr bwMode="auto">
          <a:xfrm>
            <a:off x="812800" y="733426"/>
            <a:ext cx="103632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3200" b="1">
                <a:solidFill>
                  <a:srgbClr val="000042"/>
                </a:solidFill>
                <a:latin typeface="Book Antiqua" pitchFamily="18" charset="0"/>
              </a:defRPr>
            </a:lvl1pPr>
          </a:lstStyle>
          <a:p>
            <a:r>
              <a:rPr lang="en-US" dirty="0"/>
              <a:t>STA 311 Statistical Computing </a:t>
            </a:r>
            <a:br>
              <a:rPr lang="en-US" dirty="0"/>
            </a:br>
            <a:r>
              <a:rPr lang="en-US" dirty="0"/>
              <a:t>and </a:t>
            </a:r>
            <a:br>
              <a:rPr lang="en-US" dirty="0"/>
            </a:br>
            <a:r>
              <a:rPr lang="en-US" dirty="0"/>
              <a:t>Data Management</a:t>
            </a:r>
          </a:p>
        </p:txBody>
      </p:sp>
      <p:sp>
        <p:nvSpPr>
          <p:cNvPr id="134152" name="Rectangle 8"/>
          <p:cNvSpPr>
            <a:spLocks noGrp="1" noChangeArrowheads="1"/>
          </p:cNvSpPr>
          <p:nvPr>
            <p:ph type="subTitle" idx="1" hasCustomPrompt="1"/>
          </p:nvPr>
        </p:nvSpPr>
        <p:spPr bwMode="auto">
          <a:xfrm>
            <a:off x="1828800" y="2638425"/>
            <a:ext cx="85344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None/>
              <a:defRPr sz="1600" b="1">
                <a:solidFill>
                  <a:srgbClr val="5F5F5F"/>
                </a:solidFill>
                <a:latin typeface="Helvetica" pitchFamily="34" charset="0"/>
              </a:defRPr>
            </a:lvl1pPr>
          </a:lstStyle>
          <a:p>
            <a:r>
              <a:rPr lang="en-US" dirty="0"/>
              <a:t>Instructor: Cheng Peng, Ph.D.</a:t>
            </a:r>
          </a:p>
          <a:p>
            <a:r>
              <a:rPr lang="en-US" dirty="0"/>
              <a:t>Department of Mathematics</a:t>
            </a:r>
          </a:p>
          <a:p>
            <a:r>
              <a:rPr lang="en-US" dirty="0"/>
              <a:t>West Chester University</a:t>
            </a:r>
          </a:p>
          <a:p>
            <a:r>
              <a:rPr lang="en-US" dirty="0"/>
              <a:t>West Chester, PA 19383</a:t>
            </a:r>
          </a:p>
          <a:p>
            <a:endParaRPr lang="en-US" dirty="0"/>
          </a:p>
          <a:p>
            <a:r>
              <a:rPr lang="en-US" dirty="0"/>
              <a:t>Spring 2020</a:t>
            </a:r>
          </a:p>
        </p:txBody>
      </p:sp>
      <p:pic>
        <p:nvPicPr>
          <p:cNvPr id="2" name="Picture 1">
            <a:extLst>
              <a:ext uri="{FF2B5EF4-FFF2-40B4-BE49-F238E27FC236}">
                <a16:creationId xmlns:a16="http://schemas.microsoft.com/office/drawing/2014/main" id="{584C960D-AEE6-4C68-AFAC-BDBDE3244344}"/>
              </a:ext>
            </a:extLst>
          </p:cNvPr>
          <p:cNvPicPr>
            <a:picLocks noChangeAspect="1"/>
          </p:cNvPicPr>
          <p:nvPr userDrawn="1"/>
        </p:nvPicPr>
        <p:blipFill>
          <a:blip r:embed="rId2"/>
          <a:stretch>
            <a:fillRect/>
          </a:stretch>
        </p:blipFill>
        <p:spPr>
          <a:xfrm>
            <a:off x="0" y="6016626"/>
            <a:ext cx="12192000" cy="1047023"/>
          </a:xfrm>
          <a:prstGeom prst="rect">
            <a:avLst/>
          </a:prstGeom>
        </p:spPr>
      </p:pic>
      <p:sp>
        <p:nvSpPr>
          <p:cNvPr id="10" name="TextBox 9">
            <a:extLst>
              <a:ext uri="{FF2B5EF4-FFF2-40B4-BE49-F238E27FC236}">
                <a16:creationId xmlns:a16="http://schemas.microsoft.com/office/drawing/2014/main" id="{B84C4ACB-C12C-47D0-8F12-C1A7CA40915C}"/>
              </a:ext>
            </a:extLst>
          </p:cNvPr>
          <p:cNvSpPr txBox="1"/>
          <p:nvPr userDrawn="1"/>
        </p:nvSpPr>
        <p:spPr>
          <a:xfrm>
            <a:off x="2128636" y="6307492"/>
            <a:ext cx="6704347" cy="369332"/>
          </a:xfrm>
          <a:prstGeom prst="rect">
            <a:avLst/>
          </a:prstGeom>
          <a:noFill/>
        </p:spPr>
        <p:txBody>
          <a:bodyPr wrap="square" rtlCol="0">
            <a:spAutoFit/>
          </a:bodyPr>
          <a:lstStyle/>
          <a:p>
            <a:r>
              <a:rPr lang="en-US" b="1" dirty="0">
                <a:solidFill>
                  <a:schemeClr val="bg1"/>
                </a:solidFill>
              </a:rPr>
              <a:t>Topic 8. Combining SAS Data Sets</a:t>
            </a:r>
          </a:p>
        </p:txBody>
      </p:sp>
    </p:spTree>
    <p:extLst>
      <p:ext uri="{BB962C8B-B14F-4D97-AF65-F5344CB8AC3E}">
        <p14:creationId xmlns:p14="http://schemas.microsoft.com/office/powerpoint/2010/main" val="4288956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137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005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496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39306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611" name="Text Box 19">
            <a:extLst>
              <a:ext uri="{FF2B5EF4-FFF2-40B4-BE49-F238E27FC236}">
                <a16:creationId xmlns:a16="http://schemas.microsoft.com/office/drawing/2014/main" id="{21F56CDF-CD97-450D-B621-334557412B32}"/>
              </a:ext>
            </a:extLst>
          </p:cNvPr>
          <p:cNvSpPr txBox="1">
            <a:spLocks noChangeArrowheads="1"/>
          </p:cNvSpPr>
          <p:nvPr/>
        </p:nvSpPr>
        <p:spPr bwMode="auto">
          <a:xfrm>
            <a:off x="1710267" y="6143626"/>
            <a:ext cx="6604000" cy="366713"/>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latin typeface="Helvetica" pitchFamily="34" charset="0"/>
              </a:rPr>
              <a:t>Topic 1.  Methods of  Data Input and Output</a:t>
            </a:r>
          </a:p>
        </p:txBody>
      </p:sp>
      <p:sp>
        <p:nvSpPr>
          <p:cNvPr id="110612" name="Line 20">
            <a:extLst>
              <a:ext uri="{FF2B5EF4-FFF2-40B4-BE49-F238E27FC236}">
                <a16:creationId xmlns:a16="http://schemas.microsoft.com/office/drawing/2014/main" id="{E1593296-4537-4F52-914B-3CE0A7607F09}"/>
              </a:ext>
            </a:extLst>
          </p:cNvPr>
          <p:cNvSpPr>
            <a:spLocks noChangeShapeType="1"/>
          </p:cNvSpPr>
          <p:nvPr/>
        </p:nvSpPr>
        <p:spPr bwMode="auto">
          <a:xfrm>
            <a:off x="0" y="6016625"/>
            <a:ext cx="12192000" cy="0"/>
          </a:xfrm>
          <a:prstGeom prst="line">
            <a:avLst/>
          </a:prstGeom>
          <a:noFill/>
          <a:ln w="50800">
            <a:solidFill>
              <a:srgbClr val="FFCC00"/>
            </a:solidFill>
            <a:round/>
            <a:headEnd/>
            <a:tailEnd/>
          </a:ln>
          <a:effectLst/>
        </p:spPr>
        <p:txBody>
          <a:bodyPr/>
          <a:lstStyle/>
          <a:p>
            <a:pPr>
              <a:defRPr/>
            </a:pPr>
            <a:endParaRPr lang="en-US">
              <a:latin typeface="Arial" charset="0"/>
            </a:endParaRPr>
          </a:p>
        </p:txBody>
      </p:sp>
      <p:sp>
        <p:nvSpPr>
          <p:cNvPr id="110626" name="Text Box 34">
            <a:extLst>
              <a:ext uri="{FF2B5EF4-FFF2-40B4-BE49-F238E27FC236}">
                <a16:creationId xmlns:a16="http://schemas.microsoft.com/office/drawing/2014/main" id="{C4F4F53A-202D-46EF-A335-0DBFC6C112ED}"/>
              </a:ext>
            </a:extLst>
          </p:cNvPr>
          <p:cNvSpPr txBox="1">
            <a:spLocks noChangeArrowheads="1"/>
          </p:cNvSpPr>
          <p:nvPr/>
        </p:nvSpPr>
        <p:spPr bwMode="auto">
          <a:xfrm>
            <a:off x="795867" y="6491289"/>
            <a:ext cx="8432800" cy="244475"/>
          </a:xfrm>
          <a:prstGeom prst="rect">
            <a:avLst/>
          </a:prstGeom>
          <a:noFill/>
          <a:ln w="9525">
            <a:noFill/>
            <a:miter lim="800000"/>
            <a:headEnd/>
            <a:tailEnd/>
          </a:ln>
          <a:effectLst/>
        </p:spPr>
        <p:txBody>
          <a:bodyPr>
            <a:spAutoFit/>
          </a:bodyPr>
          <a:lstStyle/>
          <a:p>
            <a:pPr>
              <a:spcBef>
                <a:spcPct val="50000"/>
              </a:spcBef>
              <a:defRPr/>
            </a:pPr>
            <a:r>
              <a:rPr lang="en-US" sz="1000" b="1">
                <a:solidFill>
                  <a:schemeClr val="bg1"/>
                </a:solidFill>
                <a:latin typeface="Helvetica" pitchFamily="34" charset="0"/>
              </a:rPr>
              <a:t>Instructor:  Cheng Peng     Office: 301E Payson   Phone: 780-4689  Email: cheng.peng@maine.edu</a:t>
            </a:r>
          </a:p>
        </p:txBody>
      </p:sp>
      <p:sp>
        <p:nvSpPr>
          <p:cNvPr id="110627" name="Line 35">
            <a:extLst>
              <a:ext uri="{FF2B5EF4-FFF2-40B4-BE49-F238E27FC236}">
                <a16:creationId xmlns:a16="http://schemas.microsoft.com/office/drawing/2014/main" id="{42B15F27-7AB8-4C62-925A-9309FCF0B924}"/>
              </a:ext>
            </a:extLst>
          </p:cNvPr>
          <p:cNvSpPr>
            <a:spLocks noChangeShapeType="1"/>
          </p:cNvSpPr>
          <p:nvPr/>
        </p:nvSpPr>
        <p:spPr bwMode="auto">
          <a:xfrm>
            <a:off x="0" y="479425"/>
            <a:ext cx="12192000" cy="0"/>
          </a:xfrm>
          <a:prstGeom prst="line">
            <a:avLst/>
          </a:prstGeom>
          <a:noFill/>
          <a:ln w="50800">
            <a:solidFill>
              <a:srgbClr val="FFCC00"/>
            </a:solidFill>
            <a:round/>
            <a:headEnd/>
            <a:tailEnd/>
          </a:ln>
          <a:effectLst/>
        </p:spPr>
        <p:txBody>
          <a:bodyPr/>
          <a:lstStyle/>
          <a:p>
            <a:pPr>
              <a:defRPr/>
            </a:pPr>
            <a:endParaRPr lang="en-US">
              <a:latin typeface="Arial" charset="0"/>
            </a:endParaRPr>
          </a:p>
        </p:txBody>
      </p:sp>
      <p:pic>
        <p:nvPicPr>
          <p:cNvPr id="2" name="Picture 1">
            <a:extLst>
              <a:ext uri="{FF2B5EF4-FFF2-40B4-BE49-F238E27FC236}">
                <a16:creationId xmlns:a16="http://schemas.microsoft.com/office/drawing/2014/main" id="{8F815F1E-4437-4F93-8EE2-184A7CEFF9D2}"/>
              </a:ext>
            </a:extLst>
          </p:cNvPr>
          <p:cNvPicPr>
            <a:picLocks noChangeAspect="1"/>
          </p:cNvPicPr>
          <p:nvPr userDrawn="1"/>
        </p:nvPicPr>
        <p:blipFill>
          <a:blip r:embed="rId7"/>
          <a:stretch>
            <a:fillRect/>
          </a:stretch>
        </p:blipFill>
        <p:spPr>
          <a:xfrm>
            <a:off x="0" y="6016626"/>
            <a:ext cx="12192000" cy="1047023"/>
          </a:xfrm>
          <a:prstGeom prst="rect">
            <a:avLst/>
          </a:prstGeom>
        </p:spPr>
      </p:pic>
      <p:sp>
        <p:nvSpPr>
          <p:cNvPr id="10" name="TextBox 9">
            <a:extLst>
              <a:ext uri="{FF2B5EF4-FFF2-40B4-BE49-F238E27FC236}">
                <a16:creationId xmlns:a16="http://schemas.microsoft.com/office/drawing/2014/main" id="{9860473F-D47F-4DF7-9A15-74FFC8893561}"/>
              </a:ext>
            </a:extLst>
          </p:cNvPr>
          <p:cNvSpPr txBox="1"/>
          <p:nvPr userDrawn="1"/>
        </p:nvSpPr>
        <p:spPr>
          <a:xfrm>
            <a:off x="2128636" y="6307492"/>
            <a:ext cx="6704347" cy="369332"/>
          </a:xfrm>
          <a:prstGeom prst="rect">
            <a:avLst/>
          </a:prstGeom>
          <a:noFill/>
        </p:spPr>
        <p:txBody>
          <a:bodyPr wrap="square" rtlCol="0">
            <a:spAutoFit/>
          </a:bodyPr>
          <a:lstStyle/>
          <a:p>
            <a:r>
              <a:rPr lang="en-US" b="1" dirty="0">
                <a:solidFill>
                  <a:schemeClr val="bg1"/>
                </a:solidFill>
              </a:rPr>
              <a:t>Topic 8.  Combining SAS Data Sets</a:t>
            </a:r>
          </a:p>
        </p:txBody>
      </p:sp>
      <p:sp>
        <p:nvSpPr>
          <p:cNvPr id="3" name="Slide Number Placeholder 2">
            <a:extLst>
              <a:ext uri="{FF2B5EF4-FFF2-40B4-BE49-F238E27FC236}">
                <a16:creationId xmlns:a16="http://schemas.microsoft.com/office/drawing/2014/main" id="{F82E3634-2E78-4567-84F4-ED22BB782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09F4A-BD1F-4AD9-BF1D-28D278C2F4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11" r:id="rId2"/>
    <p:sldLayoutId id="2147483713" r:id="rId3"/>
    <p:sldLayoutId id="2147483721" r:id="rId4"/>
    <p:sldLayoutId id="2147483722" r:id="rId5"/>
  </p:sldLayoutIdLst>
  <p:hf hdr="0" ft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Helvetica" pitchFamily="34" charset="0"/>
        </a:defRPr>
      </a:lvl2pPr>
      <a:lvl3pPr algn="l" rtl="0" eaLnBrk="0" fontAlgn="base" hangingPunct="0">
        <a:spcBef>
          <a:spcPct val="0"/>
        </a:spcBef>
        <a:spcAft>
          <a:spcPct val="0"/>
        </a:spcAft>
        <a:defRPr sz="2400">
          <a:solidFill>
            <a:schemeClr val="bg1"/>
          </a:solidFill>
          <a:latin typeface="Helvetica" pitchFamily="34" charset="0"/>
        </a:defRPr>
      </a:lvl3pPr>
      <a:lvl4pPr algn="l" rtl="0" eaLnBrk="0" fontAlgn="base" hangingPunct="0">
        <a:spcBef>
          <a:spcPct val="0"/>
        </a:spcBef>
        <a:spcAft>
          <a:spcPct val="0"/>
        </a:spcAft>
        <a:defRPr sz="2400">
          <a:solidFill>
            <a:schemeClr val="bg1"/>
          </a:solidFill>
          <a:latin typeface="Helvetica" pitchFamily="34" charset="0"/>
        </a:defRPr>
      </a:lvl4pPr>
      <a:lvl5pPr algn="l" rtl="0" eaLnBrk="0" fontAlgn="base" hangingPunct="0">
        <a:spcBef>
          <a:spcPct val="0"/>
        </a:spcBef>
        <a:spcAft>
          <a:spcPct val="0"/>
        </a:spcAft>
        <a:defRPr sz="2400">
          <a:solidFill>
            <a:schemeClr val="bg1"/>
          </a:solidFill>
          <a:latin typeface="Helvetica" pitchFamily="34" charset="0"/>
        </a:defRPr>
      </a:lvl5pPr>
      <a:lvl6pPr marL="457200" algn="l" rtl="0" fontAlgn="base">
        <a:spcBef>
          <a:spcPct val="0"/>
        </a:spcBef>
        <a:spcAft>
          <a:spcPct val="0"/>
        </a:spcAft>
        <a:defRPr sz="2400">
          <a:solidFill>
            <a:schemeClr val="bg1"/>
          </a:solidFill>
          <a:latin typeface="Helvetica" pitchFamily="34" charset="0"/>
        </a:defRPr>
      </a:lvl6pPr>
      <a:lvl7pPr marL="914400" algn="l" rtl="0" fontAlgn="base">
        <a:spcBef>
          <a:spcPct val="0"/>
        </a:spcBef>
        <a:spcAft>
          <a:spcPct val="0"/>
        </a:spcAft>
        <a:defRPr sz="2400">
          <a:solidFill>
            <a:schemeClr val="bg1"/>
          </a:solidFill>
          <a:latin typeface="Helvetica" pitchFamily="34" charset="0"/>
        </a:defRPr>
      </a:lvl7pPr>
      <a:lvl8pPr marL="1371600" algn="l" rtl="0" fontAlgn="base">
        <a:spcBef>
          <a:spcPct val="0"/>
        </a:spcBef>
        <a:spcAft>
          <a:spcPct val="0"/>
        </a:spcAft>
        <a:defRPr sz="2400">
          <a:solidFill>
            <a:schemeClr val="bg1"/>
          </a:solidFill>
          <a:latin typeface="Helvetica" pitchFamily="34" charset="0"/>
        </a:defRPr>
      </a:lvl8pPr>
      <a:lvl9pPr marL="1828800" algn="l" rtl="0" fontAlgn="base">
        <a:spcBef>
          <a:spcPct val="0"/>
        </a:spcBef>
        <a:spcAft>
          <a:spcPct val="0"/>
        </a:spcAft>
        <a:defRPr sz="2400">
          <a:solidFill>
            <a:schemeClr val="bg1"/>
          </a:solidFill>
          <a:latin typeface="Helvetica" pitchFamily="34" charset="0"/>
        </a:defRPr>
      </a:lvl9pPr>
    </p:titleStyle>
    <p:bodyStyle>
      <a:lvl1pPr marL="342900" indent="-342900" algn="l" rtl="0" eaLnBrk="0" fontAlgn="base" hangingPunct="0">
        <a:spcBef>
          <a:spcPct val="20000"/>
        </a:spcBef>
        <a:spcAft>
          <a:spcPct val="0"/>
        </a:spcAft>
        <a:buChar char="•"/>
        <a:defRPr sz="3200">
          <a:solidFill>
            <a:srgbClr val="000042"/>
          </a:solidFill>
          <a:latin typeface="+mn-lt"/>
          <a:ea typeface="+mn-ea"/>
          <a:cs typeface="+mn-cs"/>
        </a:defRPr>
      </a:lvl1pPr>
      <a:lvl2pPr marL="742950" indent="-285750" algn="l" rtl="0" eaLnBrk="0" fontAlgn="base" hangingPunct="0">
        <a:spcBef>
          <a:spcPct val="20000"/>
        </a:spcBef>
        <a:spcAft>
          <a:spcPct val="0"/>
        </a:spcAft>
        <a:buClr>
          <a:srgbClr val="FFCC00"/>
        </a:buClr>
        <a:buFont typeface="Times" panose="02020603050405020304" pitchFamily="18" charset="0"/>
        <a:buChar char="–"/>
        <a:defRPr sz="2800">
          <a:solidFill>
            <a:srgbClr val="000042"/>
          </a:solidFill>
          <a:latin typeface="+mn-lt"/>
        </a:defRPr>
      </a:lvl2pPr>
      <a:lvl3pPr marL="1143000" indent="-228600" algn="l" rtl="0" eaLnBrk="0" fontAlgn="base" hangingPunct="0">
        <a:spcBef>
          <a:spcPct val="20000"/>
        </a:spcBef>
        <a:spcAft>
          <a:spcPct val="0"/>
        </a:spcAft>
        <a:buClr>
          <a:srgbClr val="FFCC00"/>
        </a:buClr>
        <a:buChar char="•"/>
        <a:defRPr sz="2400">
          <a:solidFill>
            <a:srgbClr val="000042"/>
          </a:solidFill>
          <a:latin typeface="+mn-lt"/>
        </a:defRPr>
      </a:lvl3pPr>
      <a:lvl4pPr marL="1600200" indent="-228600" algn="l" rtl="0" eaLnBrk="0" fontAlgn="base" hangingPunct="0">
        <a:spcBef>
          <a:spcPct val="20000"/>
        </a:spcBef>
        <a:spcAft>
          <a:spcPct val="0"/>
        </a:spcAft>
        <a:buClr>
          <a:srgbClr val="FFCC00"/>
        </a:buClr>
        <a:buFont typeface="Times" panose="02020603050405020304" pitchFamily="18" charset="0"/>
        <a:buChar char="–"/>
        <a:defRPr sz="2000">
          <a:solidFill>
            <a:srgbClr val="000042"/>
          </a:solidFill>
          <a:latin typeface="+mn-lt"/>
        </a:defRPr>
      </a:lvl4pPr>
      <a:lvl5pPr marL="2057400" indent="-228600" algn="l" rtl="0" eaLnBrk="0" fontAlgn="base" hangingPunct="0">
        <a:spcBef>
          <a:spcPct val="20000"/>
        </a:spcBef>
        <a:spcAft>
          <a:spcPct val="0"/>
        </a:spcAft>
        <a:buClr>
          <a:srgbClr val="FFCC00"/>
        </a:buClr>
        <a:buFont typeface="Times" panose="02020603050405020304" pitchFamily="18" charset="0"/>
        <a:buChar char="»"/>
        <a:defRPr sz="2000">
          <a:solidFill>
            <a:srgbClr val="000042"/>
          </a:solidFill>
          <a:latin typeface="+mn-lt"/>
        </a:defRPr>
      </a:lvl5pPr>
      <a:lvl6pPr marL="25146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6pPr>
      <a:lvl7pPr marL="29718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7pPr>
      <a:lvl8pPr marL="34290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8pPr>
      <a:lvl9pPr marL="38862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peng@wcup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6">
            <a:extLst>
              <a:ext uri="{FF2B5EF4-FFF2-40B4-BE49-F238E27FC236}">
                <a16:creationId xmlns:a16="http://schemas.microsoft.com/office/drawing/2014/main" id="{D108B00B-BEFF-4EDC-B87C-076CA366DAEE}"/>
              </a:ext>
            </a:extLst>
          </p:cNvPr>
          <p:cNvSpPr>
            <a:spLocks noGrp="1" noChangeArrowheads="1"/>
          </p:cNvSpPr>
          <p:nvPr>
            <p:ph type="ctr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Calibri" panose="020F0502020204030204" pitchFamily="34" charset="0"/>
                <a:cs typeface="Calibri" panose="020F0502020204030204" pitchFamily="34" charset="0"/>
              </a:rPr>
              <a:t>STA 311 Statistical Computing</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&amp; Data Management</a:t>
            </a:r>
          </a:p>
        </p:txBody>
      </p:sp>
      <p:sp>
        <p:nvSpPr>
          <p:cNvPr id="16387" name="Rectangle 27">
            <a:extLst>
              <a:ext uri="{FF2B5EF4-FFF2-40B4-BE49-F238E27FC236}">
                <a16:creationId xmlns:a16="http://schemas.microsoft.com/office/drawing/2014/main" id="{830D2F05-01CE-4CEB-A7B7-C5C68AD03E9A}"/>
              </a:ext>
            </a:extLst>
          </p:cNvPr>
          <p:cNvSpPr>
            <a:spLocks noGrp="1" noChangeArrowheads="1"/>
          </p:cNvSpPr>
          <p:nvPr>
            <p:ph type="subTitle" idx="1"/>
          </p:nvPr>
        </p:nvSpPr>
        <p:spPr>
          <a:xfrm>
            <a:off x="2895600" y="2689225"/>
            <a:ext cx="6400800" cy="306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en-US" sz="1400" dirty="0"/>
              <a:t>Instructor: Cheng Peng, Ph.D.</a:t>
            </a:r>
          </a:p>
          <a:p>
            <a:pPr eaLnBrk="1" hangingPunct="1">
              <a:buFontTx/>
              <a:buNone/>
            </a:pPr>
            <a:r>
              <a:rPr lang="en-US" altLang="en-US" sz="1400" dirty="0"/>
              <a:t>Department of Mathematics</a:t>
            </a:r>
          </a:p>
          <a:p>
            <a:pPr eaLnBrk="1" hangingPunct="1">
              <a:buFontTx/>
              <a:buNone/>
            </a:pPr>
            <a:r>
              <a:rPr lang="en-US" altLang="en-US" sz="1400" dirty="0"/>
              <a:t>West Chester University</a:t>
            </a:r>
          </a:p>
          <a:p>
            <a:pPr eaLnBrk="1" hangingPunct="1">
              <a:buFontTx/>
              <a:buNone/>
            </a:pPr>
            <a:r>
              <a:rPr lang="en-US" altLang="en-US" sz="1400" dirty="0"/>
              <a:t>West Chester, PA 19383</a:t>
            </a:r>
          </a:p>
          <a:p>
            <a:pPr eaLnBrk="1" hangingPunct="1">
              <a:buFontTx/>
              <a:buNone/>
            </a:pPr>
            <a:endParaRPr lang="en-US" altLang="en-US" sz="1400" dirty="0"/>
          </a:p>
          <a:p>
            <a:pPr eaLnBrk="1" hangingPunct="1">
              <a:buFontTx/>
              <a:buNone/>
            </a:pPr>
            <a:endParaRPr lang="en-US" altLang="en-US" sz="1400" dirty="0"/>
          </a:p>
          <a:p>
            <a:pPr eaLnBrk="1" hangingPunct="1">
              <a:buFontTx/>
              <a:buNone/>
            </a:pPr>
            <a:r>
              <a:rPr lang="en-US" altLang="en-US" sz="1400" dirty="0"/>
              <a:t>Office: 25 University Avenue, RM 111</a:t>
            </a:r>
          </a:p>
          <a:p>
            <a:pPr eaLnBrk="1" hangingPunct="1">
              <a:buFontTx/>
              <a:buNone/>
            </a:pPr>
            <a:r>
              <a:rPr lang="en-US" altLang="en-US" sz="1400" dirty="0"/>
              <a:t>Phone: 610.436.2369    </a:t>
            </a:r>
          </a:p>
          <a:p>
            <a:pPr eaLnBrk="1" hangingPunct="1">
              <a:buFontTx/>
              <a:buNone/>
            </a:pPr>
            <a:r>
              <a:rPr lang="en-US" altLang="en-US" sz="1400" dirty="0"/>
              <a:t>Email: </a:t>
            </a:r>
            <a:r>
              <a:rPr lang="en-US" altLang="en-US" sz="1400" dirty="0">
                <a:hlinkClick r:id="rId3"/>
              </a:rPr>
              <a:t>cpeng@wcupa.edu</a:t>
            </a:r>
            <a:endParaRPr lang="en-US" altLang="en-US" sz="1400" dirty="0"/>
          </a:p>
          <a:p>
            <a:pPr eaLnBrk="1" hangingPunct="1">
              <a:buFontTx/>
              <a:buNone/>
            </a:pPr>
            <a:endParaRPr lang="en-US"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130439B5-E46E-475D-BA3A-CE59D34639AD}"/>
              </a:ext>
            </a:extLst>
          </p:cNvPr>
          <p:cNvSpPr>
            <a:spLocks noChangeArrowheads="1"/>
          </p:cNvSpPr>
          <p:nvPr/>
        </p:nvSpPr>
        <p:spPr bwMode="auto">
          <a:xfrm>
            <a:off x="2021876" y="236754"/>
            <a:ext cx="8145939" cy="52521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fontAlgn="base"/>
            <a:r>
              <a:rPr lang="en-US" sz="3200" b="1" i="0" dirty="0">
                <a:solidFill>
                  <a:srgbClr val="0000CC"/>
                </a:solidFill>
                <a:effectLst/>
                <a:latin typeface="avenir-light"/>
              </a:rPr>
              <a:t>How SAS Processes Match-Merge</a:t>
            </a:r>
          </a:p>
        </p:txBody>
      </p:sp>
      <p:sp>
        <p:nvSpPr>
          <p:cNvPr id="6" name="TextBox 5">
            <a:extLst>
              <a:ext uri="{FF2B5EF4-FFF2-40B4-BE49-F238E27FC236}">
                <a16:creationId xmlns:a16="http://schemas.microsoft.com/office/drawing/2014/main" id="{5C46BCF7-9749-4CD2-925B-7DDB9F3B51EA}"/>
              </a:ext>
            </a:extLst>
          </p:cNvPr>
          <p:cNvSpPr txBox="1"/>
          <p:nvPr/>
        </p:nvSpPr>
        <p:spPr>
          <a:xfrm>
            <a:off x="1194600" y="1260435"/>
            <a:ext cx="9676600" cy="4280787"/>
          </a:xfrm>
          <a:prstGeom prst="rect">
            <a:avLst/>
          </a:prstGeom>
          <a:noFill/>
        </p:spPr>
        <p:txBody>
          <a:bodyPr wrap="square">
            <a:spAutoFit/>
          </a:bodyPr>
          <a:lstStyle/>
          <a:p>
            <a:pPr marL="0" marR="0">
              <a:lnSpc>
                <a:spcPct val="107000"/>
              </a:lnSpc>
              <a:spcBef>
                <a:spcPts val="0"/>
              </a:spcBef>
              <a:spcAft>
                <a:spcPts val="800"/>
              </a:spcAft>
            </a:pPr>
            <a:r>
              <a:rPr lang="en-US" sz="2400" b="1" dirty="0">
                <a:solidFill>
                  <a:srgbClr val="0000FF"/>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Handling Unmatched Observations and Missing Values</a:t>
            </a:r>
          </a:p>
          <a:p>
            <a:pPr marR="0" algn="l">
              <a:lnSpc>
                <a:spcPct val="107000"/>
              </a:lnSpc>
              <a:spcBef>
                <a:spcPts val="0"/>
              </a:spcBef>
              <a:spcAft>
                <a:spcPts val="8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R="0" algn="l">
              <a:lnSpc>
                <a:spcPct val="107000"/>
              </a:lnSpc>
              <a:spcBef>
                <a:spcPts val="0"/>
              </a:spcBef>
              <a:spcAft>
                <a:spcPts val="800"/>
              </a:spcAft>
            </a:pP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All observations that are written to the PDV, including observations that have missing data and no matching BY values, are written to the output data set.</a:t>
            </a:r>
          </a:p>
          <a:p>
            <a:pPr marR="0" algn="l">
              <a:lnSpc>
                <a:spcPct val="107000"/>
              </a:lnSpc>
              <a:spcBef>
                <a:spcPts val="0"/>
              </a:spcBef>
              <a:spcAft>
                <a:spcPts val="800"/>
              </a:spcAft>
            </a:pPr>
            <a:endParaRPr lang="en-US" sz="8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marR="0" indent="-342900" algn="l">
              <a:lnSpc>
                <a:spcPct val="107000"/>
              </a:lnSpc>
              <a:spcBef>
                <a:spcPts val="0"/>
              </a:spcBef>
              <a:spcAft>
                <a:spcPts val="800"/>
              </a:spcAft>
              <a:buFont typeface="Wingdings" panose="05000000000000000000" pitchFamily="2" charset="2"/>
              <a:buChar char="q"/>
            </a:pPr>
            <a:r>
              <a:rPr lang="en-US" sz="2000" dirty="0">
                <a:solidFill>
                  <a:srgbClr val="0000CC"/>
                </a:solidFill>
                <a:ea typeface="DengXian" panose="02010600030101010101" pitchFamily="2" charset="-122"/>
                <a:cs typeface="Times New Roman" panose="02020603050405020304" pitchFamily="18" charset="0"/>
              </a:rPr>
              <a:t> </a:t>
            </a: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If an observation contains missing values for a variable, then the observation in the output data set contains the missing values as well. Observations that have missing values for the BY variable appear at the top of the output data set.</a:t>
            </a:r>
          </a:p>
          <a:p>
            <a:pPr marR="0" algn="l">
              <a:lnSpc>
                <a:spcPct val="107000"/>
              </a:lnSpc>
              <a:spcBef>
                <a:spcPts val="0"/>
              </a:spcBef>
              <a:spcAft>
                <a:spcPts val="800"/>
              </a:spcAft>
            </a:pPr>
            <a:endParaRPr lang="en-US" sz="8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marR="0" indent="-342900" algn="l">
              <a:lnSpc>
                <a:spcPct val="107000"/>
              </a:lnSpc>
              <a:spcBef>
                <a:spcPts val="0"/>
              </a:spcBef>
              <a:spcAft>
                <a:spcPts val="800"/>
              </a:spcAft>
              <a:buFont typeface="Wingdings" panose="05000000000000000000" pitchFamily="2" charset="2"/>
              <a:buChar char="q"/>
            </a:pPr>
            <a:r>
              <a:rPr lang="en-US" sz="2000" dirty="0">
                <a:solidFill>
                  <a:srgbClr val="0000CC"/>
                </a:solidFill>
                <a:ea typeface="DengXian" panose="02010600030101010101" pitchFamily="2" charset="-122"/>
                <a:cs typeface="Times New Roman" panose="02020603050405020304" pitchFamily="18" charset="0"/>
              </a:rPr>
              <a:t> </a:t>
            </a: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If an input data set doesn't have a matching BY value, then the observation in the output data set contains missing values for the variables that are unique to that input data set.</a:t>
            </a:r>
            <a:endParaRPr lang="en-US" sz="2000" dirty="0">
              <a:solidFill>
                <a:srgbClr val="0000CC"/>
              </a:solidFill>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30305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130439B5-E46E-475D-BA3A-CE59D34639AD}"/>
              </a:ext>
            </a:extLst>
          </p:cNvPr>
          <p:cNvSpPr>
            <a:spLocks noChangeArrowheads="1"/>
          </p:cNvSpPr>
          <p:nvPr/>
        </p:nvSpPr>
        <p:spPr bwMode="auto">
          <a:xfrm>
            <a:off x="2021876" y="236754"/>
            <a:ext cx="8145939" cy="52521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fontAlgn="base"/>
            <a:r>
              <a:rPr lang="en-US" sz="3200" b="1" i="0" dirty="0">
                <a:solidFill>
                  <a:srgbClr val="0000CC"/>
                </a:solidFill>
                <a:effectLst/>
                <a:latin typeface="avenir-light"/>
              </a:rPr>
              <a:t>Some Data Step Options</a:t>
            </a:r>
          </a:p>
        </p:txBody>
      </p:sp>
      <p:sp>
        <p:nvSpPr>
          <p:cNvPr id="6" name="TextBox 5">
            <a:extLst>
              <a:ext uri="{FF2B5EF4-FFF2-40B4-BE49-F238E27FC236}">
                <a16:creationId xmlns:a16="http://schemas.microsoft.com/office/drawing/2014/main" id="{5C46BCF7-9749-4CD2-925B-7DDB9F3B51EA}"/>
              </a:ext>
            </a:extLst>
          </p:cNvPr>
          <p:cNvSpPr txBox="1"/>
          <p:nvPr/>
        </p:nvSpPr>
        <p:spPr>
          <a:xfrm>
            <a:off x="2021876" y="1463635"/>
            <a:ext cx="8277646" cy="3182666"/>
          </a:xfrm>
          <a:prstGeom prst="rect">
            <a:avLst/>
          </a:prstGeom>
          <a:noFill/>
        </p:spPr>
        <p:txBody>
          <a:bodyPr wrap="square">
            <a:spAutoFit/>
          </a:bodyPr>
          <a:lstStyle/>
          <a:p>
            <a:pPr marL="0" marR="0">
              <a:lnSpc>
                <a:spcPct val="107000"/>
              </a:lnSpc>
              <a:spcBef>
                <a:spcPts val="0"/>
              </a:spcBef>
              <a:spcAft>
                <a:spcPts val="800"/>
              </a:spcAft>
            </a:pPr>
            <a:r>
              <a:rPr lang="en-US" sz="2400" b="1" dirty="0">
                <a:solidFill>
                  <a:srgbClr val="0000CC"/>
                </a:solidFill>
                <a:effectLst/>
                <a:latin typeface="Arial" panose="020B0604020202020204" pitchFamily="34" charset="0"/>
                <a:ea typeface="Times New Roman" panose="02020603050405020304" pitchFamily="18" charset="0"/>
              </a:rPr>
              <a:t>Renaming Variables</a:t>
            </a:r>
          </a:p>
          <a:p>
            <a:pPr marL="0" marR="0" algn="l">
              <a:lnSpc>
                <a:spcPct val="107000"/>
              </a:lnSpc>
              <a:spcBef>
                <a:spcPts val="0"/>
              </a:spcBef>
              <a:spcAft>
                <a:spcPts val="800"/>
              </a:spcAft>
            </a:pPr>
            <a:br>
              <a:rPr lang="en-US" sz="1800" dirty="0">
                <a:effectLst/>
                <a:latin typeface="Arial" panose="020B0604020202020204" pitchFamily="34" charset="0"/>
                <a:ea typeface="Times New Roman" panose="02020603050405020304" pitchFamily="18" charset="0"/>
              </a:rPr>
            </a:br>
            <a:r>
              <a:rPr lang="en-US" sz="2000" dirty="0">
                <a:solidFill>
                  <a:srgbClr val="0000CC"/>
                </a:solidFill>
                <a:effectLst/>
                <a:latin typeface="Arial" panose="020B0604020202020204" pitchFamily="34" charset="0"/>
                <a:ea typeface="Times New Roman" panose="02020603050405020304" pitchFamily="18" charset="0"/>
              </a:rPr>
              <a:t>Sometimes you might have same-named variables in more than one input data set. In this case, match-merging </a:t>
            </a:r>
            <a:r>
              <a:rPr lang="en-US" sz="2000" u="sng"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overwrites values</a:t>
            </a:r>
            <a:r>
              <a:rPr lang="en-US" sz="2000" dirty="0">
                <a:solidFill>
                  <a:srgbClr val="0000CC"/>
                </a:solidFill>
                <a:effectLst/>
                <a:latin typeface="Arial" panose="020B0604020202020204" pitchFamily="34" charset="0"/>
                <a:ea typeface="Times New Roman" panose="02020603050405020304" pitchFamily="18" charset="0"/>
              </a:rPr>
              <a:t> of the same-named variable in the first data set with values of the same-named variable in subsequent data sets. </a:t>
            </a:r>
          </a:p>
          <a:p>
            <a:pPr marL="0" marR="0" algn="l">
              <a:lnSpc>
                <a:spcPct val="107000"/>
              </a:lnSpc>
              <a:spcBef>
                <a:spcPts val="0"/>
              </a:spcBef>
              <a:spcAft>
                <a:spcPts val="800"/>
              </a:spcAft>
            </a:pPr>
            <a:endParaRPr lang="en-US" sz="800" dirty="0">
              <a:solidFill>
                <a:srgbClr val="0000CC"/>
              </a:solidFill>
              <a:ea typeface="Times New Roman" panose="02020603050405020304" pitchFamily="18" charset="0"/>
            </a:endParaRPr>
          </a:p>
          <a:p>
            <a:pPr marL="0" marR="0" algn="l">
              <a:lnSpc>
                <a:spcPct val="107000"/>
              </a:lnSpc>
              <a:spcBef>
                <a:spcPts val="0"/>
              </a:spcBef>
              <a:spcAft>
                <a:spcPts val="800"/>
              </a:spcAft>
            </a:pPr>
            <a:r>
              <a:rPr lang="en-US" sz="2000" dirty="0">
                <a:solidFill>
                  <a:srgbClr val="0000CC"/>
                </a:solidFill>
                <a:effectLst/>
                <a:latin typeface="Arial" panose="020B0604020202020204" pitchFamily="34" charset="0"/>
                <a:ea typeface="Times New Roman" panose="02020603050405020304" pitchFamily="18" charset="0"/>
              </a:rPr>
              <a:t>To prevent overwriting, use the RENAME= data set option in the MERGE statement to rename variables</a:t>
            </a:r>
            <a:endParaRPr lang="en-US" sz="2000" dirty="0">
              <a:solidFill>
                <a:srgbClr val="0000CC"/>
              </a:solidFill>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92535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130439B5-E46E-475D-BA3A-CE59D34639AD}"/>
              </a:ext>
            </a:extLst>
          </p:cNvPr>
          <p:cNvSpPr>
            <a:spLocks noChangeArrowheads="1"/>
          </p:cNvSpPr>
          <p:nvPr/>
        </p:nvSpPr>
        <p:spPr bwMode="auto">
          <a:xfrm>
            <a:off x="2021876" y="236754"/>
            <a:ext cx="8145939" cy="52521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fontAlgn="base"/>
            <a:r>
              <a:rPr lang="en-US" sz="3200" b="1" i="0" dirty="0">
                <a:solidFill>
                  <a:srgbClr val="0000CC"/>
                </a:solidFill>
                <a:effectLst/>
                <a:latin typeface="avenir-light"/>
              </a:rPr>
              <a:t>Some Data Step Options</a:t>
            </a:r>
          </a:p>
        </p:txBody>
      </p:sp>
      <p:sp>
        <p:nvSpPr>
          <p:cNvPr id="6" name="TextBox 5">
            <a:extLst>
              <a:ext uri="{FF2B5EF4-FFF2-40B4-BE49-F238E27FC236}">
                <a16:creationId xmlns:a16="http://schemas.microsoft.com/office/drawing/2014/main" id="{5C46BCF7-9749-4CD2-925B-7DDB9F3B51EA}"/>
              </a:ext>
            </a:extLst>
          </p:cNvPr>
          <p:cNvSpPr txBox="1"/>
          <p:nvPr/>
        </p:nvSpPr>
        <p:spPr>
          <a:xfrm>
            <a:off x="1318491" y="1166650"/>
            <a:ext cx="9583971" cy="4908523"/>
          </a:xfrm>
          <a:prstGeom prst="rect">
            <a:avLst/>
          </a:prstGeom>
          <a:noFill/>
        </p:spPr>
        <p:txBody>
          <a:bodyPr wrap="square">
            <a:spAutoFit/>
          </a:bodyPr>
          <a:lstStyle/>
          <a:p>
            <a:pPr>
              <a:lnSpc>
                <a:spcPct val="107000"/>
              </a:lnSpc>
              <a:spcBef>
                <a:spcPts val="0"/>
              </a:spcBef>
              <a:spcAft>
                <a:spcPts val="800"/>
              </a:spcAft>
            </a:pPr>
            <a:r>
              <a:rPr lang="en-US" sz="2000" b="1"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Excluding Unmatched Observations</a:t>
            </a:r>
          </a:p>
          <a:p>
            <a:pPr algn="l">
              <a:lnSpc>
                <a:spcPct val="107000"/>
              </a:lnSpc>
              <a:spcBef>
                <a:spcPts val="0"/>
              </a:spcBef>
              <a:spcAft>
                <a:spcPts val="800"/>
              </a:spcAft>
            </a:pPr>
            <a:br>
              <a:rPr lang="en-US" sz="2000" dirty="0">
                <a:effectLst/>
                <a:latin typeface="Arial" panose="020B0604020202020204" pitchFamily="34" charset="0"/>
                <a:ea typeface="Times New Roman" panose="02020603050405020304" pitchFamily="18" charset="0"/>
                <a:cs typeface="Times New Roman" panose="02020603050405020304" pitchFamily="18" charset="0"/>
              </a:rPr>
            </a:b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By default, match-merging combines all observations in all input data sets. However, you might want to select only observations that match for two or more input data sets. </a:t>
            </a:r>
          </a:p>
          <a:p>
            <a:pPr algn="l">
              <a:lnSpc>
                <a:spcPct val="107000"/>
              </a:lnSpc>
              <a:spcBef>
                <a:spcPts val="0"/>
              </a:spcBef>
              <a:spcAft>
                <a:spcPts val="800"/>
              </a:spcAft>
            </a:pPr>
            <a:endParaRPr lang="en-US" sz="8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Bef>
                <a:spcPts val="0"/>
              </a:spcBef>
              <a:spcAft>
                <a:spcPts val="800"/>
              </a:spcAft>
            </a:pP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To exclude </a:t>
            </a:r>
            <a:r>
              <a:rPr lang="en-US" sz="2000" i="1"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unmatched observations</a:t>
            </a: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 use the IN= data set option and the </a:t>
            </a:r>
            <a:r>
              <a:rPr lang="en-US" sz="2000" dirty="0" err="1">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subsetting</a:t>
            </a: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 IF statement in your DATA step. The IN= data set option creates a variable (‘ghost’ variable because you cannot see it </a:t>
            </a: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 to indicate whether the data set contributed data to the current observation. </a:t>
            </a:r>
          </a:p>
          <a:p>
            <a:pPr algn="l">
              <a:lnSpc>
                <a:spcPct val="107000"/>
              </a:lnSpc>
              <a:spcBef>
                <a:spcPts val="0"/>
              </a:spcBef>
              <a:spcAft>
                <a:spcPts val="800"/>
              </a:spcAft>
            </a:pPr>
            <a:endParaRPr lang="en-US" sz="800" dirty="0">
              <a:solidFill>
                <a:srgbClr val="0000CC"/>
              </a:solidFill>
              <a:ea typeface="Times New Roman" panose="02020603050405020304" pitchFamily="18" charset="0"/>
              <a:cs typeface="Times New Roman" panose="02020603050405020304" pitchFamily="18" charset="0"/>
            </a:endParaRPr>
          </a:p>
          <a:p>
            <a:pPr algn="l">
              <a:lnSpc>
                <a:spcPct val="107000"/>
              </a:lnSpc>
              <a:spcBef>
                <a:spcPts val="0"/>
              </a:spcBef>
              <a:spcAft>
                <a:spcPts val="800"/>
              </a:spcAft>
            </a:pP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000" dirty="0" err="1">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subsetting</a:t>
            </a: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 IF statement then checks the IN= values and writes to the merged data set only observations that appear in the data sets for which IN= is specified.</a:t>
            </a:r>
            <a:endParaRPr lang="en-US" sz="2000" dirty="0">
              <a:solidFill>
                <a:srgbClr val="0000CC"/>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endParaRPr lang="en-US" sz="2000" dirty="0">
              <a:solidFill>
                <a:srgbClr val="0000CC"/>
              </a:solidFill>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449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130439B5-E46E-475D-BA3A-CE59D34639AD}"/>
              </a:ext>
            </a:extLst>
          </p:cNvPr>
          <p:cNvSpPr>
            <a:spLocks noChangeArrowheads="1"/>
          </p:cNvSpPr>
          <p:nvPr/>
        </p:nvSpPr>
        <p:spPr bwMode="auto">
          <a:xfrm>
            <a:off x="2021876" y="236754"/>
            <a:ext cx="8145939" cy="52521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fontAlgn="base"/>
            <a:r>
              <a:rPr lang="en-US" sz="3200" b="1" i="0" dirty="0">
                <a:solidFill>
                  <a:srgbClr val="0000CC"/>
                </a:solidFill>
                <a:effectLst/>
                <a:latin typeface="avenir-light"/>
              </a:rPr>
              <a:t>Some Data Step Options</a:t>
            </a:r>
          </a:p>
        </p:txBody>
      </p:sp>
      <p:sp>
        <p:nvSpPr>
          <p:cNvPr id="6" name="TextBox 5">
            <a:extLst>
              <a:ext uri="{FF2B5EF4-FFF2-40B4-BE49-F238E27FC236}">
                <a16:creationId xmlns:a16="http://schemas.microsoft.com/office/drawing/2014/main" id="{5C46BCF7-9749-4CD2-925B-7DDB9F3B51EA}"/>
              </a:ext>
            </a:extLst>
          </p:cNvPr>
          <p:cNvSpPr txBox="1"/>
          <p:nvPr/>
        </p:nvSpPr>
        <p:spPr>
          <a:xfrm>
            <a:off x="1318491" y="1166650"/>
            <a:ext cx="9583971" cy="4178195"/>
          </a:xfrm>
          <a:prstGeom prst="rect">
            <a:avLst/>
          </a:prstGeom>
          <a:noFill/>
        </p:spPr>
        <p:txBody>
          <a:bodyPr wrap="square">
            <a:spAutoFit/>
          </a:bodyPr>
          <a:lstStyle/>
          <a:p>
            <a:pPr marL="0" marR="0">
              <a:lnSpc>
                <a:spcPct val="107000"/>
              </a:lnSpc>
              <a:spcBef>
                <a:spcPts val="0"/>
              </a:spcBef>
              <a:spcAft>
                <a:spcPts val="800"/>
              </a:spcAft>
            </a:pPr>
            <a:r>
              <a:rPr lang="en-US" sz="2400" b="1" dirty="0">
                <a:solidFill>
                  <a:srgbClr val="0000CC"/>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rPr>
              <a:t>Selecting Variables</a:t>
            </a:r>
            <a:br>
              <a:rPr lang="en-US" sz="1800" dirty="0">
                <a:effectLst/>
                <a:latin typeface="Arial" panose="020B0604020202020204" pitchFamily="34" charset="0"/>
                <a:ea typeface="Times New Roman" panose="02020603050405020304" pitchFamily="18" charset="0"/>
              </a:rPr>
            </a:br>
            <a:endParaRPr lang="en-US" sz="1800" dirty="0">
              <a:effectLst/>
              <a:latin typeface="Arial" panose="020B0604020202020204" pitchFamily="34" charset="0"/>
              <a:ea typeface="Times New Roman" panose="02020603050405020304" pitchFamily="18" charset="0"/>
            </a:endParaRPr>
          </a:p>
          <a:p>
            <a:pPr marL="0" marR="0" algn="l">
              <a:lnSpc>
                <a:spcPct val="107000"/>
              </a:lnSpc>
              <a:spcBef>
                <a:spcPts val="0"/>
              </a:spcBef>
              <a:spcAft>
                <a:spcPts val="800"/>
              </a:spcAft>
            </a:pPr>
            <a:r>
              <a:rPr lang="en-US" sz="2000" dirty="0">
                <a:solidFill>
                  <a:srgbClr val="0000CC"/>
                </a:solidFill>
                <a:effectLst/>
                <a:latin typeface="Arial" panose="020B0604020202020204" pitchFamily="34" charset="0"/>
                <a:ea typeface="Times New Roman" panose="02020603050405020304" pitchFamily="18" charset="0"/>
              </a:rPr>
              <a:t>You can specify the variables you want to drop or keep by using the </a:t>
            </a:r>
            <a:r>
              <a:rPr lang="en-US" sz="2000" b="1"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DROP = </a:t>
            </a: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and </a:t>
            </a:r>
            <a:r>
              <a:rPr lang="en-US" sz="2000" b="1"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KEEP= </a:t>
            </a: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data set options</a:t>
            </a:r>
            <a:r>
              <a:rPr lang="en-US" sz="2000" dirty="0">
                <a:solidFill>
                  <a:srgbClr val="0000CC"/>
                </a:solidFill>
                <a:effectLst/>
                <a:latin typeface="Arial" panose="020B0604020202020204" pitchFamily="34" charset="0"/>
                <a:ea typeface="Times New Roman" panose="02020603050405020304" pitchFamily="18" charset="0"/>
              </a:rPr>
              <a:t>. </a:t>
            </a:r>
          </a:p>
          <a:p>
            <a:pPr marL="0" marR="0" algn="l">
              <a:lnSpc>
                <a:spcPct val="107000"/>
              </a:lnSpc>
              <a:spcBef>
                <a:spcPts val="0"/>
              </a:spcBef>
              <a:spcAft>
                <a:spcPts val="800"/>
              </a:spcAft>
            </a:pPr>
            <a:endParaRPr lang="en-US" sz="800" dirty="0">
              <a:solidFill>
                <a:srgbClr val="0000CC"/>
              </a:solidFill>
              <a:effectLst/>
              <a:latin typeface="Arial" panose="020B0604020202020204" pitchFamily="34" charset="0"/>
              <a:ea typeface="Times New Roman" panose="02020603050405020304" pitchFamily="18" charset="0"/>
            </a:endParaRPr>
          </a:p>
          <a:p>
            <a:pPr marL="0" marR="0" algn="l">
              <a:lnSpc>
                <a:spcPct val="107000"/>
              </a:lnSpc>
              <a:spcBef>
                <a:spcPts val="0"/>
              </a:spcBef>
              <a:spcAft>
                <a:spcPts val="800"/>
              </a:spcAft>
            </a:pPr>
            <a:r>
              <a:rPr lang="en-US" sz="2000" dirty="0">
                <a:solidFill>
                  <a:srgbClr val="0000CC"/>
                </a:solidFill>
                <a:effectLst/>
                <a:latin typeface="Arial" panose="020B0604020202020204" pitchFamily="34" charset="0"/>
                <a:ea typeface="Times New Roman" panose="02020603050405020304" pitchFamily="18" charset="0"/>
              </a:rPr>
              <a:t>When match-merging, you can specify these options in either the DATA statement or the MERGE statement, depending on whether or not you want to process values of the variables in that DATA step. </a:t>
            </a:r>
          </a:p>
          <a:p>
            <a:pPr marL="0" marR="0" algn="l">
              <a:lnSpc>
                <a:spcPct val="107000"/>
              </a:lnSpc>
              <a:spcBef>
                <a:spcPts val="0"/>
              </a:spcBef>
              <a:spcAft>
                <a:spcPts val="800"/>
              </a:spcAft>
            </a:pPr>
            <a:endParaRPr lang="en-US" sz="800" dirty="0">
              <a:solidFill>
                <a:srgbClr val="0000CC"/>
              </a:solidFill>
              <a:ea typeface="Times New Roman" panose="02020603050405020304" pitchFamily="18" charset="0"/>
            </a:endParaRPr>
          </a:p>
          <a:p>
            <a:pPr marL="0" marR="0" algn="l">
              <a:lnSpc>
                <a:spcPct val="107000"/>
              </a:lnSpc>
              <a:spcBef>
                <a:spcPts val="0"/>
              </a:spcBef>
              <a:spcAft>
                <a:spcPts val="800"/>
              </a:spcAft>
            </a:pPr>
            <a:r>
              <a:rPr lang="en-US" sz="2000" dirty="0">
                <a:solidFill>
                  <a:srgbClr val="0000CC"/>
                </a:solidFill>
                <a:effectLst/>
                <a:latin typeface="Arial" panose="020B0604020202020204" pitchFamily="34" charset="0"/>
                <a:ea typeface="Times New Roman" panose="02020603050405020304" pitchFamily="18" charset="0"/>
              </a:rPr>
              <a:t>When used in the DATA statement, the DROP= option simply drops the variables from the new data set. However, they are still read from the original data set and are available within the DATA step.</a:t>
            </a:r>
            <a:endParaRPr lang="en-US" sz="2000" dirty="0">
              <a:solidFill>
                <a:srgbClr val="0000CC"/>
              </a:solidFill>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89894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130439B5-E46E-475D-BA3A-CE59D34639AD}"/>
              </a:ext>
            </a:extLst>
          </p:cNvPr>
          <p:cNvSpPr>
            <a:spLocks noChangeArrowheads="1"/>
          </p:cNvSpPr>
          <p:nvPr/>
        </p:nvSpPr>
        <p:spPr bwMode="auto">
          <a:xfrm>
            <a:off x="2021876" y="236754"/>
            <a:ext cx="8145939" cy="52521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fontAlgn="base"/>
            <a:r>
              <a:rPr lang="en-US" sz="3200" b="1" i="0" dirty="0">
                <a:solidFill>
                  <a:srgbClr val="0000CC"/>
                </a:solidFill>
                <a:effectLst/>
                <a:latin typeface="avenir-light"/>
              </a:rPr>
              <a:t>Some Sample Programs</a:t>
            </a:r>
          </a:p>
        </p:txBody>
      </p:sp>
      <p:pic>
        <p:nvPicPr>
          <p:cNvPr id="2" name="Picture 1">
            <a:extLst>
              <a:ext uri="{FF2B5EF4-FFF2-40B4-BE49-F238E27FC236}">
                <a16:creationId xmlns:a16="http://schemas.microsoft.com/office/drawing/2014/main" id="{6816C0A8-0B0E-43C9-80CA-5DE528E43913}"/>
              </a:ext>
            </a:extLst>
          </p:cNvPr>
          <p:cNvPicPr>
            <a:picLocks noChangeAspect="1"/>
          </p:cNvPicPr>
          <p:nvPr/>
        </p:nvPicPr>
        <p:blipFill>
          <a:blip r:embed="rId2"/>
          <a:stretch>
            <a:fillRect/>
          </a:stretch>
        </p:blipFill>
        <p:spPr>
          <a:xfrm>
            <a:off x="1173207" y="1572515"/>
            <a:ext cx="3416209" cy="1422166"/>
          </a:xfrm>
          <a:prstGeom prst="rect">
            <a:avLst/>
          </a:prstGeom>
          <a:ln>
            <a:solidFill>
              <a:srgbClr val="560D8D"/>
            </a:solidFill>
          </a:ln>
        </p:spPr>
      </p:pic>
      <p:pic>
        <p:nvPicPr>
          <p:cNvPr id="3" name="Picture 2">
            <a:extLst>
              <a:ext uri="{FF2B5EF4-FFF2-40B4-BE49-F238E27FC236}">
                <a16:creationId xmlns:a16="http://schemas.microsoft.com/office/drawing/2014/main" id="{1D420205-2F97-4021-8B0E-53A974B5A601}"/>
              </a:ext>
            </a:extLst>
          </p:cNvPr>
          <p:cNvPicPr>
            <a:picLocks noChangeAspect="1"/>
          </p:cNvPicPr>
          <p:nvPr/>
        </p:nvPicPr>
        <p:blipFill>
          <a:blip r:embed="rId3"/>
          <a:stretch>
            <a:fillRect/>
          </a:stretch>
        </p:blipFill>
        <p:spPr>
          <a:xfrm>
            <a:off x="683351" y="3805223"/>
            <a:ext cx="4126229" cy="1521784"/>
          </a:xfrm>
          <a:prstGeom prst="rect">
            <a:avLst/>
          </a:prstGeom>
          <a:ln>
            <a:solidFill>
              <a:srgbClr val="00B050"/>
            </a:solidFill>
          </a:ln>
        </p:spPr>
      </p:pic>
      <p:pic>
        <p:nvPicPr>
          <p:cNvPr id="7" name="Picture 6">
            <a:extLst>
              <a:ext uri="{FF2B5EF4-FFF2-40B4-BE49-F238E27FC236}">
                <a16:creationId xmlns:a16="http://schemas.microsoft.com/office/drawing/2014/main" id="{BF5A47C9-7014-446A-AA62-1DAA7EA1FF3F}"/>
              </a:ext>
            </a:extLst>
          </p:cNvPr>
          <p:cNvPicPr>
            <a:picLocks noChangeAspect="1"/>
          </p:cNvPicPr>
          <p:nvPr/>
        </p:nvPicPr>
        <p:blipFill>
          <a:blip r:embed="rId4"/>
          <a:stretch>
            <a:fillRect/>
          </a:stretch>
        </p:blipFill>
        <p:spPr>
          <a:xfrm>
            <a:off x="5990342" y="1530993"/>
            <a:ext cx="4062071" cy="1203577"/>
          </a:xfrm>
          <a:prstGeom prst="rect">
            <a:avLst/>
          </a:prstGeom>
          <a:ln>
            <a:solidFill>
              <a:srgbClr val="0000CC"/>
            </a:solidFill>
          </a:ln>
        </p:spPr>
      </p:pic>
      <p:pic>
        <p:nvPicPr>
          <p:cNvPr id="8" name="Picture 7">
            <a:extLst>
              <a:ext uri="{FF2B5EF4-FFF2-40B4-BE49-F238E27FC236}">
                <a16:creationId xmlns:a16="http://schemas.microsoft.com/office/drawing/2014/main" id="{2DA2C4B6-2351-4938-A92E-E223844C9F90}"/>
              </a:ext>
            </a:extLst>
          </p:cNvPr>
          <p:cNvPicPr>
            <a:picLocks noChangeAspect="1"/>
          </p:cNvPicPr>
          <p:nvPr/>
        </p:nvPicPr>
        <p:blipFill>
          <a:blip r:embed="rId5"/>
          <a:stretch>
            <a:fillRect/>
          </a:stretch>
        </p:blipFill>
        <p:spPr>
          <a:xfrm>
            <a:off x="4931500" y="3076546"/>
            <a:ext cx="6794113" cy="2250461"/>
          </a:xfrm>
          <a:prstGeom prst="rect">
            <a:avLst/>
          </a:prstGeom>
          <a:ln>
            <a:solidFill>
              <a:srgbClr val="FF0000"/>
            </a:solidFill>
          </a:ln>
        </p:spPr>
      </p:pic>
    </p:spTree>
    <p:extLst>
      <p:ext uri="{BB962C8B-B14F-4D97-AF65-F5344CB8AC3E}">
        <p14:creationId xmlns:p14="http://schemas.microsoft.com/office/powerpoint/2010/main" val="500419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130439B5-E46E-475D-BA3A-CE59D34639AD}"/>
              </a:ext>
            </a:extLst>
          </p:cNvPr>
          <p:cNvSpPr>
            <a:spLocks noChangeArrowheads="1"/>
          </p:cNvSpPr>
          <p:nvPr/>
        </p:nvSpPr>
        <p:spPr bwMode="auto">
          <a:xfrm>
            <a:off x="2154738" y="205492"/>
            <a:ext cx="8020893" cy="52521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fontAlgn="base"/>
            <a:r>
              <a:rPr lang="en-US" sz="3200" b="1" i="0" dirty="0">
                <a:solidFill>
                  <a:srgbClr val="0000CC"/>
                </a:solidFill>
                <a:effectLst/>
                <a:latin typeface="avenir-light"/>
              </a:rPr>
              <a:t>Some Takeaways</a:t>
            </a:r>
          </a:p>
        </p:txBody>
      </p:sp>
      <p:sp>
        <p:nvSpPr>
          <p:cNvPr id="7" name="TextBox 6">
            <a:extLst>
              <a:ext uri="{FF2B5EF4-FFF2-40B4-BE49-F238E27FC236}">
                <a16:creationId xmlns:a16="http://schemas.microsoft.com/office/drawing/2014/main" id="{9BD54115-7CAF-4077-84F0-AE70ABC07DE5}"/>
              </a:ext>
            </a:extLst>
          </p:cNvPr>
          <p:cNvSpPr txBox="1"/>
          <p:nvPr/>
        </p:nvSpPr>
        <p:spPr>
          <a:xfrm>
            <a:off x="703385" y="1166842"/>
            <a:ext cx="10464799" cy="4524315"/>
          </a:xfrm>
          <a:prstGeom prst="rect">
            <a:avLst/>
          </a:prstGeom>
          <a:noFill/>
        </p:spPr>
        <p:txBody>
          <a:bodyPr wrap="square">
            <a:spAutoFit/>
          </a:bodyPr>
          <a:lstStyle/>
          <a:p>
            <a:pPr marL="342900" indent="-342900" algn="l">
              <a:buFont typeface="Wingdings" panose="05000000000000000000" pitchFamily="2" charset="2"/>
              <a:buChar char="q"/>
            </a:pPr>
            <a:r>
              <a:rPr lang="en-US" sz="2400" dirty="0">
                <a:solidFill>
                  <a:srgbClr val="0000CC"/>
                </a:solidFill>
              </a:rPr>
              <a:t>You can rename any number of variables in each occurrence of the RENAME= option.</a:t>
            </a:r>
          </a:p>
          <a:p>
            <a:pPr algn="l"/>
            <a:endParaRPr lang="en-US" sz="2400" dirty="0">
              <a:solidFill>
                <a:srgbClr val="0000CC"/>
              </a:solidFill>
            </a:endParaRPr>
          </a:p>
          <a:p>
            <a:pPr marL="342900" indent="-342900" algn="l">
              <a:buFont typeface="Wingdings" panose="05000000000000000000" pitchFamily="2" charset="2"/>
              <a:buChar char="q"/>
            </a:pPr>
            <a:r>
              <a:rPr lang="en-US" sz="2400" dirty="0">
                <a:solidFill>
                  <a:srgbClr val="0000CC"/>
                </a:solidFill>
              </a:rPr>
              <a:t>In match-merging, the IN= data set option can apply to any data set in the MERGE statement. The RENAME=, DROP=, and KEEP= options can apply to any data set in the DATA or MERGE statements.</a:t>
            </a:r>
          </a:p>
          <a:p>
            <a:pPr algn="l"/>
            <a:endParaRPr lang="en-US" sz="2400" dirty="0">
              <a:solidFill>
                <a:srgbClr val="0000CC"/>
              </a:solidFill>
            </a:endParaRPr>
          </a:p>
          <a:p>
            <a:pPr marL="342900" indent="-342900" algn="l">
              <a:buFont typeface="Wingdings" panose="05000000000000000000" pitchFamily="2" charset="2"/>
              <a:buChar char="q"/>
            </a:pPr>
            <a:r>
              <a:rPr lang="en-US" sz="2400" dirty="0">
                <a:solidFill>
                  <a:srgbClr val="0000CC"/>
                </a:solidFill>
              </a:rPr>
              <a:t>Use the KEEP= option instead of the DROP= option if more variables are dropped than kept. </a:t>
            </a:r>
          </a:p>
          <a:p>
            <a:pPr algn="l"/>
            <a:endParaRPr lang="en-US" sz="2400" dirty="0">
              <a:solidFill>
                <a:srgbClr val="0000CC"/>
              </a:solidFill>
            </a:endParaRPr>
          </a:p>
          <a:p>
            <a:pPr marL="342900" indent="-342900" algn="l">
              <a:buFont typeface="Wingdings" panose="05000000000000000000" pitchFamily="2" charset="2"/>
              <a:buChar char="q"/>
            </a:pPr>
            <a:r>
              <a:rPr lang="en-US" sz="2400" dirty="0">
                <a:solidFill>
                  <a:srgbClr val="0000CC"/>
                </a:solidFill>
              </a:rPr>
              <a:t>When you specify multiple data set options for a particular data set, enclose them in a single set of parentheses.</a:t>
            </a:r>
          </a:p>
        </p:txBody>
      </p:sp>
    </p:spTree>
    <p:extLst>
      <p:ext uri="{BB962C8B-B14F-4D97-AF65-F5344CB8AC3E}">
        <p14:creationId xmlns:p14="http://schemas.microsoft.com/office/powerpoint/2010/main" val="264375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F5D8A6CC-61EC-48DE-AF05-345F1CF59FBF}"/>
              </a:ext>
            </a:extLst>
          </p:cNvPr>
          <p:cNvSpPr txBox="1">
            <a:spLocks noChangeArrowheads="1"/>
          </p:cNvSpPr>
          <p:nvPr/>
        </p:nvSpPr>
        <p:spPr bwMode="auto">
          <a:xfrm>
            <a:off x="3049826" y="138440"/>
            <a:ext cx="5484574" cy="646331"/>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b="1" dirty="0">
                <a:solidFill>
                  <a:srgbClr val="000099"/>
                </a:solidFill>
                <a:latin typeface="Calibri" panose="020F0502020204030204" pitchFamily="34" charset="0"/>
                <a:cs typeface="Calibri" panose="020F0502020204030204" pitchFamily="34" charset="0"/>
              </a:rPr>
              <a:t>Topics for This Week</a:t>
            </a:r>
          </a:p>
        </p:txBody>
      </p:sp>
      <p:pic>
        <p:nvPicPr>
          <p:cNvPr id="4" name="Picture 3">
            <a:extLst>
              <a:ext uri="{FF2B5EF4-FFF2-40B4-BE49-F238E27FC236}">
                <a16:creationId xmlns:a16="http://schemas.microsoft.com/office/drawing/2014/main" id="{E2E38DA2-9D7B-411C-B41C-4F0F8B86C848}"/>
              </a:ext>
            </a:extLst>
          </p:cNvPr>
          <p:cNvPicPr>
            <a:picLocks noChangeAspect="1"/>
          </p:cNvPicPr>
          <p:nvPr/>
        </p:nvPicPr>
        <p:blipFill>
          <a:blip r:embed="rId3"/>
          <a:stretch>
            <a:fillRect/>
          </a:stretch>
        </p:blipFill>
        <p:spPr>
          <a:xfrm>
            <a:off x="1128712" y="1123950"/>
            <a:ext cx="9934575" cy="4610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F5D8A6CC-61EC-48DE-AF05-345F1CF59FBF}"/>
              </a:ext>
            </a:extLst>
          </p:cNvPr>
          <p:cNvSpPr txBox="1">
            <a:spLocks noChangeArrowheads="1"/>
          </p:cNvSpPr>
          <p:nvPr/>
        </p:nvSpPr>
        <p:spPr bwMode="auto">
          <a:xfrm>
            <a:off x="3049826" y="138440"/>
            <a:ext cx="5484574" cy="646331"/>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b="1" dirty="0">
                <a:solidFill>
                  <a:srgbClr val="000099"/>
                </a:solidFill>
                <a:latin typeface="Calibri" panose="020F0502020204030204" pitchFamily="34" charset="0"/>
                <a:cs typeface="Calibri" panose="020F0502020204030204" pitchFamily="34" charset="0"/>
              </a:rPr>
              <a:t>Topics for This Week</a:t>
            </a:r>
          </a:p>
        </p:txBody>
      </p:sp>
      <p:sp>
        <p:nvSpPr>
          <p:cNvPr id="5" name="TextBox 4">
            <a:extLst>
              <a:ext uri="{FF2B5EF4-FFF2-40B4-BE49-F238E27FC236}">
                <a16:creationId xmlns:a16="http://schemas.microsoft.com/office/drawing/2014/main" id="{8AD8C349-1F5A-4988-A6C3-334D05BCEBBA}"/>
              </a:ext>
            </a:extLst>
          </p:cNvPr>
          <p:cNvSpPr txBox="1"/>
          <p:nvPr/>
        </p:nvSpPr>
        <p:spPr>
          <a:xfrm>
            <a:off x="2097186" y="976923"/>
            <a:ext cx="8437952" cy="5062924"/>
          </a:xfrm>
          <a:prstGeom prst="rect">
            <a:avLst/>
          </a:prstGeom>
          <a:noFill/>
        </p:spPr>
        <p:txBody>
          <a:bodyPr wrap="square" rtlCol="0">
            <a:spAutoFit/>
          </a:bodyPr>
          <a:lstStyle/>
          <a:p>
            <a:pPr marL="285750" indent="-285750" algn="l">
              <a:buFont typeface="Wingdings" panose="05000000000000000000" pitchFamily="2" charset="2"/>
              <a:buChar char="q"/>
            </a:pPr>
            <a:r>
              <a:rPr lang="en-US" sz="2800" dirty="0">
                <a:solidFill>
                  <a:srgbClr val="0000CC"/>
                </a:solidFill>
                <a:latin typeface="Calibri" panose="020F0502020204030204" pitchFamily="34" charset="0"/>
                <a:cs typeface="Calibri" panose="020F0502020204030204" pitchFamily="34" charset="0"/>
              </a:rPr>
              <a:t>  One-to-one Reading</a:t>
            </a:r>
          </a:p>
          <a:p>
            <a:pPr marL="687388" indent="-171450" algn="l">
              <a:buFont typeface="Courier New" panose="02070309020205020404" pitchFamily="49" charset="0"/>
              <a:buChar char="o"/>
            </a:pPr>
            <a:r>
              <a:rPr lang="en-US" sz="2800" dirty="0">
                <a:solidFill>
                  <a:srgbClr val="0000CC"/>
                </a:solidFill>
                <a:latin typeface="Calibri" panose="020F0502020204030204" pitchFamily="34" charset="0"/>
                <a:cs typeface="Calibri" panose="020F0502020204030204" pitchFamily="34" charset="0"/>
              </a:rPr>
              <a:t>   one-to-one processing – using with caution</a:t>
            </a:r>
          </a:p>
          <a:p>
            <a:pPr algn="l"/>
            <a:endParaRPr lang="en-US" sz="1100" dirty="0">
              <a:solidFill>
                <a:srgbClr val="0000CC"/>
              </a:solidFill>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r>
              <a:rPr lang="en-US" sz="2800" dirty="0">
                <a:solidFill>
                  <a:srgbClr val="0000CC"/>
                </a:solidFill>
                <a:latin typeface="Calibri" panose="020F0502020204030204" pitchFamily="34" charset="0"/>
                <a:cs typeface="Calibri" panose="020F0502020204030204" pitchFamily="34" charset="0"/>
              </a:rPr>
              <a:t>  Concatenating</a:t>
            </a:r>
          </a:p>
          <a:p>
            <a:pPr marL="687388" indent="-227013" algn="l">
              <a:buFont typeface="Courier New" panose="02070309020205020404" pitchFamily="49" charset="0"/>
              <a:buChar char="o"/>
            </a:pPr>
            <a:r>
              <a:rPr lang="en-US" sz="2400" dirty="0">
                <a:solidFill>
                  <a:srgbClr val="0000CC"/>
                </a:solidFill>
                <a:latin typeface="Calibri" panose="020F0502020204030204" pitchFamily="34" charset="0"/>
                <a:cs typeface="Calibri" panose="020F0502020204030204" pitchFamily="34" charset="0"/>
              </a:rPr>
              <a:t>    stacking with same variable names and types</a:t>
            </a:r>
          </a:p>
          <a:p>
            <a:pPr marL="687388" indent="-227013" algn="l">
              <a:buFont typeface="Courier New" panose="02070309020205020404" pitchFamily="49" charset="0"/>
              <a:buChar char="o"/>
            </a:pPr>
            <a:r>
              <a:rPr lang="en-US" sz="2400" dirty="0">
                <a:solidFill>
                  <a:srgbClr val="0000CC"/>
                </a:solidFill>
                <a:latin typeface="Calibri" panose="020F0502020204030204" pitchFamily="34" charset="0"/>
                <a:cs typeface="Calibri" panose="020F0502020204030204" pitchFamily="34" charset="0"/>
              </a:rPr>
              <a:t>    Data Step options: RENAME, DROP and KEEK</a:t>
            </a:r>
          </a:p>
          <a:p>
            <a:pPr marL="460375" algn="l"/>
            <a:endParaRPr lang="en-US" sz="1200" dirty="0">
              <a:solidFill>
                <a:srgbClr val="0000CC"/>
              </a:solidFill>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r>
              <a:rPr lang="en-US" sz="2800" dirty="0">
                <a:solidFill>
                  <a:srgbClr val="0000CC"/>
                </a:solidFill>
                <a:latin typeface="Calibri" panose="020F0502020204030204" pitchFamily="34" charset="0"/>
                <a:cs typeface="Calibri" panose="020F0502020204030204" pitchFamily="34" charset="0"/>
              </a:rPr>
              <a:t>  Interleaving</a:t>
            </a:r>
          </a:p>
          <a:p>
            <a:pPr marL="968375" indent="-508000" algn="l">
              <a:buFont typeface="Courier New" panose="02070309020205020404" pitchFamily="49" charset="0"/>
              <a:buChar char="o"/>
            </a:pPr>
            <a:r>
              <a:rPr lang="en-US" sz="2400" dirty="0">
                <a:solidFill>
                  <a:srgbClr val="0000CC"/>
                </a:solidFill>
                <a:latin typeface="Calibri" panose="020F0502020204030204" pitchFamily="34" charset="0"/>
                <a:cs typeface="Calibri" panose="020F0502020204030204" pitchFamily="34" charset="0"/>
              </a:rPr>
              <a:t>BY statement with PROC SORT</a:t>
            </a:r>
          </a:p>
          <a:p>
            <a:pPr marL="460375" algn="l"/>
            <a:endParaRPr lang="en-US" sz="1200" dirty="0">
              <a:solidFill>
                <a:srgbClr val="0000CC"/>
              </a:solidFill>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r>
              <a:rPr lang="en-US" sz="2800" dirty="0">
                <a:solidFill>
                  <a:srgbClr val="0000CC"/>
                </a:solidFill>
                <a:latin typeface="Calibri" panose="020F0502020204030204" pitchFamily="34" charset="0"/>
                <a:cs typeface="Calibri" panose="020F0502020204030204" pitchFamily="34" charset="0"/>
              </a:rPr>
              <a:t>  Match Merging</a:t>
            </a:r>
          </a:p>
          <a:p>
            <a:pPr marL="457200" indent="3175" algn="l">
              <a:buFont typeface="Courier New" panose="02070309020205020404" pitchFamily="49" charset="0"/>
              <a:buChar char="o"/>
              <a:tabLst>
                <a:tab pos="796925" algn="l"/>
              </a:tabLst>
            </a:pPr>
            <a:r>
              <a:rPr lang="en-US" sz="2800" dirty="0">
                <a:solidFill>
                  <a:srgbClr val="0000CC"/>
                </a:solidFill>
                <a:latin typeface="Calibri" panose="020F0502020204030204" pitchFamily="34" charset="0"/>
                <a:cs typeface="Calibri" panose="020F0502020204030204" pitchFamily="34" charset="0"/>
              </a:rPr>
              <a:t>   </a:t>
            </a:r>
            <a:r>
              <a:rPr lang="en-US" sz="2400" dirty="0">
                <a:solidFill>
                  <a:srgbClr val="0000CC"/>
                </a:solidFill>
                <a:latin typeface="Calibri" panose="020F0502020204030204" pitchFamily="34" charset="0"/>
                <a:cs typeface="Calibri" panose="020F0502020204030204" pitchFamily="34" charset="0"/>
              </a:rPr>
              <a:t>BY statement with Sorting</a:t>
            </a:r>
          </a:p>
          <a:p>
            <a:pPr marL="457200" indent="3175" algn="l">
              <a:buFont typeface="Courier New" panose="02070309020205020404" pitchFamily="49" charset="0"/>
              <a:buChar char="o"/>
              <a:tabLst>
                <a:tab pos="796925" algn="l"/>
              </a:tabLst>
            </a:pPr>
            <a:r>
              <a:rPr lang="en-US" sz="2400" dirty="0">
                <a:solidFill>
                  <a:srgbClr val="0000CC"/>
                </a:solidFill>
                <a:latin typeface="Calibri" panose="020F0502020204030204" pitchFamily="34" charset="0"/>
                <a:cs typeface="Calibri" panose="020F0502020204030204" pitchFamily="34" charset="0"/>
              </a:rPr>
              <a:t>    IN option – Conditioning with “ghost” variables</a:t>
            </a:r>
          </a:p>
          <a:p>
            <a:pPr marL="457200" algn="l">
              <a:tabLst>
                <a:tab pos="796925" algn="l"/>
              </a:tabLst>
            </a:pPr>
            <a:r>
              <a:rPr lang="en-US" sz="2400" dirty="0">
                <a:solidFill>
                  <a:srgbClr val="0000CC"/>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339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a:extLst>
              <a:ext uri="{FF2B5EF4-FFF2-40B4-BE49-F238E27FC236}">
                <a16:creationId xmlns:a16="http://schemas.microsoft.com/office/drawing/2014/main" id="{ED0D902F-9DA6-4950-A497-A5D695FE2389}"/>
              </a:ext>
            </a:extLst>
          </p:cNvPr>
          <p:cNvSpPr txBox="1">
            <a:spLocks noChangeArrowheads="1"/>
          </p:cNvSpPr>
          <p:nvPr/>
        </p:nvSpPr>
        <p:spPr bwMode="auto">
          <a:xfrm>
            <a:off x="3049826" y="138440"/>
            <a:ext cx="5484574" cy="646331"/>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b="1" dirty="0">
                <a:solidFill>
                  <a:srgbClr val="000099"/>
                </a:solidFill>
                <a:latin typeface="Calibri" panose="020F0502020204030204" pitchFamily="34" charset="0"/>
                <a:cs typeface="Calibri" panose="020F0502020204030204" pitchFamily="34" charset="0"/>
              </a:rPr>
              <a:t>One-to-One Reading</a:t>
            </a:r>
          </a:p>
        </p:txBody>
      </p:sp>
      <p:sp>
        <p:nvSpPr>
          <p:cNvPr id="6" name="TextBox 5">
            <a:extLst>
              <a:ext uri="{FF2B5EF4-FFF2-40B4-BE49-F238E27FC236}">
                <a16:creationId xmlns:a16="http://schemas.microsoft.com/office/drawing/2014/main" id="{660A4C2B-0B44-4DBC-B5AB-7AEAB3B6B979}"/>
              </a:ext>
            </a:extLst>
          </p:cNvPr>
          <p:cNvSpPr txBox="1"/>
          <p:nvPr/>
        </p:nvSpPr>
        <p:spPr>
          <a:xfrm>
            <a:off x="4420057" y="3866394"/>
            <a:ext cx="3351886" cy="1644296"/>
          </a:xfrm>
          <a:prstGeom prst="rect">
            <a:avLst/>
          </a:prstGeom>
          <a:noFill/>
        </p:spPr>
        <p:txBody>
          <a:bodyPr wrap="square" rtlCol="0">
            <a:spAutoFit/>
          </a:bodyPr>
          <a:lstStyle/>
          <a:p>
            <a:pPr marL="0" marR="0" algn="l">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3399"/>
                </a:solidFill>
                <a:effectLst/>
                <a:ea typeface="Times New Roman" panose="02020603050405020304" pitchFamily="18" charset="0"/>
                <a:cs typeface="Arial" panose="020B0604020202020204" pitchFamily="34" charset="0"/>
              </a:rPr>
              <a:t>DATA one2one;</a:t>
            </a:r>
            <a:endParaRPr lang="en-US" sz="2400" dirty="0">
              <a:effectLst/>
              <a:ea typeface="DengXian" panose="02010600030101010101" pitchFamily="2" charset="-122"/>
              <a:cs typeface="Arial" panose="020B0604020202020204" pitchFamily="34" charset="0"/>
            </a:endParaRPr>
          </a:p>
          <a:p>
            <a:pPr marL="0" marR="0" algn="l">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ffectLst/>
                <a:ea typeface="Times New Roman" panose="02020603050405020304" pitchFamily="18" charset="0"/>
                <a:cs typeface="Arial" panose="020B0604020202020204" pitchFamily="34" charset="0"/>
              </a:rPr>
              <a:t>      </a:t>
            </a:r>
            <a:r>
              <a:rPr lang="en-US" sz="2400" dirty="0">
                <a:solidFill>
                  <a:srgbClr val="003399"/>
                </a:solidFill>
                <a:effectLst/>
                <a:ea typeface="Times New Roman" panose="02020603050405020304" pitchFamily="18" charset="0"/>
                <a:cs typeface="Arial" panose="020B0604020202020204" pitchFamily="34" charset="0"/>
              </a:rPr>
              <a:t>SET </a:t>
            </a:r>
            <a:r>
              <a:rPr lang="en-US" sz="2400" dirty="0" err="1">
                <a:solidFill>
                  <a:srgbClr val="003399"/>
                </a:solidFill>
                <a:effectLst/>
                <a:ea typeface="Times New Roman" panose="02020603050405020304" pitchFamily="18" charset="0"/>
                <a:cs typeface="Arial" panose="020B0604020202020204" pitchFamily="34" charset="0"/>
              </a:rPr>
              <a:t>dataset_a</a:t>
            </a:r>
            <a:r>
              <a:rPr lang="en-US" sz="2400" dirty="0">
                <a:solidFill>
                  <a:srgbClr val="003399"/>
                </a:solidFill>
                <a:effectLst/>
                <a:ea typeface="Times New Roman" panose="02020603050405020304" pitchFamily="18" charset="0"/>
                <a:cs typeface="Arial" panose="020B0604020202020204" pitchFamily="34" charset="0"/>
              </a:rPr>
              <a:t>;</a:t>
            </a:r>
            <a:endParaRPr lang="en-US" sz="2400" dirty="0">
              <a:effectLst/>
              <a:ea typeface="DengXian" panose="02010600030101010101" pitchFamily="2" charset="-122"/>
              <a:cs typeface="Arial" panose="020B0604020202020204" pitchFamily="34" charset="0"/>
            </a:endParaRPr>
          </a:p>
          <a:p>
            <a:pPr marL="0" marR="0" algn="l">
              <a:lnSpc>
                <a:spcPct val="107000"/>
              </a:lnSpc>
              <a:spcBef>
                <a:spcPts val="0"/>
              </a:spcBef>
              <a:spcAft>
                <a:spcPts val="0"/>
              </a:spcAft>
              <a:tabLst>
                <a:tab pos="581025" algn="l"/>
                <a:tab pos="1162050" algn="l"/>
                <a:tab pos="1711325" algn="l"/>
                <a:tab pos="1828800" algn="l"/>
                <a:tab pos="2117725" algn="l"/>
                <a:tab pos="234473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400" dirty="0">
                <a:effectLst/>
                <a:ea typeface="Times New Roman" panose="02020603050405020304" pitchFamily="18" charset="0"/>
                <a:cs typeface="Arial" panose="020B0604020202020204" pitchFamily="34" charset="0"/>
              </a:rPr>
              <a:t>      </a:t>
            </a:r>
            <a:r>
              <a:rPr lang="en-US" sz="2400" dirty="0">
                <a:solidFill>
                  <a:srgbClr val="003399"/>
                </a:solidFill>
                <a:effectLst/>
                <a:ea typeface="Times New Roman" panose="02020603050405020304" pitchFamily="18" charset="0"/>
                <a:cs typeface="Arial" panose="020B0604020202020204" pitchFamily="34" charset="0"/>
              </a:rPr>
              <a:t>SET </a:t>
            </a:r>
            <a:r>
              <a:rPr lang="en-US" sz="2400" dirty="0" err="1">
                <a:solidFill>
                  <a:srgbClr val="003399"/>
                </a:solidFill>
                <a:effectLst/>
                <a:ea typeface="Times New Roman" panose="02020603050405020304" pitchFamily="18" charset="0"/>
                <a:cs typeface="Arial" panose="020B0604020202020204" pitchFamily="34" charset="0"/>
              </a:rPr>
              <a:t>dataset_b</a:t>
            </a:r>
            <a:r>
              <a:rPr lang="en-US" sz="2400" dirty="0">
                <a:solidFill>
                  <a:srgbClr val="003399"/>
                </a:solidFill>
                <a:effectLst/>
                <a:ea typeface="Times New Roman" panose="02020603050405020304" pitchFamily="18" charset="0"/>
                <a:cs typeface="Arial" panose="020B0604020202020204" pitchFamily="34" charset="0"/>
              </a:rPr>
              <a:t>;</a:t>
            </a:r>
            <a:br>
              <a:rPr lang="en-US" sz="2400" dirty="0">
                <a:solidFill>
                  <a:srgbClr val="003399"/>
                </a:solidFill>
                <a:effectLst/>
                <a:ea typeface="Times New Roman" panose="02020603050405020304" pitchFamily="18" charset="0"/>
                <a:cs typeface="Arial" panose="020B0604020202020204" pitchFamily="34" charset="0"/>
              </a:rPr>
            </a:br>
            <a:r>
              <a:rPr lang="en-US" sz="2400" dirty="0">
                <a:solidFill>
                  <a:srgbClr val="003399"/>
                </a:solidFill>
                <a:effectLst/>
                <a:ea typeface="Times New Roman" panose="02020603050405020304" pitchFamily="18" charset="0"/>
                <a:cs typeface="Arial" panose="020B0604020202020204" pitchFamily="34" charset="0"/>
              </a:rPr>
              <a:t>RUN;</a:t>
            </a:r>
            <a:endParaRPr lang="en-US" sz="2400" b="1" dirty="0">
              <a:solidFill>
                <a:srgbClr val="0000CC"/>
              </a:solidFill>
              <a:cs typeface="Arial" panose="020B0604020202020204" pitchFamily="34" charset="0"/>
            </a:endParaRPr>
          </a:p>
        </p:txBody>
      </p:sp>
      <p:sp>
        <p:nvSpPr>
          <p:cNvPr id="7" name="TextBox 6">
            <a:extLst>
              <a:ext uri="{FF2B5EF4-FFF2-40B4-BE49-F238E27FC236}">
                <a16:creationId xmlns:a16="http://schemas.microsoft.com/office/drawing/2014/main" id="{37759AC8-A1B3-4701-A100-776726DB6E8F}"/>
              </a:ext>
            </a:extLst>
          </p:cNvPr>
          <p:cNvSpPr txBox="1"/>
          <p:nvPr/>
        </p:nvSpPr>
        <p:spPr>
          <a:xfrm>
            <a:off x="1563990" y="1347310"/>
            <a:ext cx="9236872" cy="2308324"/>
          </a:xfrm>
          <a:prstGeom prst="rect">
            <a:avLst/>
          </a:prstGeom>
          <a:noFill/>
        </p:spPr>
        <p:txBody>
          <a:bodyPr wrap="square">
            <a:spAutoFit/>
          </a:bodyPr>
          <a:lstStyle/>
          <a:p>
            <a:pPr algn="l"/>
            <a:r>
              <a:rPr lang="en-US" sz="2400" dirty="0">
                <a:solidFill>
                  <a:srgbClr val="0000CC"/>
                </a:solidFill>
                <a:effectLst/>
                <a:latin typeface="Calibri" panose="020F0502020204030204" pitchFamily="34" charset="0"/>
                <a:ea typeface="Times New Roman" panose="02020603050405020304" pitchFamily="18" charset="0"/>
                <a:cs typeface="Calibri" panose="020F0502020204030204" pitchFamily="34" charset="0"/>
              </a:rPr>
              <a:t>When performing one-to-one reading, the new data set contains all the variables from all the input data sets. If the data sets contain same-named variables, the values that are read in from the last data set replace those that were read in from earlier ones. The number of observations in the new data set is the number of observations in the smallest original data set.</a:t>
            </a:r>
            <a:endParaRPr lang="en-US" sz="2400" dirty="0">
              <a:solidFill>
                <a:srgbClr val="0000C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010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3032369" y="176510"/>
            <a:ext cx="5806831" cy="523220"/>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sz="2800" b="1" i="0" dirty="0">
                <a:solidFill>
                  <a:srgbClr val="14396E"/>
                </a:solidFill>
                <a:effectLst/>
                <a:latin typeface="NationalBold"/>
              </a:rPr>
              <a:t>Concatenating Data Sets</a:t>
            </a:r>
          </a:p>
        </p:txBody>
      </p:sp>
      <p:sp>
        <p:nvSpPr>
          <p:cNvPr id="3" name="TextBox 2">
            <a:extLst>
              <a:ext uri="{FF2B5EF4-FFF2-40B4-BE49-F238E27FC236}">
                <a16:creationId xmlns:a16="http://schemas.microsoft.com/office/drawing/2014/main" id="{B686A9B0-149B-43BB-85F6-F5FE1E955DE2}"/>
              </a:ext>
            </a:extLst>
          </p:cNvPr>
          <p:cNvSpPr txBox="1"/>
          <p:nvPr/>
        </p:nvSpPr>
        <p:spPr>
          <a:xfrm>
            <a:off x="3673230" y="3875732"/>
            <a:ext cx="6486770" cy="1252009"/>
          </a:xfrm>
          <a:prstGeom prst="rect">
            <a:avLst/>
          </a:prstGeom>
          <a:noFill/>
        </p:spPr>
        <p:txBody>
          <a:bodyPr wrap="square" rtlCol="0">
            <a:spAutoFit/>
          </a:bodyPr>
          <a:lstStyle/>
          <a:p>
            <a:pPr marL="0" marR="0" algn="l">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ffectLst/>
                <a:ea typeface="Times New Roman" panose="02020603050405020304" pitchFamily="18" charset="0"/>
                <a:cs typeface="Arial" panose="020B0604020202020204" pitchFamily="34" charset="0"/>
              </a:rPr>
              <a:t> </a:t>
            </a:r>
            <a:r>
              <a:rPr lang="en-US" sz="2400" dirty="0">
                <a:solidFill>
                  <a:srgbClr val="003399"/>
                </a:solidFill>
                <a:effectLst/>
                <a:ea typeface="Times New Roman" panose="02020603050405020304" pitchFamily="18" charset="0"/>
                <a:cs typeface="Arial" panose="020B0604020202020204" pitchFamily="34" charset="0"/>
              </a:rPr>
              <a:t>DATA </a:t>
            </a:r>
            <a:r>
              <a:rPr lang="en-US" sz="2400" dirty="0" err="1">
                <a:solidFill>
                  <a:srgbClr val="003399"/>
                </a:solidFill>
                <a:effectLst/>
                <a:ea typeface="Times New Roman" panose="02020603050405020304" pitchFamily="18" charset="0"/>
                <a:cs typeface="Arial" panose="020B0604020202020204" pitchFamily="34" charset="0"/>
              </a:rPr>
              <a:t>concat</a:t>
            </a:r>
            <a:r>
              <a:rPr lang="en-US" sz="2400" dirty="0">
                <a:solidFill>
                  <a:srgbClr val="003399"/>
                </a:solidFill>
                <a:effectLst/>
                <a:ea typeface="Times New Roman" panose="02020603050405020304" pitchFamily="18" charset="0"/>
                <a:cs typeface="Arial" panose="020B0604020202020204" pitchFamily="34" charset="0"/>
              </a:rPr>
              <a:t>;</a:t>
            </a:r>
            <a:endParaRPr lang="en-US" sz="2400" dirty="0">
              <a:effectLst/>
              <a:ea typeface="DengXian" panose="02010600030101010101" pitchFamily="2" charset="-122"/>
              <a:cs typeface="Arial" panose="020B0604020202020204" pitchFamily="34" charset="0"/>
            </a:endParaRPr>
          </a:p>
          <a:p>
            <a:pPr marL="0" marR="0" algn="l">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ffectLst/>
                <a:ea typeface="Times New Roman" panose="02020603050405020304" pitchFamily="18" charset="0"/>
                <a:cs typeface="Arial" panose="020B0604020202020204" pitchFamily="34" charset="0"/>
              </a:rPr>
              <a:t>    </a:t>
            </a:r>
            <a:r>
              <a:rPr lang="en-US" sz="2400" dirty="0">
                <a:solidFill>
                  <a:srgbClr val="003399"/>
                </a:solidFill>
                <a:effectLst/>
                <a:ea typeface="Times New Roman" panose="02020603050405020304" pitchFamily="18" charset="0"/>
                <a:cs typeface="Arial" panose="020B0604020202020204" pitchFamily="34" charset="0"/>
              </a:rPr>
              <a:t>SET </a:t>
            </a:r>
            <a:r>
              <a:rPr lang="en-US" sz="2400" dirty="0" err="1">
                <a:solidFill>
                  <a:srgbClr val="003399"/>
                </a:solidFill>
                <a:effectLst/>
                <a:ea typeface="Times New Roman" panose="02020603050405020304" pitchFamily="18" charset="0"/>
                <a:cs typeface="Arial" panose="020B0604020202020204" pitchFamily="34" charset="0"/>
              </a:rPr>
              <a:t>dataset_a</a:t>
            </a:r>
            <a:r>
              <a:rPr lang="en-US" sz="2400" dirty="0">
                <a:solidFill>
                  <a:srgbClr val="003399"/>
                </a:solidFill>
                <a:effectLst/>
                <a:ea typeface="Times New Roman" panose="02020603050405020304" pitchFamily="18" charset="0"/>
                <a:cs typeface="Arial" panose="020B0604020202020204" pitchFamily="34" charset="0"/>
              </a:rPr>
              <a:t> </a:t>
            </a:r>
            <a:r>
              <a:rPr lang="en-US" sz="2400" dirty="0" err="1">
                <a:solidFill>
                  <a:srgbClr val="003399"/>
                </a:solidFill>
                <a:effectLst/>
                <a:ea typeface="Times New Roman" panose="02020603050405020304" pitchFamily="18" charset="0"/>
                <a:cs typeface="Arial" panose="020B0604020202020204" pitchFamily="34" charset="0"/>
              </a:rPr>
              <a:t>dataset_b</a:t>
            </a:r>
            <a:r>
              <a:rPr lang="en-US" sz="2400" dirty="0">
                <a:solidFill>
                  <a:srgbClr val="003399"/>
                </a:solidFill>
                <a:effectLst/>
                <a:ea typeface="Times New Roman" panose="02020603050405020304" pitchFamily="18" charset="0"/>
                <a:cs typeface="Arial" panose="020B0604020202020204" pitchFamily="34" charset="0"/>
              </a:rPr>
              <a:t>;</a:t>
            </a:r>
            <a:endParaRPr lang="en-US" sz="2400" dirty="0">
              <a:effectLst/>
              <a:ea typeface="DengXian" panose="02010600030101010101" pitchFamily="2" charset="-122"/>
              <a:cs typeface="Arial" panose="020B0604020202020204" pitchFamily="34" charset="0"/>
            </a:endParaRPr>
          </a:p>
          <a:p>
            <a:pPr algn="l"/>
            <a:r>
              <a:rPr lang="en-US" sz="2400" dirty="0">
                <a:solidFill>
                  <a:srgbClr val="0000CC"/>
                </a:solidFill>
                <a:effectLst/>
                <a:ea typeface="Times New Roman" panose="02020603050405020304" pitchFamily="18" charset="0"/>
                <a:cs typeface="Arial" panose="020B0604020202020204" pitchFamily="34" charset="0"/>
              </a:rPr>
              <a:t>RUN;</a:t>
            </a:r>
            <a:endParaRPr lang="en-US" sz="2400" b="1" dirty="0">
              <a:solidFill>
                <a:srgbClr val="0000CC"/>
              </a:solidFill>
              <a:cs typeface="Arial" panose="020B0604020202020204" pitchFamily="34" charset="0"/>
            </a:endParaRPr>
          </a:p>
        </p:txBody>
      </p:sp>
      <p:sp>
        <p:nvSpPr>
          <p:cNvPr id="6" name="TextBox 5">
            <a:extLst>
              <a:ext uri="{FF2B5EF4-FFF2-40B4-BE49-F238E27FC236}">
                <a16:creationId xmlns:a16="http://schemas.microsoft.com/office/drawing/2014/main" id="{58A09466-A1F9-4A74-AEE9-0CED80712D4F}"/>
              </a:ext>
            </a:extLst>
          </p:cNvPr>
          <p:cNvSpPr txBox="1"/>
          <p:nvPr/>
        </p:nvSpPr>
        <p:spPr>
          <a:xfrm>
            <a:off x="1703753" y="1133569"/>
            <a:ext cx="8682893" cy="2308324"/>
          </a:xfrm>
          <a:prstGeom prst="rect">
            <a:avLst/>
          </a:prstGeom>
          <a:noFill/>
        </p:spPr>
        <p:txBody>
          <a:bodyPr wrap="square">
            <a:spAutoFit/>
          </a:bodyPr>
          <a:lstStyle/>
          <a:p>
            <a:pPr algn="l"/>
            <a:r>
              <a:rPr lang="en-US" sz="2400" dirty="0">
                <a:solidFill>
                  <a:srgbClr val="0000CC"/>
                </a:solidFill>
                <a:effectLst/>
                <a:latin typeface="Arial" panose="020B0604020202020204" pitchFamily="34" charset="0"/>
                <a:ea typeface="Times New Roman" panose="02020603050405020304" pitchFamily="18" charset="0"/>
              </a:rPr>
              <a:t>To append the observations from one data set to another data set, </a:t>
            </a:r>
            <a:r>
              <a:rPr lang="en-US" sz="2400" dirty="0">
                <a:solidFill>
                  <a:srgbClr val="0000CC"/>
                </a:solidFill>
                <a:ea typeface="Times New Roman" panose="02020603050405020304" pitchFamily="18" charset="0"/>
              </a:rPr>
              <a:t>we</a:t>
            </a:r>
            <a:r>
              <a:rPr lang="en-US" sz="2400" dirty="0">
                <a:solidFill>
                  <a:srgbClr val="0000CC"/>
                </a:solidFill>
                <a:effectLst/>
                <a:latin typeface="Arial" panose="020B0604020202020204" pitchFamily="34" charset="0"/>
                <a:ea typeface="Times New Roman" panose="02020603050405020304" pitchFamily="18" charset="0"/>
              </a:rPr>
              <a:t> </a:t>
            </a:r>
            <a:r>
              <a:rPr lang="en-US" sz="24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concatenate</a:t>
            </a:r>
            <a:r>
              <a:rPr lang="en-US" sz="2400" dirty="0">
                <a:solidFill>
                  <a:srgbClr val="0000CC"/>
                </a:solidFill>
                <a:effectLst/>
                <a:latin typeface="Arial" panose="020B0604020202020204" pitchFamily="34" charset="0"/>
                <a:ea typeface="Times New Roman" panose="02020603050405020304" pitchFamily="18" charset="0"/>
              </a:rPr>
              <a:t> them by specifying the data set names in the SET statement. When SAS concatenates, data sets in the SET statement are read sequentially, in the order in which they are listed. The new data set contains all the variables and the total number of observations from all input data sets.</a:t>
            </a:r>
            <a:endParaRPr lang="en-US" sz="2400" dirty="0">
              <a:solidFill>
                <a:srgbClr val="0000CC"/>
              </a:solidFill>
            </a:endParaRPr>
          </a:p>
        </p:txBody>
      </p:sp>
    </p:spTree>
    <p:extLst>
      <p:ext uri="{BB962C8B-B14F-4D97-AF65-F5344CB8AC3E}">
        <p14:creationId xmlns:p14="http://schemas.microsoft.com/office/powerpoint/2010/main" val="347276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a:extLst>
              <a:ext uri="{FF2B5EF4-FFF2-40B4-BE49-F238E27FC236}">
                <a16:creationId xmlns:a16="http://schemas.microsoft.com/office/drawing/2014/main" id="{ED0D902F-9DA6-4950-A497-A5D695FE2389}"/>
              </a:ext>
            </a:extLst>
          </p:cNvPr>
          <p:cNvSpPr txBox="1">
            <a:spLocks noChangeArrowheads="1"/>
          </p:cNvSpPr>
          <p:nvPr/>
        </p:nvSpPr>
        <p:spPr bwMode="auto">
          <a:xfrm>
            <a:off x="3092837" y="196388"/>
            <a:ext cx="5484574" cy="523220"/>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dirty="0">
                <a:solidFill>
                  <a:srgbClr val="000099"/>
                </a:solidFill>
                <a:latin typeface="Calibri" panose="020F0502020204030204" pitchFamily="34" charset="0"/>
                <a:cs typeface="Calibri" panose="020F0502020204030204" pitchFamily="34" charset="0"/>
              </a:rPr>
              <a:t>Interleaving Data Sets</a:t>
            </a:r>
          </a:p>
        </p:txBody>
      </p:sp>
      <p:sp>
        <p:nvSpPr>
          <p:cNvPr id="6" name="TextBox 5">
            <a:extLst>
              <a:ext uri="{FF2B5EF4-FFF2-40B4-BE49-F238E27FC236}">
                <a16:creationId xmlns:a16="http://schemas.microsoft.com/office/drawing/2014/main" id="{60A69237-7C51-4D17-A858-B6940A60B071}"/>
              </a:ext>
            </a:extLst>
          </p:cNvPr>
          <p:cNvSpPr txBox="1"/>
          <p:nvPr/>
        </p:nvSpPr>
        <p:spPr>
          <a:xfrm>
            <a:off x="836246" y="829405"/>
            <a:ext cx="10628923" cy="3233834"/>
          </a:xfrm>
          <a:prstGeom prst="rect">
            <a:avLst/>
          </a:prstGeom>
          <a:noFill/>
        </p:spPr>
        <p:txBody>
          <a:bodyPr wrap="square">
            <a:spAutoFit/>
          </a:bodyPr>
          <a:lstStyle/>
          <a:p>
            <a:pPr marL="0" marR="0" algn="l">
              <a:lnSpc>
                <a:spcPct val="107000"/>
              </a:lnSpc>
              <a:spcBef>
                <a:spcPts val="0"/>
              </a:spcBef>
              <a:spcAft>
                <a:spcPts val="0"/>
              </a:spcAft>
            </a:pPr>
            <a:r>
              <a:rPr lang="en-US" sz="24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If </a:t>
            </a:r>
            <a:r>
              <a:rPr lang="en-US" sz="2400" dirty="0">
                <a:solidFill>
                  <a:srgbClr val="0000CC"/>
                </a:solidFill>
                <a:ea typeface="Times New Roman" panose="02020603050405020304" pitchFamily="18" charset="0"/>
                <a:cs typeface="Times New Roman" panose="02020603050405020304" pitchFamily="18" charset="0"/>
              </a:rPr>
              <a:t>we</a:t>
            </a:r>
            <a:r>
              <a:rPr lang="en-US" sz="24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 use a BY statement when you concatenate data sets, the result is interleaving. Interleaving intersperses observations from two or more data sets, based on one or more common variables. Each input data set must be sorted or indexed in ascending order based on the BY variable(s). Observations in each BY group in each data set in the SET statement are read sequentially, in the order in which the data sets and BY variables are listed, until all observations have been processed. The new data set contains all the variables and the total number of observations from all input data sets.</a:t>
            </a:r>
            <a:endParaRPr lang="en-US" sz="2400" dirty="0">
              <a:solidFill>
                <a:srgbClr val="0000CC"/>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C063AC25-B3E8-4C3D-8578-BB5184E9A764}"/>
              </a:ext>
            </a:extLst>
          </p:cNvPr>
          <p:cNvSpPr txBox="1"/>
          <p:nvPr/>
        </p:nvSpPr>
        <p:spPr>
          <a:xfrm>
            <a:off x="4036674" y="4363047"/>
            <a:ext cx="6111630" cy="1644296"/>
          </a:xfrm>
          <a:prstGeom prst="rect">
            <a:avLst/>
          </a:prstGeom>
          <a:noFill/>
        </p:spPr>
        <p:txBody>
          <a:bodyPr wrap="square">
            <a:spAutoFit/>
          </a:bodyPr>
          <a:lstStyle/>
          <a:p>
            <a:pPr marL="0" marR="0" algn="l">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ffectLst/>
                <a:ea typeface="Times New Roman" panose="02020603050405020304" pitchFamily="18" charset="0"/>
                <a:cs typeface="Arial" panose="020B0604020202020204" pitchFamily="34" charset="0"/>
              </a:rPr>
              <a:t> </a:t>
            </a:r>
            <a:r>
              <a:rPr lang="en-US" sz="2400" dirty="0">
                <a:solidFill>
                  <a:srgbClr val="003399"/>
                </a:solidFill>
                <a:ea typeface="Times New Roman" panose="02020603050405020304" pitchFamily="18" charset="0"/>
                <a:cs typeface="Arial" panose="020B0604020202020204" pitchFamily="34" charset="0"/>
              </a:rPr>
              <a:t>DATA</a:t>
            </a:r>
            <a:r>
              <a:rPr lang="en-US" sz="2400" dirty="0">
                <a:solidFill>
                  <a:srgbClr val="003399"/>
                </a:solidFill>
                <a:effectLst/>
                <a:ea typeface="Times New Roman" panose="02020603050405020304" pitchFamily="18" charset="0"/>
                <a:cs typeface="Arial" panose="020B0604020202020204" pitchFamily="34" charset="0"/>
              </a:rPr>
              <a:t> </a:t>
            </a:r>
            <a:r>
              <a:rPr lang="en-US" sz="2400" dirty="0" err="1">
                <a:solidFill>
                  <a:srgbClr val="003399"/>
                </a:solidFill>
                <a:effectLst/>
                <a:ea typeface="Times New Roman" panose="02020603050405020304" pitchFamily="18" charset="0"/>
                <a:cs typeface="Arial" panose="020B0604020202020204" pitchFamily="34" charset="0"/>
              </a:rPr>
              <a:t>interlv</a:t>
            </a:r>
            <a:r>
              <a:rPr lang="en-US" sz="2400" dirty="0">
                <a:solidFill>
                  <a:srgbClr val="003399"/>
                </a:solidFill>
                <a:effectLst/>
                <a:ea typeface="Times New Roman" panose="02020603050405020304" pitchFamily="18" charset="0"/>
                <a:cs typeface="Arial" panose="020B0604020202020204" pitchFamily="34" charset="0"/>
              </a:rPr>
              <a:t>;</a:t>
            </a:r>
            <a:endParaRPr lang="en-US" sz="2400" dirty="0">
              <a:effectLst/>
              <a:ea typeface="DengXian" panose="02010600030101010101" pitchFamily="2" charset="-122"/>
              <a:cs typeface="Arial" panose="020B0604020202020204" pitchFamily="34" charset="0"/>
            </a:endParaRPr>
          </a:p>
          <a:p>
            <a:pPr marL="0" marR="0" algn="l">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ffectLst/>
                <a:ea typeface="Times New Roman" panose="02020603050405020304" pitchFamily="18" charset="0"/>
                <a:cs typeface="Arial" panose="020B0604020202020204" pitchFamily="34" charset="0"/>
              </a:rPr>
              <a:t>        </a:t>
            </a:r>
            <a:r>
              <a:rPr lang="en-US" sz="2400" dirty="0">
                <a:solidFill>
                  <a:srgbClr val="003399"/>
                </a:solidFill>
                <a:ea typeface="Times New Roman" panose="02020603050405020304" pitchFamily="18" charset="0"/>
                <a:cs typeface="Arial" panose="020B0604020202020204" pitchFamily="34" charset="0"/>
              </a:rPr>
              <a:t>SET</a:t>
            </a:r>
            <a:r>
              <a:rPr lang="en-US" sz="2400" dirty="0">
                <a:solidFill>
                  <a:srgbClr val="003399"/>
                </a:solidFill>
                <a:effectLst/>
                <a:ea typeface="Times New Roman" panose="02020603050405020304" pitchFamily="18" charset="0"/>
                <a:cs typeface="Arial" panose="020B0604020202020204" pitchFamily="34" charset="0"/>
              </a:rPr>
              <a:t> </a:t>
            </a:r>
            <a:r>
              <a:rPr lang="en-US" sz="2400" dirty="0" err="1">
                <a:solidFill>
                  <a:srgbClr val="003399"/>
                </a:solidFill>
                <a:effectLst/>
                <a:ea typeface="Times New Roman" panose="02020603050405020304" pitchFamily="18" charset="0"/>
                <a:cs typeface="Arial" panose="020B0604020202020204" pitchFamily="34" charset="0"/>
              </a:rPr>
              <a:t>dataset_a</a:t>
            </a:r>
            <a:r>
              <a:rPr lang="en-US" sz="2400" dirty="0">
                <a:solidFill>
                  <a:srgbClr val="003399"/>
                </a:solidFill>
                <a:effectLst/>
                <a:ea typeface="Times New Roman" panose="02020603050405020304" pitchFamily="18" charset="0"/>
                <a:cs typeface="Arial" panose="020B0604020202020204" pitchFamily="34" charset="0"/>
              </a:rPr>
              <a:t> </a:t>
            </a:r>
            <a:r>
              <a:rPr lang="en-US" sz="2400" dirty="0" err="1">
                <a:solidFill>
                  <a:srgbClr val="003399"/>
                </a:solidFill>
                <a:effectLst/>
                <a:ea typeface="Times New Roman" panose="02020603050405020304" pitchFamily="18" charset="0"/>
                <a:cs typeface="Arial" panose="020B0604020202020204" pitchFamily="34" charset="0"/>
              </a:rPr>
              <a:t>dataset_b</a:t>
            </a:r>
            <a:r>
              <a:rPr lang="en-US" sz="2400" dirty="0">
                <a:solidFill>
                  <a:srgbClr val="003399"/>
                </a:solidFill>
                <a:effectLst/>
                <a:ea typeface="Times New Roman" panose="02020603050405020304" pitchFamily="18" charset="0"/>
                <a:cs typeface="Arial" panose="020B0604020202020204" pitchFamily="34" charset="0"/>
              </a:rPr>
              <a:t>;</a:t>
            </a:r>
            <a:endParaRPr lang="en-US" sz="2400" dirty="0">
              <a:effectLst/>
              <a:ea typeface="DengXian" panose="02010600030101010101" pitchFamily="2" charset="-122"/>
              <a:cs typeface="Arial" panose="020B0604020202020204" pitchFamily="34" charset="0"/>
            </a:endParaRPr>
          </a:p>
          <a:p>
            <a:pPr marL="0" marR="0" algn="l">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ffectLst/>
                <a:ea typeface="Times New Roman" panose="02020603050405020304" pitchFamily="18" charset="0"/>
                <a:cs typeface="Arial" panose="020B0604020202020204" pitchFamily="34" charset="0"/>
              </a:rPr>
              <a:t>        </a:t>
            </a:r>
            <a:r>
              <a:rPr lang="en-US" sz="2400" dirty="0">
                <a:solidFill>
                  <a:srgbClr val="003399"/>
                </a:solidFill>
                <a:ea typeface="Times New Roman" panose="02020603050405020304" pitchFamily="18" charset="0"/>
                <a:cs typeface="Arial" panose="020B0604020202020204" pitchFamily="34" charset="0"/>
              </a:rPr>
              <a:t>BY</a:t>
            </a:r>
            <a:r>
              <a:rPr lang="en-US" sz="2400" dirty="0">
                <a:solidFill>
                  <a:srgbClr val="003399"/>
                </a:solidFill>
                <a:effectLst/>
                <a:ea typeface="Times New Roman" panose="02020603050405020304" pitchFamily="18" charset="0"/>
                <a:cs typeface="Arial" panose="020B0604020202020204" pitchFamily="34" charset="0"/>
              </a:rPr>
              <a:t> num;</a:t>
            </a:r>
            <a:endParaRPr lang="en-US" sz="2400" dirty="0">
              <a:effectLst/>
              <a:ea typeface="DengXian" panose="02010600030101010101" pitchFamily="2" charset="-122"/>
              <a:cs typeface="Arial" panose="020B0604020202020204" pitchFamily="34" charset="0"/>
            </a:endParaRPr>
          </a:p>
          <a:p>
            <a:pPr marL="0" marR="0" algn="l">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ffectLst/>
                <a:ea typeface="Times New Roman" panose="02020603050405020304" pitchFamily="18" charset="0"/>
                <a:cs typeface="Arial" panose="020B0604020202020204" pitchFamily="34" charset="0"/>
              </a:rPr>
              <a:t>     </a:t>
            </a:r>
            <a:r>
              <a:rPr lang="en-US" sz="2400" dirty="0">
                <a:solidFill>
                  <a:srgbClr val="003399"/>
                </a:solidFill>
                <a:ea typeface="Times New Roman" panose="02020603050405020304" pitchFamily="18" charset="0"/>
                <a:cs typeface="Arial" panose="020B0604020202020204" pitchFamily="34" charset="0"/>
              </a:rPr>
              <a:t>RUN</a:t>
            </a:r>
            <a:r>
              <a:rPr lang="en-US" sz="2400" dirty="0">
                <a:solidFill>
                  <a:srgbClr val="003399"/>
                </a:solidFill>
                <a:effectLst/>
                <a:ea typeface="Times New Roman" panose="02020603050405020304" pitchFamily="18" charset="0"/>
                <a:cs typeface="Arial" panose="020B0604020202020204" pitchFamily="34" charset="0"/>
              </a:rPr>
              <a:t>;</a:t>
            </a:r>
            <a:endParaRPr lang="en-US" sz="2400" dirty="0">
              <a:cs typeface="Arial" panose="020B0604020202020204" pitchFamily="34" charset="0"/>
            </a:endParaRPr>
          </a:p>
        </p:txBody>
      </p:sp>
    </p:spTree>
    <p:extLst>
      <p:ext uri="{BB962C8B-B14F-4D97-AF65-F5344CB8AC3E}">
        <p14:creationId xmlns:p14="http://schemas.microsoft.com/office/powerpoint/2010/main" val="13119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44E4B9-B84F-45E3-AC51-EDECCD035C02}"/>
              </a:ext>
            </a:extLst>
          </p:cNvPr>
          <p:cNvSpPr txBox="1"/>
          <p:nvPr/>
        </p:nvSpPr>
        <p:spPr>
          <a:xfrm>
            <a:off x="648676" y="999423"/>
            <a:ext cx="11277600" cy="2677656"/>
          </a:xfrm>
          <a:prstGeom prst="rect">
            <a:avLst/>
          </a:prstGeom>
          <a:noFill/>
        </p:spPr>
        <p:txBody>
          <a:bodyPr wrap="square">
            <a:spAutoFit/>
          </a:bodyPr>
          <a:lstStyle/>
          <a:p>
            <a:pPr algn="l"/>
            <a:r>
              <a:rPr lang="en-US" sz="2400" dirty="0">
                <a:solidFill>
                  <a:srgbClr val="0000CC"/>
                </a:solidFill>
                <a:effectLst/>
                <a:latin typeface="Arial" panose="020B0604020202020204" pitchFamily="34" charset="0"/>
                <a:ea typeface="Times New Roman" panose="02020603050405020304" pitchFamily="18" charset="0"/>
              </a:rPr>
              <a:t>When we combine observations from two or more data sets into a single observation in a new data set according to the values of a same-named variable. This is </a:t>
            </a:r>
            <a:r>
              <a:rPr lang="en-US" sz="24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match-merging</a:t>
            </a:r>
            <a:r>
              <a:rPr lang="en-US" sz="2400" dirty="0">
                <a:solidFill>
                  <a:srgbClr val="0000CC"/>
                </a:solidFill>
                <a:effectLst/>
                <a:latin typeface="Arial" panose="020B0604020202020204" pitchFamily="34" charset="0"/>
                <a:ea typeface="Times New Roman" panose="02020603050405020304" pitchFamily="18" charset="0"/>
              </a:rPr>
              <a:t>, which uses a MERGE statement rather than a SET statement to combine data sets. Each input data set must be sorted or indexed in ascending order based on the BY variable(s). During match-merging, SAS sequentially checks each observation of each data set to see whether the BY values match, then writes the combined observation to the new data set.</a:t>
            </a:r>
            <a:endParaRPr lang="en-US" sz="2400" dirty="0">
              <a:solidFill>
                <a:srgbClr val="0000CC"/>
              </a:solidFill>
            </a:endParaRPr>
          </a:p>
        </p:txBody>
      </p:sp>
      <p:sp>
        <p:nvSpPr>
          <p:cNvPr id="7" name="TextBox 6">
            <a:extLst>
              <a:ext uri="{FF2B5EF4-FFF2-40B4-BE49-F238E27FC236}">
                <a16:creationId xmlns:a16="http://schemas.microsoft.com/office/drawing/2014/main" id="{14B709CB-015A-4EDD-B57F-8922B7B28864}"/>
              </a:ext>
            </a:extLst>
          </p:cNvPr>
          <p:cNvSpPr txBox="1"/>
          <p:nvPr/>
        </p:nvSpPr>
        <p:spPr>
          <a:xfrm>
            <a:off x="3892061" y="4044928"/>
            <a:ext cx="6111630" cy="1666610"/>
          </a:xfrm>
          <a:prstGeom prst="rect">
            <a:avLst/>
          </a:prstGeom>
          <a:noFill/>
        </p:spPr>
        <p:txBody>
          <a:bodyPr wrap="square">
            <a:spAutoFit/>
          </a:bodyPr>
          <a:lstStyle/>
          <a:p>
            <a:pPr marL="0" marR="0" algn="l">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3399"/>
                </a:solidFill>
                <a:effectLst/>
                <a:ea typeface="Times New Roman" panose="02020603050405020304" pitchFamily="18" charset="0"/>
                <a:cs typeface="Arial" panose="020B0604020202020204" pitchFamily="34" charset="0"/>
              </a:rPr>
              <a:t>DATA merged;</a:t>
            </a:r>
            <a:endParaRPr lang="en-US" sz="2400" dirty="0">
              <a:effectLst/>
              <a:ea typeface="DengXian" panose="02010600030101010101" pitchFamily="2" charset="-122"/>
              <a:cs typeface="Arial" panose="020B0604020202020204" pitchFamily="34" charset="0"/>
            </a:endParaRPr>
          </a:p>
          <a:p>
            <a:pPr marL="0" marR="0" algn="l">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3399"/>
                </a:solidFill>
                <a:effectLst/>
                <a:ea typeface="Times New Roman" panose="02020603050405020304" pitchFamily="18" charset="0"/>
                <a:cs typeface="Arial" panose="020B0604020202020204" pitchFamily="34" charset="0"/>
              </a:rPr>
              <a:t> MERGE </a:t>
            </a:r>
            <a:r>
              <a:rPr lang="en-US" sz="2400" dirty="0" err="1">
                <a:solidFill>
                  <a:srgbClr val="003399"/>
                </a:solidFill>
                <a:effectLst/>
                <a:ea typeface="Times New Roman" panose="02020603050405020304" pitchFamily="18" charset="0"/>
                <a:cs typeface="Arial" panose="020B0604020202020204" pitchFamily="34" charset="0"/>
              </a:rPr>
              <a:t>dataset_a</a:t>
            </a:r>
            <a:r>
              <a:rPr lang="en-US" sz="2400" dirty="0">
                <a:solidFill>
                  <a:srgbClr val="003399"/>
                </a:solidFill>
                <a:effectLst/>
                <a:ea typeface="Times New Roman" panose="02020603050405020304" pitchFamily="18" charset="0"/>
                <a:cs typeface="Arial" panose="020B0604020202020204" pitchFamily="34" charset="0"/>
              </a:rPr>
              <a:t> </a:t>
            </a:r>
            <a:r>
              <a:rPr lang="en-US" sz="2400" dirty="0" err="1">
                <a:solidFill>
                  <a:srgbClr val="003399"/>
                </a:solidFill>
                <a:effectLst/>
                <a:ea typeface="Times New Roman" panose="02020603050405020304" pitchFamily="18" charset="0"/>
                <a:cs typeface="Arial" panose="020B0604020202020204" pitchFamily="34" charset="0"/>
              </a:rPr>
              <a:t>dataset_b</a:t>
            </a:r>
            <a:r>
              <a:rPr lang="en-US" sz="2400" dirty="0">
                <a:solidFill>
                  <a:srgbClr val="003399"/>
                </a:solidFill>
                <a:effectLst/>
                <a:ea typeface="Times New Roman" panose="02020603050405020304" pitchFamily="18" charset="0"/>
                <a:cs typeface="Arial" panose="020B0604020202020204" pitchFamily="34" charset="0"/>
              </a:rPr>
              <a:t>;</a:t>
            </a:r>
            <a:endParaRPr lang="en-US" sz="2400" dirty="0">
              <a:effectLst/>
              <a:ea typeface="DengXian" panose="02010600030101010101" pitchFamily="2" charset="-122"/>
              <a:cs typeface="Arial" panose="020B0604020202020204" pitchFamily="34" charset="0"/>
            </a:endParaRPr>
          </a:p>
          <a:p>
            <a:pPr marL="0" marR="0" algn="l">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ffectLst/>
                <a:ea typeface="Times New Roman" panose="02020603050405020304" pitchFamily="18" charset="0"/>
                <a:cs typeface="Arial" panose="020B0604020202020204" pitchFamily="34" charset="0"/>
              </a:rPr>
              <a:t>        </a:t>
            </a:r>
            <a:r>
              <a:rPr lang="en-US" sz="2400" dirty="0">
                <a:solidFill>
                  <a:srgbClr val="003399"/>
                </a:solidFill>
                <a:ea typeface="Times New Roman" panose="02020603050405020304" pitchFamily="18" charset="0"/>
                <a:cs typeface="Arial" panose="020B0604020202020204" pitchFamily="34" charset="0"/>
              </a:rPr>
              <a:t>BY</a:t>
            </a:r>
            <a:r>
              <a:rPr lang="en-US" sz="2400" dirty="0">
                <a:solidFill>
                  <a:srgbClr val="003399"/>
                </a:solidFill>
                <a:effectLst/>
                <a:ea typeface="Times New Roman" panose="02020603050405020304" pitchFamily="18" charset="0"/>
                <a:cs typeface="Arial" panose="020B0604020202020204" pitchFamily="34" charset="0"/>
              </a:rPr>
              <a:t> num;</a:t>
            </a:r>
            <a:endParaRPr lang="en-US" sz="2400" dirty="0">
              <a:effectLst/>
              <a:ea typeface="DengXian" panose="02010600030101010101" pitchFamily="2" charset="-122"/>
              <a:cs typeface="Arial" panose="020B0604020202020204" pitchFamily="34" charset="0"/>
            </a:endParaRPr>
          </a:p>
          <a:p>
            <a:pPr marL="0" marR="0" algn="l">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3399"/>
                </a:solidFill>
                <a:ea typeface="Times New Roman" panose="02020603050405020304" pitchFamily="18" charset="0"/>
                <a:cs typeface="Arial" panose="020B0604020202020204" pitchFamily="34" charset="0"/>
              </a:rPr>
              <a:t>RUN</a:t>
            </a:r>
            <a:r>
              <a:rPr lang="en-US" sz="2400" dirty="0">
                <a:solidFill>
                  <a:srgbClr val="003399"/>
                </a:solidFill>
                <a:effectLst/>
                <a:ea typeface="Times New Roman" panose="02020603050405020304" pitchFamily="18" charset="0"/>
                <a:cs typeface="Arial" panose="020B0604020202020204" pitchFamily="34" charset="0"/>
              </a:rPr>
              <a:t>;</a:t>
            </a:r>
            <a:endParaRPr lang="en-US" sz="2400" dirty="0">
              <a:effectLst/>
              <a:ea typeface="DengXian" panose="02010600030101010101" pitchFamily="2" charset="-122"/>
              <a:cs typeface="Arial" panose="020B0604020202020204" pitchFamily="34" charset="0"/>
            </a:endParaRPr>
          </a:p>
        </p:txBody>
      </p:sp>
      <p:sp>
        <p:nvSpPr>
          <p:cNvPr id="9" name="Text Box 4">
            <a:extLst>
              <a:ext uri="{FF2B5EF4-FFF2-40B4-BE49-F238E27FC236}">
                <a16:creationId xmlns:a16="http://schemas.microsoft.com/office/drawing/2014/main" id="{56334D32-D00A-4FEE-B3B5-C199236169C9}"/>
              </a:ext>
            </a:extLst>
          </p:cNvPr>
          <p:cNvSpPr txBox="1">
            <a:spLocks noChangeArrowheads="1"/>
          </p:cNvSpPr>
          <p:nvPr/>
        </p:nvSpPr>
        <p:spPr bwMode="auto">
          <a:xfrm>
            <a:off x="3064923" y="226033"/>
            <a:ext cx="5431448" cy="584775"/>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dirty="0">
                <a:solidFill>
                  <a:srgbClr val="000099"/>
                </a:solidFill>
                <a:latin typeface="Calibri" panose="020F0502020204030204" pitchFamily="34" charset="0"/>
                <a:cs typeface="Calibri" panose="020F0502020204030204" pitchFamily="34" charset="0"/>
              </a:rPr>
              <a:t>Match-Merge Data Sets</a:t>
            </a:r>
          </a:p>
        </p:txBody>
      </p:sp>
    </p:spTree>
    <p:extLst>
      <p:ext uri="{BB962C8B-B14F-4D97-AF65-F5344CB8AC3E}">
        <p14:creationId xmlns:p14="http://schemas.microsoft.com/office/powerpoint/2010/main" val="88432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130439B5-E46E-475D-BA3A-CE59D34639AD}"/>
              </a:ext>
            </a:extLst>
          </p:cNvPr>
          <p:cNvSpPr>
            <a:spLocks noChangeArrowheads="1"/>
          </p:cNvSpPr>
          <p:nvPr/>
        </p:nvSpPr>
        <p:spPr bwMode="auto">
          <a:xfrm>
            <a:off x="2021876" y="236754"/>
            <a:ext cx="8145939" cy="52521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fontAlgn="base"/>
            <a:r>
              <a:rPr lang="en-US" sz="3200" b="1" i="0" dirty="0">
                <a:solidFill>
                  <a:srgbClr val="0000CC"/>
                </a:solidFill>
                <a:effectLst/>
                <a:latin typeface="avenir-light"/>
              </a:rPr>
              <a:t>How SAS Processes Match-Merge</a:t>
            </a:r>
          </a:p>
        </p:txBody>
      </p:sp>
      <p:sp>
        <p:nvSpPr>
          <p:cNvPr id="7" name="TextBox 6">
            <a:extLst>
              <a:ext uri="{FF2B5EF4-FFF2-40B4-BE49-F238E27FC236}">
                <a16:creationId xmlns:a16="http://schemas.microsoft.com/office/drawing/2014/main" id="{910B865C-9A8D-406D-82BF-4A7142FC4DB6}"/>
              </a:ext>
            </a:extLst>
          </p:cNvPr>
          <p:cNvSpPr txBox="1"/>
          <p:nvPr/>
        </p:nvSpPr>
        <p:spPr>
          <a:xfrm>
            <a:off x="1964414" y="1013470"/>
            <a:ext cx="8417169" cy="3420808"/>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sz="2400" b="1" dirty="0">
                <a:solidFill>
                  <a:srgbClr val="0000CC"/>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COMPILING</a:t>
            </a:r>
          </a:p>
          <a:p>
            <a:pPr marR="0" lvl="0" algn="l">
              <a:lnSpc>
                <a:spcPct val="107000"/>
              </a:lnSpc>
              <a:spcBef>
                <a:spcPts val="0"/>
              </a:spcBef>
              <a:spcAft>
                <a:spcPts val="800"/>
              </a:spcAft>
              <a:tabLst>
                <a:tab pos="457200" algn="l"/>
              </a:tabLst>
            </a:pPr>
            <a:endParaRPr lang="en-US" sz="8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Wingdings" panose="05000000000000000000" pitchFamily="2" charset="2"/>
              <a:buChar char="q"/>
              <a:tabLst>
                <a:tab pos="457200" algn="l"/>
              </a:tabLst>
            </a:pP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reads the descriptor portions (</a:t>
            </a:r>
            <a:r>
              <a:rPr lang="en-US" sz="2000" dirty="0">
                <a:solidFill>
                  <a:srgbClr val="CC3300"/>
                </a:solidFill>
                <a:effectLst/>
                <a:latin typeface="Arial" panose="020B0604020202020204" pitchFamily="34" charset="0"/>
                <a:ea typeface="Times New Roman" panose="02020603050405020304" pitchFamily="18" charset="0"/>
                <a:cs typeface="Times New Roman" panose="02020603050405020304" pitchFamily="18" charset="0"/>
              </a:rPr>
              <a:t>variable name, type, length</a:t>
            </a: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 of the data sets that are listed in the MERGE statement</a:t>
            </a:r>
            <a:endParaRPr lang="en-US" sz="2000" dirty="0">
              <a:solidFill>
                <a:srgbClr val="0000CC"/>
              </a:solidFill>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gn="l">
              <a:lnSpc>
                <a:spcPct val="107000"/>
              </a:lnSpc>
              <a:spcBef>
                <a:spcPts val="0"/>
              </a:spcBef>
              <a:spcAft>
                <a:spcPts val="800"/>
              </a:spcAft>
              <a:buFont typeface="Wingdings" panose="05000000000000000000" pitchFamily="2" charset="2"/>
              <a:buChar char="q"/>
              <a:tabLst>
                <a:tab pos="457200" algn="l"/>
              </a:tabLst>
            </a:pP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reads the rest of the DATA step program</a:t>
            </a:r>
            <a:endParaRPr lang="en-US" sz="2000" dirty="0">
              <a:solidFill>
                <a:srgbClr val="0000CC"/>
              </a:solidFill>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gn="l">
              <a:lnSpc>
                <a:spcPct val="107000"/>
              </a:lnSpc>
              <a:spcBef>
                <a:spcPts val="0"/>
              </a:spcBef>
              <a:spcAft>
                <a:spcPts val="800"/>
              </a:spcAft>
              <a:buFont typeface="Wingdings" panose="05000000000000000000" pitchFamily="2" charset="2"/>
              <a:buChar char="q"/>
              <a:tabLst>
                <a:tab pos="457200" algn="l"/>
              </a:tabLst>
            </a:pP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creates the program data vector (PDV), an area of memory where SAS builds your data set </a:t>
            </a:r>
            <a:r>
              <a:rPr lang="en-US" sz="2000" b="1" dirty="0">
                <a:solidFill>
                  <a:srgbClr val="CC3300"/>
                </a:solidFill>
                <a:effectLst/>
                <a:latin typeface="Arial" panose="020B0604020202020204" pitchFamily="34" charset="0"/>
                <a:ea typeface="Times New Roman" panose="02020603050405020304" pitchFamily="18" charset="0"/>
                <a:cs typeface="Times New Roman" panose="02020603050405020304" pitchFamily="18" charset="0"/>
              </a:rPr>
              <a:t>one observation at a time</a:t>
            </a:r>
            <a:endParaRPr lang="en-US" sz="2000" b="1" dirty="0">
              <a:solidFill>
                <a:srgbClr val="CC3300"/>
              </a:solidFill>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gn="l">
              <a:lnSpc>
                <a:spcPct val="107000"/>
              </a:lnSpc>
              <a:spcBef>
                <a:spcPts val="0"/>
              </a:spcBef>
              <a:spcAft>
                <a:spcPts val="800"/>
              </a:spcAft>
              <a:buFont typeface="Wingdings" panose="05000000000000000000" pitchFamily="2" charset="2"/>
              <a:buChar char="q"/>
              <a:tabLst>
                <a:tab pos="457200" algn="l"/>
              </a:tabLst>
            </a:pP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assigns a tracking pointer to each data set that is listed in the MERGE statement.</a:t>
            </a:r>
            <a:endParaRPr lang="en-US" sz="2000" dirty="0">
              <a:solidFill>
                <a:srgbClr val="0000CC"/>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19843714-9654-4976-863E-428C100EB863}"/>
              </a:ext>
            </a:extLst>
          </p:cNvPr>
          <p:cNvSpPr txBox="1"/>
          <p:nvPr/>
        </p:nvSpPr>
        <p:spPr>
          <a:xfrm>
            <a:off x="1125416" y="4729212"/>
            <a:ext cx="9777046" cy="966483"/>
          </a:xfrm>
          <a:prstGeom prst="rect">
            <a:avLst/>
          </a:prstGeom>
          <a:noFill/>
        </p:spPr>
        <p:txBody>
          <a:bodyPr wrap="square">
            <a:spAutoFit/>
          </a:bodyPr>
          <a:lstStyle/>
          <a:p>
            <a:pPr marL="0" marR="0" algn="l">
              <a:lnSpc>
                <a:spcPct val="107000"/>
              </a:lnSpc>
              <a:spcBef>
                <a:spcPts val="0"/>
              </a:spcBef>
              <a:spcAft>
                <a:spcPts val="800"/>
              </a:spcAft>
            </a:pPr>
            <a:r>
              <a:rPr lang="en-US" sz="1800" dirty="0">
                <a:solidFill>
                  <a:srgbClr val="560D8D"/>
                </a:solidFill>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If variables with the same name appear in more than one data set, the variable from the first data set that contains the variable (in the order listed in the MERGE statement) determines the length of the variable.</a:t>
            </a:r>
            <a:endParaRPr lang="en-US" sz="2400" dirty="0">
              <a:solidFill>
                <a:srgbClr val="560D8D"/>
              </a:solidFill>
              <a:effectLst>
                <a:outerShdw blurRad="38100" dist="38100" dir="2700000" algn="tl">
                  <a:srgbClr val="000000">
                    <a:alpha val="43137"/>
                  </a:srgbClr>
                </a:outerShdw>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9656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130439B5-E46E-475D-BA3A-CE59D34639AD}"/>
              </a:ext>
            </a:extLst>
          </p:cNvPr>
          <p:cNvSpPr>
            <a:spLocks noChangeArrowheads="1"/>
          </p:cNvSpPr>
          <p:nvPr/>
        </p:nvSpPr>
        <p:spPr bwMode="auto">
          <a:xfrm>
            <a:off x="2021876" y="236754"/>
            <a:ext cx="8145939" cy="52521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fontAlgn="base"/>
            <a:r>
              <a:rPr lang="en-US" sz="3200" b="1" i="0" dirty="0">
                <a:solidFill>
                  <a:srgbClr val="0000CC"/>
                </a:solidFill>
                <a:effectLst/>
                <a:latin typeface="avenir-light"/>
              </a:rPr>
              <a:t>How SAS Processes Match-Merge</a:t>
            </a:r>
          </a:p>
        </p:txBody>
      </p:sp>
      <p:sp>
        <p:nvSpPr>
          <p:cNvPr id="6" name="TextBox 5">
            <a:extLst>
              <a:ext uri="{FF2B5EF4-FFF2-40B4-BE49-F238E27FC236}">
                <a16:creationId xmlns:a16="http://schemas.microsoft.com/office/drawing/2014/main" id="{5C46BCF7-9749-4CD2-925B-7DDB9F3B51EA}"/>
              </a:ext>
            </a:extLst>
          </p:cNvPr>
          <p:cNvSpPr txBox="1"/>
          <p:nvPr/>
        </p:nvSpPr>
        <p:spPr>
          <a:xfrm>
            <a:off x="381800" y="1025973"/>
            <a:ext cx="11191630" cy="3808415"/>
          </a:xfrm>
          <a:prstGeom prst="rect">
            <a:avLst/>
          </a:prstGeom>
          <a:noFill/>
        </p:spPr>
        <p:txBody>
          <a:bodyPr wrap="square">
            <a:spAutoFit/>
          </a:bodyPr>
          <a:lstStyle/>
          <a:p>
            <a:pPr marR="0">
              <a:lnSpc>
                <a:spcPct val="107000"/>
              </a:lnSpc>
              <a:spcBef>
                <a:spcPts val="0"/>
              </a:spcBef>
              <a:spcAft>
                <a:spcPts val="800"/>
              </a:spcAft>
            </a:pPr>
            <a:r>
              <a:rPr lang="en-US" sz="2800" b="1"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Executing</a:t>
            </a:r>
          </a:p>
          <a:p>
            <a:pPr marR="0" algn="l">
              <a:lnSpc>
                <a:spcPct val="107000"/>
              </a:lnSpc>
              <a:spcBef>
                <a:spcPts val="0"/>
              </a:spcBef>
              <a:spcAft>
                <a:spcPts val="800"/>
              </a:spcAft>
            </a:pP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After compiling the DATA step, SAS sequentially match-merges observations by moving the pointers down each observation of each data set and checking to see </a:t>
            </a:r>
            <a:r>
              <a:rPr lang="en-US" sz="2000" b="1"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whether the BY values match</a:t>
            </a: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indent="-342900" algn="l">
              <a:lnSpc>
                <a:spcPct val="107000"/>
              </a:lnSpc>
              <a:spcBef>
                <a:spcPts val="0"/>
              </a:spcBef>
              <a:spcAft>
                <a:spcPts val="800"/>
              </a:spcAft>
              <a:buFont typeface="Wingdings" panose="05000000000000000000" pitchFamily="2" charset="2"/>
              <a:buChar char="q"/>
            </a:pP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a:solidFill>
                  <a:srgbClr val="0000CC"/>
                </a:solidFill>
                <a:ea typeface="Times New Roman" panose="02020603050405020304" pitchFamily="18" charset="0"/>
                <a:cs typeface="Times New Roman" panose="02020603050405020304" pitchFamily="18" charset="0"/>
              </a:rPr>
              <a:t>If </a:t>
            </a:r>
            <a:r>
              <a:rPr lang="en-US" sz="2000" b="1"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Yes</a:t>
            </a: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 the observations are written to the PDV in the order in which the data sets appear in the MERGE statement. Values of any same-named variable are overwritten by values of the same-named variable in subsequent data sets. SAS writes the combined observation to the new data set and retains the values in the PDV until the BY value changes in all the data sets.</a:t>
            </a:r>
          </a:p>
          <a:p>
            <a:pPr marL="342900" marR="0" indent="-342900" algn="l">
              <a:lnSpc>
                <a:spcPct val="107000"/>
              </a:lnSpc>
              <a:spcBef>
                <a:spcPts val="0"/>
              </a:spcBef>
              <a:spcAft>
                <a:spcPts val="800"/>
              </a:spcAft>
              <a:buFont typeface="Wingdings" panose="05000000000000000000" pitchFamily="2" charset="2"/>
              <a:buChar char="q"/>
            </a:pPr>
            <a:r>
              <a:rPr lang="en-US" sz="2000" dirty="0">
                <a:solidFill>
                  <a:srgbClr val="0000CC"/>
                </a:solidFill>
                <a:ea typeface="DengXian" panose="02010600030101010101" pitchFamily="2" charset="-122"/>
                <a:cs typeface="Times New Roman" panose="02020603050405020304" pitchFamily="18" charset="0"/>
              </a:rPr>
              <a:t> </a:t>
            </a: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If </a:t>
            </a:r>
            <a:r>
              <a:rPr lang="en-US" sz="2000" b="1"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No</a:t>
            </a:r>
            <a:r>
              <a:rPr lang="en-US" sz="2000"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 SAS determines which of the values comes first and writes the observation that contains this value to the PDV. Then the observation is written to the new data set.</a:t>
            </a:r>
            <a:endParaRPr lang="en-US" sz="2000" dirty="0">
              <a:solidFill>
                <a:srgbClr val="0000CC"/>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F230A51E-2517-4B9C-97A0-C421F3E17824}"/>
              </a:ext>
            </a:extLst>
          </p:cNvPr>
          <p:cNvSpPr txBox="1"/>
          <p:nvPr/>
        </p:nvSpPr>
        <p:spPr>
          <a:xfrm>
            <a:off x="179753" y="5098388"/>
            <a:ext cx="11277599" cy="670120"/>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C00000"/>
                </a:solidFill>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When the BY value changes in all the input data sets, the PDV is initialized to missing. The DATA step merge continues to process every observation in each data set until it has processed all observations in all data sets.</a:t>
            </a:r>
            <a:endParaRPr lang="en-US" sz="2400" dirty="0">
              <a:solidFill>
                <a:srgbClr val="C00000"/>
              </a:solidFill>
              <a:effectLst>
                <a:outerShdw blurRad="38100" dist="38100" dir="2700000" algn="tl">
                  <a:srgbClr val="000000">
                    <a:alpha val="43137"/>
                  </a:srgbClr>
                </a:outerShdw>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91112852"/>
      </p:ext>
    </p:extLst>
  </p:cSld>
  <p:clrMapOvr>
    <a:masterClrMapping/>
  </p:clrMapOvr>
</p:sld>
</file>

<file path=ppt/theme/theme1.xml><?xml version="1.0" encoding="utf-8"?>
<a:theme xmlns:a="http://schemas.openxmlformats.org/drawingml/2006/main" name="1_Main Page">
  <a:themeElements>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ain Page">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ain P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ain P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ain P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ain P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ain P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ain Pag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ain P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ain P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ain P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ain P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ain P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1126</TotalTime>
  <Words>1554</Words>
  <Application>Microsoft Office PowerPoint</Application>
  <PresentationFormat>Widescreen</PresentationFormat>
  <Paragraphs>116</Paragraphs>
  <Slides>15</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avenir-light</vt:lpstr>
      <vt:lpstr>NationalBold</vt:lpstr>
      <vt:lpstr>Arial</vt:lpstr>
      <vt:lpstr>Book Antiqua</vt:lpstr>
      <vt:lpstr>Calibri</vt:lpstr>
      <vt:lpstr>Courier New</vt:lpstr>
      <vt:lpstr>Helvetica</vt:lpstr>
      <vt:lpstr>Times</vt:lpstr>
      <vt:lpstr>Wingdings</vt:lpstr>
      <vt:lpstr>1_Main Page</vt:lpstr>
      <vt:lpstr>STA 311 Statistical Computing &amp; Data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 311 Statistical Computing &amp; Data Management</dc:title>
  <dc:creator>Peng, Cheng</dc:creator>
  <cp:lastModifiedBy>Peng, Cheng</cp:lastModifiedBy>
  <cp:revision>3</cp:revision>
  <dcterms:created xsi:type="dcterms:W3CDTF">2020-09-29T21:20:44Z</dcterms:created>
  <dcterms:modified xsi:type="dcterms:W3CDTF">2021-03-21T14:52:10Z</dcterms:modified>
</cp:coreProperties>
</file>