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4"/>
  </p:sldMasterIdLst>
  <p:notesMasterIdLst>
    <p:notesMasterId r:id="rId16"/>
  </p:notesMasterIdLst>
  <p:sldIdLst>
    <p:sldId id="256" r:id="rId5"/>
    <p:sldId id="259" r:id="rId6"/>
    <p:sldId id="260" r:id="rId7"/>
    <p:sldId id="262" r:id="rId8"/>
    <p:sldId id="261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" id="{3374D542-6E3E-455F-9BFB-B45891911720}">
          <p14:sldIdLst>
            <p14:sldId id="256"/>
          </p14:sldIdLst>
        </p14:section>
        <p14:section name="Using Remix 3D to Search for Models" id="{6844172C-9703-4DC7-908A-C23538616A3C}">
          <p14:sldIdLst>
            <p14:sldId id="259"/>
            <p14:sldId id="260"/>
            <p14:sldId id="262"/>
            <p14:sldId id="261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04CC1-D330-4543-ADCC-3C8CEDACA081}" v="782" dt="2023-07-04T16:50:08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D3075-7B9A-4CC6-A03B-3422ED28EC4B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E30E71-A71C-4323-9A4B-53DE43FDD6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Feature Assembling</a:t>
          </a:r>
          <a:r>
            <a:rPr lang="en-US" b="0" i="0"/>
            <a:t> for raw feature extraction (unlike the conventional feature extraction, this refers to mining features from the unstructured data)</a:t>
          </a:r>
          <a:endParaRPr lang="en-US"/>
        </a:p>
      </dgm:t>
    </dgm:pt>
    <dgm:pt modelId="{2BCC26A3-C25D-4F65-91FF-603B41CE04B3}" type="parTrans" cxnId="{B749BB85-31AF-4219-A7A2-75D682908780}">
      <dgm:prSet/>
      <dgm:spPr/>
      <dgm:t>
        <a:bodyPr/>
        <a:lstStyle/>
        <a:p>
          <a:endParaRPr lang="en-US"/>
        </a:p>
      </dgm:t>
    </dgm:pt>
    <dgm:pt modelId="{274E9D96-C4A1-4B07-93C3-130F87ABC067}" type="sibTrans" cxnId="{B749BB85-31AF-4219-A7A2-75D682908780}">
      <dgm:prSet phldrT="01" phldr="0"/>
      <dgm:spPr/>
      <dgm:t>
        <a:bodyPr/>
        <a:lstStyle/>
        <a:p>
          <a:endParaRPr lang="en-US"/>
        </a:p>
      </dgm:t>
    </dgm:pt>
    <dgm:pt modelId="{33EDE95C-E5D1-49FB-B70A-AD788E906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Feature Reduction</a:t>
          </a:r>
          <a:r>
            <a:rPr lang="en-US" b="0" i="0"/>
            <a:t> for feature selection and feature extraction (in the sense of generating a subset of the original features).</a:t>
          </a:r>
          <a:endParaRPr lang="en-US"/>
        </a:p>
      </dgm:t>
    </dgm:pt>
    <dgm:pt modelId="{0DDE920B-86F6-4BB5-87E2-2ACAF88EAFF5}" type="parTrans" cxnId="{603AE8C0-3F4B-4BA0-8FF8-4A3592A7F0FC}">
      <dgm:prSet/>
      <dgm:spPr/>
      <dgm:t>
        <a:bodyPr/>
        <a:lstStyle/>
        <a:p>
          <a:endParaRPr lang="en-US"/>
        </a:p>
      </dgm:t>
    </dgm:pt>
    <dgm:pt modelId="{CDEB2AF0-7EE5-4825-9BAD-1A0DDA4A0AD0}" type="sibTrans" cxnId="{603AE8C0-3F4B-4BA0-8FF8-4A3592A7F0FC}">
      <dgm:prSet phldrT="02" phldr="0"/>
      <dgm:spPr/>
      <dgm:t>
        <a:bodyPr/>
        <a:lstStyle/>
        <a:p>
          <a:endParaRPr lang="en-US"/>
        </a:p>
      </dgm:t>
    </dgm:pt>
    <dgm:pt modelId="{464D7D48-388C-4ED5-9C91-4268C7FE32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Feature Extension</a:t>
          </a:r>
          <a:r>
            <a:rPr lang="en-US" b="0" i="0"/>
            <a:t>, for derived features.</a:t>
          </a:r>
          <a:endParaRPr lang="en-US"/>
        </a:p>
      </dgm:t>
    </dgm:pt>
    <dgm:pt modelId="{D16732C1-F134-471A-8E09-89CAB982C8EA}" type="parTrans" cxnId="{6391DA42-268B-44EB-8225-4BB922A2A1A7}">
      <dgm:prSet/>
      <dgm:spPr/>
      <dgm:t>
        <a:bodyPr/>
        <a:lstStyle/>
        <a:p>
          <a:endParaRPr lang="en-US"/>
        </a:p>
      </dgm:t>
    </dgm:pt>
    <dgm:pt modelId="{C8558481-2ABF-43D2-88EF-4108CE5E905B}" type="sibTrans" cxnId="{6391DA42-268B-44EB-8225-4BB922A2A1A7}">
      <dgm:prSet phldrT="03" phldr="0"/>
      <dgm:spPr/>
      <dgm:t>
        <a:bodyPr/>
        <a:lstStyle/>
        <a:p>
          <a:endParaRPr lang="en-US"/>
        </a:p>
      </dgm:t>
    </dgm:pt>
    <dgm:pt modelId="{CCF4B396-255F-4536-961E-4AA569D62CB1}" type="pres">
      <dgm:prSet presAssocID="{157D3075-7B9A-4CC6-A03B-3422ED28EC4B}" presName="root" presStyleCnt="0">
        <dgm:presLayoutVars>
          <dgm:dir/>
          <dgm:resizeHandles val="exact"/>
        </dgm:presLayoutVars>
      </dgm:prSet>
      <dgm:spPr/>
    </dgm:pt>
    <dgm:pt modelId="{CDE286AB-BA2F-4AB6-A0F0-5A8C76FEAD05}" type="pres">
      <dgm:prSet presAssocID="{77E30E71-A71C-4323-9A4B-53DE43FDD66B}" presName="compNode" presStyleCnt="0"/>
      <dgm:spPr/>
    </dgm:pt>
    <dgm:pt modelId="{9BBDEDCD-0848-41EC-8D00-F9F63D4E6690}" type="pres">
      <dgm:prSet presAssocID="{77E30E71-A71C-4323-9A4B-53DE43FDD6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6024B0-16A7-4ED5-9307-A7FD36718071}" type="pres">
      <dgm:prSet presAssocID="{77E30E71-A71C-4323-9A4B-53DE43FDD66B}" presName="spaceRect" presStyleCnt="0"/>
      <dgm:spPr/>
    </dgm:pt>
    <dgm:pt modelId="{1FC50C8D-0E85-48AC-89A3-523B50267B4C}" type="pres">
      <dgm:prSet presAssocID="{77E30E71-A71C-4323-9A4B-53DE43FDD66B}" presName="textRect" presStyleLbl="revTx" presStyleIdx="0" presStyleCnt="3">
        <dgm:presLayoutVars>
          <dgm:chMax val="1"/>
          <dgm:chPref val="1"/>
        </dgm:presLayoutVars>
      </dgm:prSet>
      <dgm:spPr/>
    </dgm:pt>
    <dgm:pt modelId="{50878DFC-9101-4D96-AC31-4BB27A9575B1}" type="pres">
      <dgm:prSet presAssocID="{274E9D96-C4A1-4B07-93C3-130F87ABC067}" presName="sibTrans" presStyleCnt="0"/>
      <dgm:spPr/>
    </dgm:pt>
    <dgm:pt modelId="{77F0CF32-6E04-4EC6-86ED-93A66E3210AD}" type="pres">
      <dgm:prSet presAssocID="{33EDE95C-E5D1-49FB-B70A-AD788E90642D}" presName="compNode" presStyleCnt="0"/>
      <dgm:spPr/>
    </dgm:pt>
    <dgm:pt modelId="{3F828940-30B9-4B25-A847-DA8ECC49698C}" type="pres">
      <dgm:prSet presAssocID="{33EDE95C-E5D1-49FB-B70A-AD788E9064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8BCECF7-D421-4EE2-8CBE-FFE4AA133D82}" type="pres">
      <dgm:prSet presAssocID="{33EDE95C-E5D1-49FB-B70A-AD788E90642D}" presName="spaceRect" presStyleCnt="0"/>
      <dgm:spPr/>
    </dgm:pt>
    <dgm:pt modelId="{4F21C20C-A0E7-47FC-B3F3-D259199AEA0D}" type="pres">
      <dgm:prSet presAssocID="{33EDE95C-E5D1-49FB-B70A-AD788E90642D}" presName="textRect" presStyleLbl="revTx" presStyleIdx="1" presStyleCnt="3">
        <dgm:presLayoutVars>
          <dgm:chMax val="1"/>
          <dgm:chPref val="1"/>
        </dgm:presLayoutVars>
      </dgm:prSet>
      <dgm:spPr/>
    </dgm:pt>
    <dgm:pt modelId="{6DB416B2-436C-47D5-A794-C7F81EAEC455}" type="pres">
      <dgm:prSet presAssocID="{CDEB2AF0-7EE5-4825-9BAD-1A0DDA4A0AD0}" presName="sibTrans" presStyleCnt="0"/>
      <dgm:spPr/>
    </dgm:pt>
    <dgm:pt modelId="{B27A177E-A281-4384-A187-93D1231BCEEF}" type="pres">
      <dgm:prSet presAssocID="{464D7D48-388C-4ED5-9C91-4268C7FE32EC}" presName="compNode" presStyleCnt="0"/>
      <dgm:spPr/>
    </dgm:pt>
    <dgm:pt modelId="{53B97A9D-7A11-4AAF-8D9C-30C1CC0F922D}" type="pres">
      <dgm:prSet presAssocID="{464D7D48-388C-4ED5-9C91-4268C7FE32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51C52C6F-2F66-4FBB-AF81-A19406E71D10}" type="pres">
      <dgm:prSet presAssocID="{464D7D48-388C-4ED5-9C91-4268C7FE32EC}" presName="spaceRect" presStyleCnt="0"/>
      <dgm:spPr/>
    </dgm:pt>
    <dgm:pt modelId="{688B6D1C-BD98-4E0E-A494-3DD5A4630164}" type="pres">
      <dgm:prSet presAssocID="{464D7D48-388C-4ED5-9C91-4268C7FE32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91DA42-268B-44EB-8225-4BB922A2A1A7}" srcId="{157D3075-7B9A-4CC6-A03B-3422ED28EC4B}" destId="{464D7D48-388C-4ED5-9C91-4268C7FE32EC}" srcOrd="2" destOrd="0" parTransId="{D16732C1-F134-471A-8E09-89CAB982C8EA}" sibTransId="{C8558481-2ABF-43D2-88EF-4108CE5E905B}"/>
    <dgm:cxn modelId="{B749BB85-31AF-4219-A7A2-75D682908780}" srcId="{157D3075-7B9A-4CC6-A03B-3422ED28EC4B}" destId="{77E30E71-A71C-4323-9A4B-53DE43FDD66B}" srcOrd="0" destOrd="0" parTransId="{2BCC26A3-C25D-4F65-91FF-603B41CE04B3}" sibTransId="{274E9D96-C4A1-4B07-93C3-130F87ABC067}"/>
    <dgm:cxn modelId="{D99EA99B-D859-4E98-BA6E-575DC24FF21F}" type="presOf" srcId="{157D3075-7B9A-4CC6-A03B-3422ED28EC4B}" destId="{CCF4B396-255F-4536-961E-4AA569D62CB1}" srcOrd="0" destOrd="0" presId="urn:microsoft.com/office/officeart/2018/2/layout/IconLabelList"/>
    <dgm:cxn modelId="{9F9730A8-F239-4609-9FD8-2D5C90DD1636}" type="presOf" srcId="{33EDE95C-E5D1-49FB-B70A-AD788E90642D}" destId="{4F21C20C-A0E7-47FC-B3F3-D259199AEA0D}" srcOrd="0" destOrd="0" presId="urn:microsoft.com/office/officeart/2018/2/layout/IconLabelList"/>
    <dgm:cxn modelId="{603AE8C0-3F4B-4BA0-8FF8-4A3592A7F0FC}" srcId="{157D3075-7B9A-4CC6-A03B-3422ED28EC4B}" destId="{33EDE95C-E5D1-49FB-B70A-AD788E90642D}" srcOrd="1" destOrd="0" parTransId="{0DDE920B-86F6-4BB5-87E2-2ACAF88EAFF5}" sibTransId="{CDEB2AF0-7EE5-4825-9BAD-1A0DDA4A0AD0}"/>
    <dgm:cxn modelId="{0D6ED8E0-D35A-483A-BA3A-7F47B32A1AAA}" type="presOf" srcId="{464D7D48-388C-4ED5-9C91-4268C7FE32EC}" destId="{688B6D1C-BD98-4E0E-A494-3DD5A4630164}" srcOrd="0" destOrd="0" presId="urn:microsoft.com/office/officeart/2018/2/layout/IconLabelList"/>
    <dgm:cxn modelId="{C09E7CF1-3E57-4CB4-8475-63EF1C19AD41}" type="presOf" srcId="{77E30E71-A71C-4323-9A4B-53DE43FDD66B}" destId="{1FC50C8D-0E85-48AC-89A3-523B50267B4C}" srcOrd="0" destOrd="0" presId="urn:microsoft.com/office/officeart/2018/2/layout/IconLabelList"/>
    <dgm:cxn modelId="{2315DCBB-7A1A-4004-BB08-365E1CD8EB69}" type="presParOf" srcId="{CCF4B396-255F-4536-961E-4AA569D62CB1}" destId="{CDE286AB-BA2F-4AB6-A0F0-5A8C76FEAD05}" srcOrd="0" destOrd="0" presId="urn:microsoft.com/office/officeart/2018/2/layout/IconLabelList"/>
    <dgm:cxn modelId="{FF79B8C1-A569-42F8-8A4D-51B81C58C45E}" type="presParOf" srcId="{CDE286AB-BA2F-4AB6-A0F0-5A8C76FEAD05}" destId="{9BBDEDCD-0848-41EC-8D00-F9F63D4E6690}" srcOrd="0" destOrd="0" presId="urn:microsoft.com/office/officeart/2018/2/layout/IconLabelList"/>
    <dgm:cxn modelId="{E241E420-0583-4D48-9F60-63FD3DCFF9D3}" type="presParOf" srcId="{CDE286AB-BA2F-4AB6-A0F0-5A8C76FEAD05}" destId="{386024B0-16A7-4ED5-9307-A7FD36718071}" srcOrd="1" destOrd="0" presId="urn:microsoft.com/office/officeart/2018/2/layout/IconLabelList"/>
    <dgm:cxn modelId="{949EEAE9-7E39-4EF5-9F61-BE8FA93DD64A}" type="presParOf" srcId="{CDE286AB-BA2F-4AB6-A0F0-5A8C76FEAD05}" destId="{1FC50C8D-0E85-48AC-89A3-523B50267B4C}" srcOrd="2" destOrd="0" presId="urn:microsoft.com/office/officeart/2018/2/layout/IconLabelList"/>
    <dgm:cxn modelId="{678A1683-E061-480E-B2CF-3793F2644CCA}" type="presParOf" srcId="{CCF4B396-255F-4536-961E-4AA569D62CB1}" destId="{50878DFC-9101-4D96-AC31-4BB27A9575B1}" srcOrd="1" destOrd="0" presId="urn:microsoft.com/office/officeart/2018/2/layout/IconLabelList"/>
    <dgm:cxn modelId="{836429D4-F42F-4784-B16E-32FA15F1ECA3}" type="presParOf" srcId="{CCF4B396-255F-4536-961E-4AA569D62CB1}" destId="{77F0CF32-6E04-4EC6-86ED-93A66E3210AD}" srcOrd="2" destOrd="0" presId="urn:microsoft.com/office/officeart/2018/2/layout/IconLabelList"/>
    <dgm:cxn modelId="{66EE1931-EFD0-41FF-9064-83A17CF69684}" type="presParOf" srcId="{77F0CF32-6E04-4EC6-86ED-93A66E3210AD}" destId="{3F828940-30B9-4B25-A847-DA8ECC49698C}" srcOrd="0" destOrd="0" presId="urn:microsoft.com/office/officeart/2018/2/layout/IconLabelList"/>
    <dgm:cxn modelId="{F77EF541-5580-4F19-9238-34E3D53FDA4E}" type="presParOf" srcId="{77F0CF32-6E04-4EC6-86ED-93A66E3210AD}" destId="{A8BCECF7-D421-4EE2-8CBE-FFE4AA133D82}" srcOrd="1" destOrd="0" presId="urn:microsoft.com/office/officeart/2018/2/layout/IconLabelList"/>
    <dgm:cxn modelId="{B8B8C5C2-2F15-4C67-9258-CAD64563BB98}" type="presParOf" srcId="{77F0CF32-6E04-4EC6-86ED-93A66E3210AD}" destId="{4F21C20C-A0E7-47FC-B3F3-D259199AEA0D}" srcOrd="2" destOrd="0" presId="urn:microsoft.com/office/officeart/2018/2/layout/IconLabelList"/>
    <dgm:cxn modelId="{CC3F566A-12BF-4A2E-81B0-78A366E6337C}" type="presParOf" srcId="{CCF4B396-255F-4536-961E-4AA569D62CB1}" destId="{6DB416B2-436C-47D5-A794-C7F81EAEC455}" srcOrd="3" destOrd="0" presId="urn:microsoft.com/office/officeart/2018/2/layout/IconLabelList"/>
    <dgm:cxn modelId="{2DFA41EF-48FC-45DB-9430-A84862468B4A}" type="presParOf" srcId="{CCF4B396-255F-4536-961E-4AA569D62CB1}" destId="{B27A177E-A281-4384-A187-93D1231BCEEF}" srcOrd="4" destOrd="0" presId="urn:microsoft.com/office/officeart/2018/2/layout/IconLabelList"/>
    <dgm:cxn modelId="{5A702BE1-729B-4436-8882-0A5977F40A7D}" type="presParOf" srcId="{B27A177E-A281-4384-A187-93D1231BCEEF}" destId="{53B97A9D-7A11-4AAF-8D9C-30C1CC0F922D}" srcOrd="0" destOrd="0" presId="urn:microsoft.com/office/officeart/2018/2/layout/IconLabelList"/>
    <dgm:cxn modelId="{B243E932-6EB3-4CE5-B96C-6ECB27DD78CD}" type="presParOf" srcId="{B27A177E-A281-4384-A187-93D1231BCEEF}" destId="{51C52C6F-2F66-4FBB-AF81-A19406E71D10}" srcOrd="1" destOrd="0" presId="urn:microsoft.com/office/officeart/2018/2/layout/IconLabelList"/>
    <dgm:cxn modelId="{93758C55-CB7E-4D23-9080-6042D9F83D6E}" type="presParOf" srcId="{B27A177E-A281-4384-A187-93D1231BCEEF}" destId="{688B6D1C-BD98-4E0E-A494-3DD5A46301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041C8-0444-432A-ACF9-53B6A5712C35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78E1EF-AE7E-4D19-AB2C-4A43E7F14959}">
      <dgm:prSet/>
      <dgm:spPr/>
      <dgm:t>
        <a:bodyPr/>
        <a:lstStyle/>
        <a:p>
          <a:r>
            <a:rPr lang="en-US" b="0" i="0" dirty="0"/>
            <a:t>Imputing</a:t>
          </a:r>
        </a:p>
        <a:p>
          <a:r>
            <a:rPr lang="en-US" b="0" i="0" dirty="0"/>
            <a:t>Missing values  </a:t>
          </a:r>
          <a:endParaRPr lang="en-US" dirty="0"/>
        </a:p>
      </dgm:t>
    </dgm:pt>
    <dgm:pt modelId="{E5CD66D1-F1AA-4EB0-AED8-F496D96AE6CB}" type="parTrans" cxnId="{2311DDD1-2417-4A73-A3D1-5FACFE3108DF}">
      <dgm:prSet/>
      <dgm:spPr/>
      <dgm:t>
        <a:bodyPr/>
        <a:lstStyle/>
        <a:p>
          <a:endParaRPr lang="en-US"/>
        </a:p>
      </dgm:t>
    </dgm:pt>
    <dgm:pt modelId="{58D611EB-F763-4516-AD76-F29265C00410}" type="sibTrans" cxnId="{2311DDD1-2417-4A73-A3D1-5FACFE3108DF}">
      <dgm:prSet/>
      <dgm:spPr/>
      <dgm:t>
        <a:bodyPr/>
        <a:lstStyle/>
        <a:p>
          <a:endParaRPr lang="en-US"/>
        </a:p>
      </dgm:t>
    </dgm:pt>
    <dgm:pt modelId="{6B03FF49-F4C7-4612-B723-8A79F416C7FD}">
      <dgm:prSet/>
      <dgm:spPr/>
      <dgm:t>
        <a:bodyPr/>
        <a:lstStyle/>
        <a:p>
          <a:r>
            <a:rPr lang="en-US" b="0" i="0" dirty="0"/>
            <a:t>Discretization</a:t>
          </a:r>
        </a:p>
        <a:p>
          <a:r>
            <a:rPr lang="en-US" b="0" i="0" dirty="0"/>
            <a:t>&amp; Binning</a:t>
          </a:r>
          <a:endParaRPr lang="en-US" dirty="0"/>
        </a:p>
      </dgm:t>
    </dgm:pt>
    <dgm:pt modelId="{5D270632-B550-4341-8A45-B10E2D10A65E}" type="parTrans" cxnId="{843B5467-63F0-4A00-ACFA-EA5B67A749D7}">
      <dgm:prSet/>
      <dgm:spPr/>
      <dgm:t>
        <a:bodyPr/>
        <a:lstStyle/>
        <a:p>
          <a:endParaRPr lang="en-US"/>
        </a:p>
      </dgm:t>
    </dgm:pt>
    <dgm:pt modelId="{E42B4174-2640-4D5C-A334-9FF1CBBDAE84}" type="sibTrans" cxnId="{843B5467-63F0-4A00-ACFA-EA5B67A749D7}">
      <dgm:prSet/>
      <dgm:spPr/>
      <dgm:t>
        <a:bodyPr/>
        <a:lstStyle/>
        <a:p>
          <a:endParaRPr lang="en-US"/>
        </a:p>
      </dgm:t>
    </dgm:pt>
    <dgm:pt modelId="{1812B778-FB01-47B6-ABAF-E1A34531E621}">
      <dgm:prSet/>
      <dgm:spPr/>
      <dgm:t>
        <a:bodyPr/>
        <a:lstStyle/>
        <a:p>
          <a:r>
            <a:rPr lang="en-US" b="0" i="0" dirty="0"/>
            <a:t>Categorical Encoding </a:t>
          </a:r>
          <a:endParaRPr lang="en-US" dirty="0"/>
        </a:p>
      </dgm:t>
    </dgm:pt>
    <dgm:pt modelId="{CFDF70DA-DA18-441D-A941-03C0EFC2EA12}" type="parTrans" cxnId="{05C34B71-DA9C-4A19-BD84-7CF3455246D9}">
      <dgm:prSet/>
      <dgm:spPr/>
      <dgm:t>
        <a:bodyPr/>
        <a:lstStyle/>
        <a:p>
          <a:endParaRPr lang="en-US"/>
        </a:p>
      </dgm:t>
    </dgm:pt>
    <dgm:pt modelId="{353EA342-1A45-4230-BCCA-B53F3E9DFEEA}" type="sibTrans" cxnId="{05C34B71-DA9C-4A19-BD84-7CF3455246D9}">
      <dgm:prSet/>
      <dgm:spPr/>
      <dgm:t>
        <a:bodyPr/>
        <a:lstStyle/>
        <a:p>
          <a:endParaRPr lang="en-US"/>
        </a:p>
      </dgm:t>
    </dgm:pt>
    <dgm:pt modelId="{CFDAA5FA-C76E-4148-9BD4-92841227FEB8}">
      <dgm:prSet/>
      <dgm:spPr/>
      <dgm:t>
        <a:bodyPr/>
        <a:lstStyle/>
        <a:p>
          <a:r>
            <a:rPr lang="en-US" b="0" i="0" dirty="0"/>
            <a:t>Feature Splitting </a:t>
          </a:r>
          <a:endParaRPr lang="en-US" dirty="0"/>
        </a:p>
      </dgm:t>
    </dgm:pt>
    <dgm:pt modelId="{67008316-6B3A-4F11-9BEB-2F80A53D90DF}" type="parTrans" cxnId="{33EB383C-7A11-4721-9D1A-A7C93C4F1812}">
      <dgm:prSet/>
      <dgm:spPr/>
      <dgm:t>
        <a:bodyPr/>
        <a:lstStyle/>
        <a:p>
          <a:endParaRPr lang="en-US"/>
        </a:p>
      </dgm:t>
    </dgm:pt>
    <dgm:pt modelId="{647EDA6A-ACBD-4F48-97BD-52738DA8D252}" type="sibTrans" cxnId="{33EB383C-7A11-4721-9D1A-A7C93C4F1812}">
      <dgm:prSet/>
      <dgm:spPr/>
      <dgm:t>
        <a:bodyPr/>
        <a:lstStyle/>
        <a:p>
          <a:endParaRPr lang="en-US"/>
        </a:p>
      </dgm:t>
    </dgm:pt>
    <dgm:pt modelId="{A941CFAE-1636-4F57-8086-CD8F16C4F7AA}">
      <dgm:prSet/>
      <dgm:spPr/>
      <dgm:t>
        <a:bodyPr/>
        <a:lstStyle/>
        <a:p>
          <a:r>
            <a:rPr lang="en-US" b="0" i="0" dirty="0"/>
            <a:t>Handling Outliers </a:t>
          </a:r>
          <a:endParaRPr lang="en-US" dirty="0"/>
        </a:p>
      </dgm:t>
    </dgm:pt>
    <dgm:pt modelId="{57A12A79-3769-4B16-94B2-DBA664248525}" type="parTrans" cxnId="{4A427927-8298-4686-BE20-4E90A0CA8884}">
      <dgm:prSet/>
      <dgm:spPr/>
      <dgm:t>
        <a:bodyPr/>
        <a:lstStyle/>
        <a:p>
          <a:endParaRPr lang="en-US"/>
        </a:p>
      </dgm:t>
    </dgm:pt>
    <dgm:pt modelId="{A3F27C38-0A31-48FA-961D-81057A58F62F}" type="sibTrans" cxnId="{4A427927-8298-4686-BE20-4E90A0CA8884}">
      <dgm:prSet/>
      <dgm:spPr/>
      <dgm:t>
        <a:bodyPr/>
        <a:lstStyle/>
        <a:p>
          <a:endParaRPr lang="en-US"/>
        </a:p>
      </dgm:t>
    </dgm:pt>
    <dgm:pt modelId="{7F7F79D4-FDDF-4D22-A930-6CF10F264D7E}">
      <dgm:prSet/>
      <dgm:spPr/>
      <dgm:t>
        <a:bodyPr/>
        <a:lstStyle/>
        <a:p>
          <a:r>
            <a:rPr lang="en-US" b="0" i="0" dirty="0"/>
            <a:t>Variable Transformations </a:t>
          </a:r>
          <a:endParaRPr lang="en-US" dirty="0"/>
        </a:p>
      </dgm:t>
    </dgm:pt>
    <dgm:pt modelId="{F08C68E1-43AD-40B8-8805-5EE3044C0FC8}" type="parTrans" cxnId="{0AC90654-E4FA-481C-8040-730D5910E94D}">
      <dgm:prSet/>
      <dgm:spPr/>
      <dgm:t>
        <a:bodyPr/>
        <a:lstStyle/>
        <a:p>
          <a:endParaRPr lang="en-US"/>
        </a:p>
      </dgm:t>
    </dgm:pt>
    <dgm:pt modelId="{711ED9D4-9A1C-4866-A3AC-5D7554607D96}" type="sibTrans" cxnId="{0AC90654-E4FA-481C-8040-730D5910E94D}">
      <dgm:prSet/>
      <dgm:spPr/>
      <dgm:t>
        <a:bodyPr/>
        <a:lstStyle/>
        <a:p>
          <a:endParaRPr lang="en-US"/>
        </a:p>
      </dgm:t>
    </dgm:pt>
    <dgm:pt modelId="{91D01BBE-72BC-48B5-BE4C-B3A54EC3E374}">
      <dgm:prSet/>
      <dgm:spPr/>
      <dgm:t>
        <a:bodyPr/>
        <a:lstStyle/>
        <a:p>
          <a:r>
            <a:rPr lang="en-US" b="0" i="0" dirty="0"/>
            <a:t>Scaling</a:t>
          </a:r>
        </a:p>
        <a:p>
          <a:r>
            <a:rPr lang="en-US" b="0" i="0" dirty="0"/>
            <a:t>(Standardization) </a:t>
          </a:r>
          <a:endParaRPr lang="en-US" dirty="0"/>
        </a:p>
      </dgm:t>
    </dgm:pt>
    <dgm:pt modelId="{12BE61D2-A89C-4B32-92D8-27ED024E22F3}" type="parTrans" cxnId="{8E4AB89F-752F-4276-9C5F-65E940B1C286}">
      <dgm:prSet/>
      <dgm:spPr/>
      <dgm:t>
        <a:bodyPr/>
        <a:lstStyle/>
        <a:p>
          <a:endParaRPr lang="en-US"/>
        </a:p>
      </dgm:t>
    </dgm:pt>
    <dgm:pt modelId="{5BF9DAB9-A471-46AD-96D8-1A9F50CF0A2B}" type="sibTrans" cxnId="{8E4AB89F-752F-4276-9C5F-65E940B1C286}">
      <dgm:prSet/>
      <dgm:spPr/>
      <dgm:t>
        <a:bodyPr/>
        <a:lstStyle/>
        <a:p>
          <a:endParaRPr lang="en-US"/>
        </a:p>
      </dgm:t>
    </dgm:pt>
    <dgm:pt modelId="{49FB8A7F-30CA-4577-B7AC-4866837FC773}">
      <dgm:prSet/>
      <dgm:spPr/>
      <dgm:t>
        <a:bodyPr/>
        <a:lstStyle/>
        <a:p>
          <a:r>
            <a:rPr lang="en-US" dirty="0"/>
            <a:t>Creating Features</a:t>
          </a:r>
        </a:p>
      </dgm:t>
    </dgm:pt>
    <dgm:pt modelId="{A9351F16-A4DE-4950-A202-C66E6EDAE551}" type="parTrans" cxnId="{281CB558-4826-447C-B581-D6CFA7A90F90}">
      <dgm:prSet/>
      <dgm:spPr/>
      <dgm:t>
        <a:bodyPr/>
        <a:lstStyle/>
        <a:p>
          <a:endParaRPr lang="en-US"/>
        </a:p>
      </dgm:t>
    </dgm:pt>
    <dgm:pt modelId="{F65B0565-C68C-456B-929A-7C8C9C09F002}" type="sibTrans" cxnId="{281CB558-4826-447C-B581-D6CFA7A90F90}">
      <dgm:prSet/>
      <dgm:spPr/>
      <dgm:t>
        <a:bodyPr/>
        <a:lstStyle/>
        <a:p>
          <a:endParaRPr lang="en-US"/>
        </a:p>
      </dgm:t>
    </dgm:pt>
    <dgm:pt modelId="{D19E6F2E-584B-41DB-B73B-83EEEF0D5853}">
      <dgm:prSet/>
      <dgm:spPr/>
      <dgm:t>
        <a:bodyPr/>
        <a:lstStyle/>
        <a:p>
          <a:r>
            <a:rPr lang="en-US" dirty="0"/>
            <a:t>Grouping Sparse Categories</a:t>
          </a:r>
        </a:p>
      </dgm:t>
    </dgm:pt>
    <dgm:pt modelId="{AA95D314-E2BB-4A45-BDA6-82595B0579FA}" type="parTrans" cxnId="{D3A56952-D1E1-4BC9-B271-B619F93B1D08}">
      <dgm:prSet/>
      <dgm:spPr/>
      <dgm:t>
        <a:bodyPr/>
        <a:lstStyle/>
        <a:p>
          <a:endParaRPr lang="en-US"/>
        </a:p>
      </dgm:t>
    </dgm:pt>
    <dgm:pt modelId="{E2F8F014-B965-421D-892C-E83710FFB1F7}" type="sibTrans" cxnId="{D3A56952-D1E1-4BC9-B271-B619F93B1D08}">
      <dgm:prSet/>
      <dgm:spPr/>
      <dgm:t>
        <a:bodyPr/>
        <a:lstStyle/>
        <a:p>
          <a:endParaRPr lang="en-US"/>
        </a:p>
      </dgm:t>
    </dgm:pt>
    <dgm:pt modelId="{7342BEEA-E278-409E-B54B-72D4169BE6BD}" type="pres">
      <dgm:prSet presAssocID="{996041C8-0444-432A-ACF9-53B6A5712C35}" presName="diagram" presStyleCnt="0">
        <dgm:presLayoutVars>
          <dgm:dir/>
          <dgm:resizeHandles val="exact"/>
        </dgm:presLayoutVars>
      </dgm:prSet>
      <dgm:spPr/>
    </dgm:pt>
    <dgm:pt modelId="{D18846A1-608F-4C39-8ACB-5DDE7CE95E41}" type="pres">
      <dgm:prSet presAssocID="{C078E1EF-AE7E-4D19-AB2C-4A43E7F14959}" presName="node" presStyleLbl="node1" presStyleIdx="0" presStyleCnt="9">
        <dgm:presLayoutVars>
          <dgm:bulletEnabled val="1"/>
        </dgm:presLayoutVars>
      </dgm:prSet>
      <dgm:spPr/>
    </dgm:pt>
    <dgm:pt modelId="{427D5BDB-4AD5-46A9-AC59-1C9DEEF2917C}" type="pres">
      <dgm:prSet presAssocID="{58D611EB-F763-4516-AD76-F29265C00410}" presName="sibTrans" presStyleCnt="0"/>
      <dgm:spPr/>
    </dgm:pt>
    <dgm:pt modelId="{9F6E8AD2-4B7F-4BAB-9C4F-4165E6B7340C}" type="pres">
      <dgm:prSet presAssocID="{6B03FF49-F4C7-4612-B723-8A79F416C7FD}" presName="node" presStyleLbl="node1" presStyleIdx="1" presStyleCnt="9">
        <dgm:presLayoutVars>
          <dgm:bulletEnabled val="1"/>
        </dgm:presLayoutVars>
      </dgm:prSet>
      <dgm:spPr/>
    </dgm:pt>
    <dgm:pt modelId="{064303A6-3909-4B77-8923-8F37EDDEEC7B}" type="pres">
      <dgm:prSet presAssocID="{E42B4174-2640-4D5C-A334-9FF1CBBDAE84}" presName="sibTrans" presStyleCnt="0"/>
      <dgm:spPr/>
    </dgm:pt>
    <dgm:pt modelId="{0E8B44AC-C4A2-4CF8-9F4E-2A580E364929}" type="pres">
      <dgm:prSet presAssocID="{1812B778-FB01-47B6-ABAF-E1A34531E621}" presName="node" presStyleLbl="node1" presStyleIdx="2" presStyleCnt="9">
        <dgm:presLayoutVars>
          <dgm:bulletEnabled val="1"/>
        </dgm:presLayoutVars>
      </dgm:prSet>
      <dgm:spPr/>
    </dgm:pt>
    <dgm:pt modelId="{2FEADAC2-8102-453E-8074-F7254AD25190}" type="pres">
      <dgm:prSet presAssocID="{353EA342-1A45-4230-BCCA-B53F3E9DFEEA}" presName="sibTrans" presStyleCnt="0"/>
      <dgm:spPr/>
    </dgm:pt>
    <dgm:pt modelId="{1ECDF0E7-4253-468B-BCC1-11902CFD39C9}" type="pres">
      <dgm:prSet presAssocID="{CFDAA5FA-C76E-4148-9BD4-92841227FEB8}" presName="node" presStyleLbl="node1" presStyleIdx="3" presStyleCnt="9">
        <dgm:presLayoutVars>
          <dgm:bulletEnabled val="1"/>
        </dgm:presLayoutVars>
      </dgm:prSet>
      <dgm:spPr/>
    </dgm:pt>
    <dgm:pt modelId="{1F4FF08A-DB32-4CE8-8A6A-5440B0FE3602}" type="pres">
      <dgm:prSet presAssocID="{647EDA6A-ACBD-4F48-97BD-52738DA8D252}" presName="sibTrans" presStyleCnt="0"/>
      <dgm:spPr/>
    </dgm:pt>
    <dgm:pt modelId="{FCE53049-6B3D-41DD-ABF8-335987B80AA9}" type="pres">
      <dgm:prSet presAssocID="{A941CFAE-1636-4F57-8086-CD8F16C4F7AA}" presName="node" presStyleLbl="node1" presStyleIdx="4" presStyleCnt="9">
        <dgm:presLayoutVars>
          <dgm:bulletEnabled val="1"/>
        </dgm:presLayoutVars>
      </dgm:prSet>
      <dgm:spPr/>
    </dgm:pt>
    <dgm:pt modelId="{C5695D4C-EE12-422D-9A37-E9E035855FAE}" type="pres">
      <dgm:prSet presAssocID="{A3F27C38-0A31-48FA-961D-81057A58F62F}" presName="sibTrans" presStyleCnt="0"/>
      <dgm:spPr/>
    </dgm:pt>
    <dgm:pt modelId="{FE19235A-1411-4CA4-BD9C-949495F3E6C0}" type="pres">
      <dgm:prSet presAssocID="{7F7F79D4-FDDF-4D22-A930-6CF10F264D7E}" presName="node" presStyleLbl="node1" presStyleIdx="5" presStyleCnt="9">
        <dgm:presLayoutVars>
          <dgm:bulletEnabled val="1"/>
        </dgm:presLayoutVars>
      </dgm:prSet>
      <dgm:spPr/>
    </dgm:pt>
    <dgm:pt modelId="{2EA252EA-38C2-4A79-B4D9-C8F7EEE3D07F}" type="pres">
      <dgm:prSet presAssocID="{711ED9D4-9A1C-4866-A3AC-5D7554607D96}" presName="sibTrans" presStyleCnt="0"/>
      <dgm:spPr/>
    </dgm:pt>
    <dgm:pt modelId="{CEFFB3BB-A203-4718-AE4C-F53FE9551391}" type="pres">
      <dgm:prSet presAssocID="{91D01BBE-72BC-48B5-BE4C-B3A54EC3E374}" presName="node" presStyleLbl="node1" presStyleIdx="6" presStyleCnt="9" custLinFactNeighborX="838" custLinFactNeighborY="993">
        <dgm:presLayoutVars>
          <dgm:bulletEnabled val="1"/>
        </dgm:presLayoutVars>
      </dgm:prSet>
      <dgm:spPr/>
    </dgm:pt>
    <dgm:pt modelId="{F7F3E084-8E54-48C8-A758-0D64FF1CFB78}" type="pres">
      <dgm:prSet presAssocID="{5BF9DAB9-A471-46AD-96D8-1A9F50CF0A2B}" presName="sibTrans" presStyleCnt="0"/>
      <dgm:spPr/>
    </dgm:pt>
    <dgm:pt modelId="{C4DA72C0-D95E-481F-AB86-C9AEDA42930E}" type="pres">
      <dgm:prSet presAssocID="{49FB8A7F-30CA-4577-B7AC-4866837FC773}" presName="node" presStyleLbl="node1" presStyleIdx="7" presStyleCnt="9" custLinFactNeighborX="1406" custLinFactNeighborY="-1913">
        <dgm:presLayoutVars>
          <dgm:bulletEnabled val="1"/>
        </dgm:presLayoutVars>
      </dgm:prSet>
      <dgm:spPr/>
    </dgm:pt>
    <dgm:pt modelId="{738C7130-2A13-4E2C-937F-8556E70DE94D}" type="pres">
      <dgm:prSet presAssocID="{F65B0565-C68C-456B-929A-7C8C9C09F002}" presName="sibTrans" presStyleCnt="0"/>
      <dgm:spPr/>
    </dgm:pt>
    <dgm:pt modelId="{50295E52-FEFB-4508-B976-ACB6C7B5DC31}" type="pres">
      <dgm:prSet presAssocID="{D19E6F2E-584B-41DB-B73B-83EEEF0D5853}" presName="node" presStyleLbl="node1" presStyleIdx="8" presStyleCnt="9" custLinFactNeighborX="1523" custLinFactNeighborY="-2329">
        <dgm:presLayoutVars>
          <dgm:bulletEnabled val="1"/>
        </dgm:presLayoutVars>
      </dgm:prSet>
      <dgm:spPr/>
    </dgm:pt>
  </dgm:ptLst>
  <dgm:cxnLst>
    <dgm:cxn modelId="{4A427927-8298-4686-BE20-4E90A0CA8884}" srcId="{996041C8-0444-432A-ACF9-53B6A5712C35}" destId="{A941CFAE-1636-4F57-8086-CD8F16C4F7AA}" srcOrd="4" destOrd="0" parTransId="{57A12A79-3769-4B16-94B2-DBA664248525}" sibTransId="{A3F27C38-0A31-48FA-961D-81057A58F62F}"/>
    <dgm:cxn modelId="{CABAC22C-0391-47A4-BD85-1F36E7A22232}" type="presOf" srcId="{996041C8-0444-432A-ACF9-53B6A5712C35}" destId="{7342BEEA-E278-409E-B54B-72D4169BE6BD}" srcOrd="0" destOrd="0" presId="urn:microsoft.com/office/officeart/2005/8/layout/default"/>
    <dgm:cxn modelId="{0DEC0C39-C492-48CC-9C75-3D484FF78FB1}" type="presOf" srcId="{D19E6F2E-584B-41DB-B73B-83EEEF0D5853}" destId="{50295E52-FEFB-4508-B976-ACB6C7B5DC31}" srcOrd="0" destOrd="0" presId="urn:microsoft.com/office/officeart/2005/8/layout/default"/>
    <dgm:cxn modelId="{33EB383C-7A11-4721-9D1A-A7C93C4F1812}" srcId="{996041C8-0444-432A-ACF9-53B6A5712C35}" destId="{CFDAA5FA-C76E-4148-9BD4-92841227FEB8}" srcOrd="3" destOrd="0" parTransId="{67008316-6B3A-4F11-9BEB-2F80A53D90DF}" sibTransId="{647EDA6A-ACBD-4F48-97BD-52738DA8D252}"/>
    <dgm:cxn modelId="{027B9143-6B74-404C-AFAA-5F9A5AE1DC62}" type="presOf" srcId="{91D01BBE-72BC-48B5-BE4C-B3A54EC3E374}" destId="{CEFFB3BB-A203-4718-AE4C-F53FE9551391}" srcOrd="0" destOrd="0" presId="urn:microsoft.com/office/officeart/2005/8/layout/default"/>
    <dgm:cxn modelId="{843B5467-63F0-4A00-ACFA-EA5B67A749D7}" srcId="{996041C8-0444-432A-ACF9-53B6A5712C35}" destId="{6B03FF49-F4C7-4612-B723-8A79F416C7FD}" srcOrd="1" destOrd="0" parTransId="{5D270632-B550-4341-8A45-B10E2D10A65E}" sibTransId="{E42B4174-2640-4D5C-A334-9FF1CBBDAE84}"/>
    <dgm:cxn modelId="{E92F066E-AD90-441B-A423-9C045DD1B714}" type="presOf" srcId="{49FB8A7F-30CA-4577-B7AC-4866837FC773}" destId="{C4DA72C0-D95E-481F-AB86-C9AEDA42930E}" srcOrd="0" destOrd="0" presId="urn:microsoft.com/office/officeart/2005/8/layout/default"/>
    <dgm:cxn modelId="{05C34B71-DA9C-4A19-BD84-7CF3455246D9}" srcId="{996041C8-0444-432A-ACF9-53B6A5712C35}" destId="{1812B778-FB01-47B6-ABAF-E1A34531E621}" srcOrd="2" destOrd="0" parTransId="{CFDF70DA-DA18-441D-A941-03C0EFC2EA12}" sibTransId="{353EA342-1A45-4230-BCCA-B53F3E9DFEEA}"/>
    <dgm:cxn modelId="{D3A56952-D1E1-4BC9-B271-B619F93B1D08}" srcId="{996041C8-0444-432A-ACF9-53B6A5712C35}" destId="{D19E6F2E-584B-41DB-B73B-83EEEF0D5853}" srcOrd="8" destOrd="0" parTransId="{AA95D314-E2BB-4A45-BDA6-82595B0579FA}" sibTransId="{E2F8F014-B965-421D-892C-E83710FFB1F7}"/>
    <dgm:cxn modelId="{0AC90654-E4FA-481C-8040-730D5910E94D}" srcId="{996041C8-0444-432A-ACF9-53B6A5712C35}" destId="{7F7F79D4-FDDF-4D22-A930-6CF10F264D7E}" srcOrd="5" destOrd="0" parTransId="{F08C68E1-43AD-40B8-8805-5EE3044C0FC8}" sibTransId="{711ED9D4-9A1C-4866-A3AC-5D7554607D96}"/>
    <dgm:cxn modelId="{C8F3B055-07A5-4C24-9986-FA0A369C8BD6}" type="presOf" srcId="{6B03FF49-F4C7-4612-B723-8A79F416C7FD}" destId="{9F6E8AD2-4B7F-4BAB-9C4F-4165E6B7340C}" srcOrd="0" destOrd="0" presId="urn:microsoft.com/office/officeart/2005/8/layout/default"/>
    <dgm:cxn modelId="{97310678-8AA0-44FC-AF66-36AE5A9066D6}" type="presOf" srcId="{7F7F79D4-FDDF-4D22-A930-6CF10F264D7E}" destId="{FE19235A-1411-4CA4-BD9C-949495F3E6C0}" srcOrd="0" destOrd="0" presId="urn:microsoft.com/office/officeart/2005/8/layout/default"/>
    <dgm:cxn modelId="{281CB558-4826-447C-B581-D6CFA7A90F90}" srcId="{996041C8-0444-432A-ACF9-53B6A5712C35}" destId="{49FB8A7F-30CA-4577-B7AC-4866837FC773}" srcOrd="7" destOrd="0" parTransId="{A9351F16-A4DE-4950-A202-C66E6EDAE551}" sibTransId="{F65B0565-C68C-456B-929A-7C8C9C09F002}"/>
    <dgm:cxn modelId="{D4BD6D7D-7405-4801-AD56-87716FCDFD48}" type="presOf" srcId="{1812B778-FB01-47B6-ABAF-E1A34531E621}" destId="{0E8B44AC-C4A2-4CF8-9F4E-2A580E364929}" srcOrd="0" destOrd="0" presId="urn:microsoft.com/office/officeart/2005/8/layout/default"/>
    <dgm:cxn modelId="{8E4AB89F-752F-4276-9C5F-65E940B1C286}" srcId="{996041C8-0444-432A-ACF9-53B6A5712C35}" destId="{91D01BBE-72BC-48B5-BE4C-B3A54EC3E374}" srcOrd="6" destOrd="0" parTransId="{12BE61D2-A89C-4B32-92D8-27ED024E22F3}" sibTransId="{5BF9DAB9-A471-46AD-96D8-1A9F50CF0A2B}"/>
    <dgm:cxn modelId="{70720BAB-F4B5-4068-8600-12F51FBAE781}" type="presOf" srcId="{C078E1EF-AE7E-4D19-AB2C-4A43E7F14959}" destId="{D18846A1-608F-4C39-8ACB-5DDE7CE95E41}" srcOrd="0" destOrd="0" presId="urn:microsoft.com/office/officeart/2005/8/layout/default"/>
    <dgm:cxn modelId="{2311DDD1-2417-4A73-A3D1-5FACFE3108DF}" srcId="{996041C8-0444-432A-ACF9-53B6A5712C35}" destId="{C078E1EF-AE7E-4D19-AB2C-4A43E7F14959}" srcOrd="0" destOrd="0" parTransId="{E5CD66D1-F1AA-4EB0-AED8-F496D96AE6CB}" sibTransId="{58D611EB-F763-4516-AD76-F29265C00410}"/>
    <dgm:cxn modelId="{7CEFC9E3-8164-4B16-AE0F-6201B0CA7461}" type="presOf" srcId="{CFDAA5FA-C76E-4148-9BD4-92841227FEB8}" destId="{1ECDF0E7-4253-468B-BCC1-11902CFD39C9}" srcOrd="0" destOrd="0" presId="urn:microsoft.com/office/officeart/2005/8/layout/default"/>
    <dgm:cxn modelId="{689300F0-500A-4754-97BF-E51D4C72D7B4}" type="presOf" srcId="{A941CFAE-1636-4F57-8086-CD8F16C4F7AA}" destId="{FCE53049-6B3D-41DD-ABF8-335987B80AA9}" srcOrd="0" destOrd="0" presId="urn:microsoft.com/office/officeart/2005/8/layout/default"/>
    <dgm:cxn modelId="{7F0B7ECF-07A3-44C2-A5A9-3227ACCDB161}" type="presParOf" srcId="{7342BEEA-E278-409E-B54B-72D4169BE6BD}" destId="{D18846A1-608F-4C39-8ACB-5DDE7CE95E41}" srcOrd="0" destOrd="0" presId="urn:microsoft.com/office/officeart/2005/8/layout/default"/>
    <dgm:cxn modelId="{BFBC69D3-2320-43FE-961D-167F822986CE}" type="presParOf" srcId="{7342BEEA-E278-409E-B54B-72D4169BE6BD}" destId="{427D5BDB-4AD5-46A9-AC59-1C9DEEF2917C}" srcOrd="1" destOrd="0" presId="urn:microsoft.com/office/officeart/2005/8/layout/default"/>
    <dgm:cxn modelId="{60496D5B-8B71-4D94-B4A2-F6A7B3C19365}" type="presParOf" srcId="{7342BEEA-E278-409E-B54B-72D4169BE6BD}" destId="{9F6E8AD2-4B7F-4BAB-9C4F-4165E6B7340C}" srcOrd="2" destOrd="0" presId="urn:microsoft.com/office/officeart/2005/8/layout/default"/>
    <dgm:cxn modelId="{9B3570A5-99D7-4100-BF62-CDF339E1B42C}" type="presParOf" srcId="{7342BEEA-E278-409E-B54B-72D4169BE6BD}" destId="{064303A6-3909-4B77-8923-8F37EDDEEC7B}" srcOrd="3" destOrd="0" presId="urn:microsoft.com/office/officeart/2005/8/layout/default"/>
    <dgm:cxn modelId="{A76B8680-6AE7-4F77-828A-3BCFE3B1EB8D}" type="presParOf" srcId="{7342BEEA-E278-409E-B54B-72D4169BE6BD}" destId="{0E8B44AC-C4A2-4CF8-9F4E-2A580E364929}" srcOrd="4" destOrd="0" presId="urn:microsoft.com/office/officeart/2005/8/layout/default"/>
    <dgm:cxn modelId="{434F5DB4-E344-4425-87C8-603E51D8333D}" type="presParOf" srcId="{7342BEEA-E278-409E-B54B-72D4169BE6BD}" destId="{2FEADAC2-8102-453E-8074-F7254AD25190}" srcOrd="5" destOrd="0" presId="urn:microsoft.com/office/officeart/2005/8/layout/default"/>
    <dgm:cxn modelId="{324F2427-5ECF-4B78-8965-B045C12772B0}" type="presParOf" srcId="{7342BEEA-E278-409E-B54B-72D4169BE6BD}" destId="{1ECDF0E7-4253-468B-BCC1-11902CFD39C9}" srcOrd="6" destOrd="0" presId="urn:microsoft.com/office/officeart/2005/8/layout/default"/>
    <dgm:cxn modelId="{5E8312E7-B71B-4F76-829E-A5B46DEED507}" type="presParOf" srcId="{7342BEEA-E278-409E-B54B-72D4169BE6BD}" destId="{1F4FF08A-DB32-4CE8-8A6A-5440B0FE3602}" srcOrd="7" destOrd="0" presId="urn:microsoft.com/office/officeart/2005/8/layout/default"/>
    <dgm:cxn modelId="{C048FF47-7636-40DF-A3D1-4FB165EC106F}" type="presParOf" srcId="{7342BEEA-E278-409E-B54B-72D4169BE6BD}" destId="{FCE53049-6B3D-41DD-ABF8-335987B80AA9}" srcOrd="8" destOrd="0" presId="urn:microsoft.com/office/officeart/2005/8/layout/default"/>
    <dgm:cxn modelId="{95E8AD45-826B-4F88-B5C0-8E0EA8EDEDF3}" type="presParOf" srcId="{7342BEEA-E278-409E-B54B-72D4169BE6BD}" destId="{C5695D4C-EE12-422D-9A37-E9E035855FAE}" srcOrd="9" destOrd="0" presId="urn:microsoft.com/office/officeart/2005/8/layout/default"/>
    <dgm:cxn modelId="{DD576157-0A72-4881-ACB6-5C0BEC6CE10A}" type="presParOf" srcId="{7342BEEA-E278-409E-B54B-72D4169BE6BD}" destId="{FE19235A-1411-4CA4-BD9C-949495F3E6C0}" srcOrd="10" destOrd="0" presId="urn:microsoft.com/office/officeart/2005/8/layout/default"/>
    <dgm:cxn modelId="{1A1CA367-AD3A-44B6-8C1F-5B7B54762142}" type="presParOf" srcId="{7342BEEA-E278-409E-B54B-72D4169BE6BD}" destId="{2EA252EA-38C2-4A79-B4D9-C8F7EEE3D07F}" srcOrd="11" destOrd="0" presId="urn:microsoft.com/office/officeart/2005/8/layout/default"/>
    <dgm:cxn modelId="{7C0B70AE-5B52-463D-AE97-74C69A8F9AE4}" type="presParOf" srcId="{7342BEEA-E278-409E-B54B-72D4169BE6BD}" destId="{CEFFB3BB-A203-4718-AE4C-F53FE9551391}" srcOrd="12" destOrd="0" presId="urn:microsoft.com/office/officeart/2005/8/layout/default"/>
    <dgm:cxn modelId="{6720329A-B6C4-4EE4-B500-0EEB6CCE94DE}" type="presParOf" srcId="{7342BEEA-E278-409E-B54B-72D4169BE6BD}" destId="{F7F3E084-8E54-48C8-A758-0D64FF1CFB78}" srcOrd="13" destOrd="0" presId="urn:microsoft.com/office/officeart/2005/8/layout/default"/>
    <dgm:cxn modelId="{6C864106-4083-49C0-B502-481CC018BB48}" type="presParOf" srcId="{7342BEEA-E278-409E-B54B-72D4169BE6BD}" destId="{C4DA72C0-D95E-481F-AB86-C9AEDA42930E}" srcOrd="14" destOrd="0" presId="urn:microsoft.com/office/officeart/2005/8/layout/default"/>
    <dgm:cxn modelId="{9C3342E5-4F57-48FE-90AE-1DCF748BC091}" type="presParOf" srcId="{7342BEEA-E278-409E-B54B-72D4169BE6BD}" destId="{738C7130-2A13-4E2C-937F-8556E70DE94D}" srcOrd="15" destOrd="0" presId="urn:microsoft.com/office/officeart/2005/8/layout/default"/>
    <dgm:cxn modelId="{5ECC138D-F08A-446B-90AD-CB780E0DB3BB}" type="presParOf" srcId="{7342BEEA-E278-409E-B54B-72D4169BE6BD}" destId="{50295E52-FEFB-4508-B976-ACB6C7B5DC31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DEDCD-0848-41EC-8D00-F9F63D4E6690}">
      <dsp:nvSpPr>
        <dsp:cNvPr id="0" name=""/>
        <dsp:cNvSpPr/>
      </dsp:nvSpPr>
      <dsp:spPr>
        <a:xfrm>
          <a:off x="1127956" y="522077"/>
          <a:ext cx="1285607" cy="1285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50C8D-0E85-48AC-89A3-523B50267B4C}">
      <dsp:nvSpPr>
        <dsp:cNvPr id="0" name=""/>
        <dsp:cNvSpPr/>
      </dsp:nvSpPr>
      <dsp:spPr>
        <a:xfrm>
          <a:off x="342307" y="2161690"/>
          <a:ext cx="28569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Feature Assembling</a:t>
          </a:r>
          <a:r>
            <a:rPr lang="en-US" sz="1100" b="0" i="0" kern="1200"/>
            <a:t> for raw feature extraction (unlike the conventional feature extraction, this refers to mining features from the unstructured data)</a:t>
          </a:r>
          <a:endParaRPr lang="en-US" sz="1100" kern="1200"/>
        </a:p>
      </dsp:txBody>
      <dsp:txXfrm>
        <a:off x="342307" y="2161690"/>
        <a:ext cx="2856906" cy="720000"/>
      </dsp:txXfrm>
    </dsp:sp>
    <dsp:sp modelId="{3F828940-30B9-4B25-A847-DA8ECC49698C}">
      <dsp:nvSpPr>
        <dsp:cNvPr id="0" name=""/>
        <dsp:cNvSpPr/>
      </dsp:nvSpPr>
      <dsp:spPr>
        <a:xfrm>
          <a:off x="4484821" y="522077"/>
          <a:ext cx="1285607" cy="1285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1C20C-A0E7-47FC-B3F3-D259199AEA0D}">
      <dsp:nvSpPr>
        <dsp:cNvPr id="0" name=""/>
        <dsp:cNvSpPr/>
      </dsp:nvSpPr>
      <dsp:spPr>
        <a:xfrm>
          <a:off x="3699171" y="2161690"/>
          <a:ext cx="28569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Feature Reduction</a:t>
          </a:r>
          <a:r>
            <a:rPr lang="en-US" sz="1100" b="0" i="0" kern="1200"/>
            <a:t> for feature selection and feature extraction (in the sense of generating a subset of the original features).</a:t>
          </a:r>
          <a:endParaRPr lang="en-US" sz="1100" kern="1200"/>
        </a:p>
      </dsp:txBody>
      <dsp:txXfrm>
        <a:off x="3699171" y="2161690"/>
        <a:ext cx="2856906" cy="720000"/>
      </dsp:txXfrm>
    </dsp:sp>
    <dsp:sp modelId="{53B97A9D-7A11-4AAF-8D9C-30C1CC0F922D}">
      <dsp:nvSpPr>
        <dsp:cNvPr id="0" name=""/>
        <dsp:cNvSpPr/>
      </dsp:nvSpPr>
      <dsp:spPr>
        <a:xfrm>
          <a:off x="7841685" y="522077"/>
          <a:ext cx="1285607" cy="1285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B6D1C-BD98-4E0E-A494-3DD5A4630164}">
      <dsp:nvSpPr>
        <dsp:cNvPr id="0" name=""/>
        <dsp:cNvSpPr/>
      </dsp:nvSpPr>
      <dsp:spPr>
        <a:xfrm>
          <a:off x="7056036" y="2161690"/>
          <a:ext cx="28569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Feature Extension</a:t>
          </a:r>
          <a:r>
            <a:rPr lang="en-US" sz="1100" b="0" i="0" kern="1200"/>
            <a:t>, for derived features.</a:t>
          </a:r>
          <a:endParaRPr lang="en-US" sz="1100" kern="1200"/>
        </a:p>
      </dsp:txBody>
      <dsp:txXfrm>
        <a:off x="7056036" y="2161690"/>
        <a:ext cx="285690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846A1-608F-4C39-8ACB-5DDE7CE95E41}">
      <dsp:nvSpPr>
        <dsp:cNvPr id="0" name=""/>
        <dsp:cNvSpPr/>
      </dsp:nvSpPr>
      <dsp:spPr>
        <a:xfrm>
          <a:off x="424482" y="2287"/>
          <a:ext cx="1805345" cy="108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Imputing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Missing values  </a:t>
          </a:r>
          <a:endParaRPr lang="en-US" sz="1500" kern="1200" dirty="0"/>
        </a:p>
      </dsp:txBody>
      <dsp:txXfrm>
        <a:off x="424482" y="2287"/>
        <a:ext cx="1805345" cy="1083207"/>
      </dsp:txXfrm>
    </dsp:sp>
    <dsp:sp modelId="{9F6E8AD2-4B7F-4BAB-9C4F-4165E6B7340C}">
      <dsp:nvSpPr>
        <dsp:cNvPr id="0" name=""/>
        <dsp:cNvSpPr/>
      </dsp:nvSpPr>
      <dsp:spPr>
        <a:xfrm>
          <a:off x="2410363" y="2287"/>
          <a:ext cx="1805345" cy="108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Discretization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&amp; Binning</a:t>
          </a:r>
          <a:endParaRPr lang="en-US" sz="1500" kern="1200" dirty="0"/>
        </a:p>
      </dsp:txBody>
      <dsp:txXfrm>
        <a:off x="2410363" y="2287"/>
        <a:ext cx="1805345" cy="1083207"/>
      </dsp:txXfrm>
    </dsp:sp>
    <dsp:sp modelId="{0E8B44AC-C4A2-4CF8-9F4E-2A580E364929}">
      <dsp:nvSpPr>
        <dsp:cNvPr id="0" name=""/>
        <dsp:cNvSpPr/>
      </dsp:nvSpPr>
      <dsp:spPr>
        <a:xfrm>
          <a:off x="4396243" y="2287"/>
          <a:ext cx="1805345" cy="108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Categorical Encoding </a:t>
          </a:r>
          <a:endParaRPr lang="en-US" sz="1500" kern="1200" dirty="0"/>
        </a:p>
      </dsp:txBody>
      <dsp:txXfrm>
        <a:off x="4396243" y="2287"/>
        <a:ext cx="1805345" cy="1083207"/>
      </dsp:txXfrm>
    </dsp:sp>
    <dsp:sp modelId="{1ECDF0E7-4253-468B-BCC1-11902CFD39C9}">
      <dsp:nvSpPr>
        <dsp:cNvPr id="0" name=""/>
        <dsp:cNvSpPr/>
      </dsp:nvSpPr>
      <dsp:spPr>
        <a:xfrm>
          <a:off x="424482" y="1266029"/>
          <a:ext cx="1805345" cy="108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Feature Splitting </a:t>
          </a:r>
          <a:endParaRPr lang="en-US" sz="1500" kern="1200" dirty="0"/>
        </a:p>
      </dsp:txBody>
      <dsp:txXfrm>
        <a:off x="424482" y="1266029"/>
        <a:ext cx="1805345" cy="1083207"/>
      </dsp:txXfrm>
    </dsp:sp>
    <dsp:sp modelId="{FCE53049-6B3D-41DD-ABF8-335987B80AA9}">
      <dsp:nvSpPr>
        <dsp:cNvPr id="0" name=""/>
        <dsp:cNvSpPr/>
      </dsp:nvSpPr>
      <dsp:spPr>
        <a:xfrm>
          <a:off x="2410363" y="1266029"/>
          <a:ext cx="1805345" cy="108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Handling Outliers </a:t>
          </a:r>
          <a:endParaRPr lang="en-US" sz="1500" kern="1200" dirty="0"/>
        </a:p>
      </dsp:txBody>
      <dsp:txXfrm>
        <a:off x="2410363" y="1266029"/>
        <a:ext cx="1805345" cy="1083207"/>
      </dsp:txXfrm>
    </dsp:sp>
    <dsp:sp modelId="{FE19235A-1411-4CA4-BD9C-949495F3E6C0}">
      <dsp:nvSpPr>
        <dsp:cNvPr id="0" name=""/>
        <dsp:cNvSpPr/>
      </dsp:nvSpPr>
      <dsp:spPr>
        <a:xfrm>
          <a:off x="4396243" y="1266029"/>
          <a:ext cx="1805345" cy="108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Variable Transformations </a:t>
          </a:r>
          <a:endParaRPr lang="en-US" sz="1500" kern="1200" dirty="0"/>
        </a:p>
      </dsp:txBody>
      <dsp:txXfrm>
        <a:off x="4396243" y="1266029"/>
        <a:ext cx="1805345" cy="1083207"/>
      </dsp:txXfrm>
    </dsp:sp>
    <dsp:sp modelId="{CEFFB3BB-A203-4718-AE4C-F53FE9551391}">
      <dsp:nvSpPr>
        <dsp:cNvPr id="0" name=""/>
        <dsp:cNvSpPr/>
      </dsp:nvSpPr>
      <dsp:spPr>
        <a:xfrm>
          <a:off x="439611" y="2532059"/>
          <a:ext cx="1805345" cy="108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Scaling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(Standardization) </a:t>
          </a:r>
          <a:endParaRPr lang="en-US" sz="1500" kern="1200" dirty="0"/>
        </a:p>
      </dsp:txBody>
      <dsp:txXfrm>
        <a:off x="439611" y="2532059"/>
        <a:ext cx="1805345" cy="1083207"/>
      </dsp:txXfrm>
    </dsp:sp>
    <dsp:sp modelId="{C4DA72C0-D95E-481F-AB86-C9AEDA42930E}">
      <dsp:nvSpPr>
        <dsp:cNvPr id="0" name=""/>
        <dsp:cNvSpPr/>
      </dsp:nvSpPr>
      <dsp:spPr>
        <a:xfrm>
          <a:off x="2435746" y="2509050"/>
          <a:ext cx="1805345" cy="108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Creating Features</a:t>
          </a:r>
        </a:p>
      </dsp:txBody>
      <dsp:txXfrm>
        <a:off x="2435746" y="2509050"/>
        <a:ext cx="1805345" cy="1083207"/>
      </dsp:txXfrm>
    </dsp:sp>
    <dsp:sp modelId="{50295E52-FEFB-4508-B976-ACB6C7B5DC31}">
      <dsp:nvSpPr>
        <dsp:cNvPr id="0" name=""/>
        <dsp:cNvSpPr/>
      </dsp:nvSpPr>
      <dsp:spPr>
        <a:xfrm>
          <a:off x="4423738" y="2504543"/>
          <a:ext cx="1805345" cy="10832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Grouping Sparse Categories</a:t>
          </a:r>
        </a:p>
      </dsp:txBody>
      <dsp:txXfrm>
        <a:off x="4423738" y="2504543"/>
        <a:ext cx="1805345" cy="1083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9ABCE2-F43F-1CB0-9A5A-19B062DB22FF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534C9-312B-A1D3-1250-680AEE276C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48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4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5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52E10-6D1C-1C79-482A-D770D857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45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DF6CA-4B30-AECE-7733-0D6E8D6AC06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E6C3F1-DA5E-5F5B-B8FB-4E14A527E786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3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F4A82-7436-3BB2-4349-EBD0DB829120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CBDE80-B3AA-1C55-9A75-BA3F1E1D245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27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50" r:id="rId18"/>
    <p:sldLayoutId id="2147483663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2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FE07EDAF-55AB-3AF9-4112-5BA91291A109}"/>
              </a:ext>
            </a:extLst>
          </p:cNvPr>
          <p:cNvSpPr txBox="1">
            <a:spLocks/>
          </p:cNvSpPr>
          <p:nvPr/>
        </p:nvSpPr>
        <p:spPr>
          <a:xfrm>
            <a:off x="5116738" y="685798"/>
            <a:ext cx="6159273" cy="449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400" b="1" i="0" u="none" strike="noStrike" spc="0" normalizeH="0" baseline="0" noProof="0" dirty="0">
                <a:solidFill>
                  <a:srgbClr val="FFFF00"/>
                </a:solidFill>
                <a:uLnTx/>
                <a:uFillTx/>
              </a:rPr>
              <a:t>An Overview of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400" b="1" i="0" u="none" strike="noStrike" spc="0" normalizeH="0" baseline="0" noProof="0" dirty="0">
                <a:solidFill>
                  <a:srgbClr val="FFFFFF"/>
                </a:solidFill>
                <a:uLnTx/>
                <a:uFillTx/>
              </a:rPr>
              <a:t>Feature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 363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65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01" name="Group 367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02" name="Straight Connector 368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369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370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371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372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Rectangle 374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58C3-1360-A8F5-CBDE-0ECCFC769AE1}"/>
              </a:ext>
            </a:extLst>
          </p:cNvPr>
          <p:cNvSpPr txBox="1"/>
          <p:nvPr/>
        </p:nvSpPr>
        <p:spPr>
          <a:xfrm>
            <a:off x="1870088" y="1282374"/>
            <a:ext cx="3537181" cy="3042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extension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Tasks</a:t>
            </a:r>
            <a:endParaRPr kumimoji="0" lang="en-US" sz="3200" b="0" i="0" u="none" strike="noStrike" cap="all" spc="0" normalizeH="0" baseline="0" noProof="0" dirty="0">
              <a:ln w="3175" cmpd="sng">
                <a:noFill/>
              </a:ln>
              <a:solidFill>
                <a:srgbClr val="FFFFFF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7" name="TextBox 17">
            <a:extLst>
              <a:ext uri="{FF2B5EF4-FFF2-40B4-BE49-F238E27FC236}">
                <a16:creationId xmlns:a16="http://schemas.microsoft.com/office/drawing/2014/main" id="{210F3167-F938-95CD-086B-D154224E4251}"/>
              </a:ext>
            </a:extLst>
          </p:cNvPr>
          <p:cNvSpPr txBox="1"/>
          <p:nvPr/>
        </p:nvSpPr>
        <p:spPr>
          <a:xfrm>
            <a:off x="6031557" y="206619"/>
            <a:ext cx="5833692" cy="6466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b="1" dirty="0">
                <a:solidFill>
                  <a:srgbClr val="FFFFFF"/>
                </a:solidFill>
              </a:rPr>
              <a:t>Handling Outlier- </a:t>
            </a:r>
            <a:r>
              <a:rPr lang="en-US" sz="1600" b="0" i="0" dirty="0">
                <a:solidFill>
                  <a:schemeClr val="accent5"/>
                </a:solidFill>
                <a:effectLst/>
              </a:rPr>
              <a:t>data points far away from majority </a:t>
            </a:r>
            <a:r>
              <a:rPr lang="en-US" sz="17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data points.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Removal</a:t>
            </a:r>
            <a:r>
              <a:rPr lang="en-US" sz="17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records containing outliers are removed from the distribution. However, this is </a:t>
            </a:r>
            <a:r>
              <a:rPr lang="en-US" sz="17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recommended </a:t>
            </a:r>
            <a:r>
              <a:rPr lang="en-US" sz="17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the resulting data is not from the original population.</a:t>
            </a:r>
          </a:p>
          <a:p>
            <a:pPr algn="l"/>
            <a:endParaRPr lang="en-US" sz="8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Replacing values</a:t>
            </a:r>
            <a:r>
              <a:rPr lang="en-US" sz="17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outliers could alternatively be treated as missing values and replaced by using appropriate imputation – also </a:t>
            </a:r>
            <a:r>
              <a:rPr lang="en-US" sz="17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recommended.</a:t>
            </a:r>
          </a:p>
          <a:p>
            <a:pPr algn="l"/>
            <a:endParaRPr lang="en-US" sz="8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Capping</a:t>
            </a:r>
            <a:r>
              <a:rPr lang="en-US" sz="17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Capping the maximum and minimum values and replacing them with an arbitrary value or a value from a variable distribution - </a:t>
            </a:r>
            <a:r>
              <a:rPr lang="en-US" sz="17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recommended</a:t>
            </a:r>
            <a:r>
              <a:rPr lang="en-US" sz="17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800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Discretization:  </a:t>
            </a:r>
            <a:r>
              <a:rPr lang="en-US" sz="17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commonly used in classical statistics</a:t>
            </a:r>
            <a:endParaRPr lang="en-US" sz="1700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b="1" i="0" dirty="0">
                <a:solidFill>
                  <a:srgbClr val="FFFFFF"/>
                </a:solidFill>
              </a:rPr>
              <a:t>Variable Transformation- </a:t>
            </a:r>
            <a:r>
              <a:rPr lang="en-US" sz="1600" b="0" i="0" dirty="0">
                <a:solidFill>
                  <a:schemeClr val="accent5"/>
                </a:solidFill>
                <a:effectLst/>
              </a:rPr>
              <a:t>Variable transformation techniques could help with normalizing skewed data.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Box-Cox Transformation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800" b="1" dirty="0">
                <a:solidFill>
                  <a:srgbClr val="FFFFFF"/>
                </a:solidFill>
              </a:rPr>
              <a:t>Grouping Sparse Categories – </a:t>
            </a:r>
            <a:r>
              <a:rPr lang="en-US" sz="1800" dirty="0">
                <a:solidFill>
                  <a:schemeClr val="accent5"/>
                </a:solidFill>
              </a:rPr>
              <a:t>small categories lead instable modeling results.</a:t>
            </a:r>
            <a:endParaRPr lang="en-US" b="0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B1111-EAA4-D3D8-3BC5-CB4240BAAB7C}"/>
              </a:ext>
            </a:extLst>
          </p:cNvPr>
          <p:cNvSpPr txBox="1"/>
          <p:nvPr/>
        </p:nvSpPr>
        <p:spPr>
          <a:xfrm>
            <a:off x="4130979" y="46397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6B6405-DE74-AA1F-3B2E-32A232E3EBF2}"/>
              </a:ext>
            </a:extLst>
          </p:cNvPr>
          <p:cNvSpPr txBox="1"/>
          <p:nvPr/>
        </p:nvSpPr>
        <p:spPr>
          <a:xfrm>
            <a:off x="1651847" y="4805034"/>
            <a:ext cx="353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cap="all" dirty="0">
                <a:ln w="3175" cmpd="sng">
                  <a:noFill/>
                </a:ln>
                <a:solidFill>
                  <a:srgbClr val="FFFF00"/>
                </a:solidFill>
                <a:latin typeface="+mj-lt"/>
                <a:ea typeface="+mj-ea"/>
                <a:cs typeface="+mj-cs"/>
              </a:rPr>
              <a:t>Outlier handling and variable transformation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6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3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E07EDAF-55AB-3AF9-4112-5BA91291A109}"/>
              </a:ext>
            </a:extLst>
          </p:cNvPr>
          <p:cNvSpPr txBox="1">
            <a:spLocks/>
          </p:cNvSpPr>
          <p:nvPr/>
        </p:nvSpPr>
        <p:spPr>
          <a:xfrm>
            <a:off x="2980266" y="4357417"/>
            <a:ext cx="7935385" cy="1732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300" b="1" i="0" u="none" strike="noStrike" spc="0" normalizeH="0" baseline="0" noProof="0" dirty="0">
                <a:uLnTx/>
                <a:uFillTx/>
              </a:rPr>
              <a:t>The role of Feature Engineering </a:t>
            </a:r>
          </a:p>
          <a:p>
            <a:pPr marL="0" marR="0" lvl="0" indent="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300" b="1" i="0" u="none" strike="noStrike" spc="0" normalizeH="0" baseline="0" noProof="0" dirty="0">
                <a:uLnTx/>
                <a:uFillTx/>
              </a:rPr>
              <a:t>in </a:t>
            </a:r>
          </a:p>
          <a:p>
            <a:pPr marL="0" marR="0" lvl="0" indent="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spc="0" normalizeH="0" baseline="0" noProof="0" dirty="0">
                <a:uLnTx/>
                <a:uFillTx/>
              </a:rPr>
              <a:t>data science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40276-FE22-040A-FDCC-1588E800F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6000"/>
                    </a14:imgEffect>
                    <a14:imgEffect>
                      <a14:colorTemperature colorTemp="7700"/>
                    </a14:imgEffect>
                    <a14:imgEffect>
                      <a14:saturation sat="200000"/>
                    </a14:imgEffect>
                    <a14:imgEffect>
                      <a14:brightnessContrast bright="-16000" contrast="28000"/>
                    </a14:imgEffect>
                  </a14:imgLayer>
                </a14:imgProps>
              </a:ext>
            </a:extLst>
          </a:blip>
          <a:srcRect t="5503" r="1" b="7836"/>
          <a:stretch/>
        </p:blipFill>
        <p:spPr>
          <a:xfrm>
            <a:off x="997617" y="854086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531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33" y="1167516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Feature engineering</a:t>
            </a:r>
            <a:br>
              <a:rPr lang="en-US" sz="1900" b="1" dirty="0"/>
            </a:br>
            <a:r>
              <a:rPr lang="en-US" sz="1900" b="1" dirty="0"/>
              <a:t> </a:t>
            </a:r>
            <a:br>
              <a:rPr lang="en-US" sz="1900" b="1" dirty="0"/>
            </a:br>
            <a:r>
              <a:rPr lang="en-US" sz="1400" b="1" dirty="0">
                <a:solidFill>
                  <a:schemeClr val="tx1">
                    <a:lumMod val="65000"/>
                  </a:schemeClr>
                </a:solidFill>
              </a:rPr>
              <a:t>also called feature extraction or feature discovery </a:t>
            </a:r>
            <a:br>
              <a:rPr lang="en-US" sz="1900" b="1" dirty="0"/>
            </a:br>
            <a:br>
              <a:rPr lang="en-US" sz="1900" b="1" dirty="0"/>
            </a:br>
            <a:r>
              <a:rPr lang="en-US" sz="1900" b="1" dirty="0"/>
              <a:t>is the process of using</a:t>
            </a:r>
            <a:br>
              <a:rPr lang="en-US" sz="1900" b="1" dirty="0"/>
            </a:br>
            <a:r>
              <a:rPr lang="en-US" sz="1900" b="1" dirty="0"/>
              <a:t> </a:t>
            </a:r>
            <a:br>
              <a:rPr lang="en-US" sz="1900" b="1" dirty="0"/>
            </a:br>
            <a:r>
              <a:rPr lang="en-US" sz="2800" b="1" dirty="0">
                <a:solidFill>
                  <a:srgbClr val="FFFF00"/>
                </a:solidFill>
              </a:rPr>
              <a:t>domain knowledge</a:t>
            </a:r>
            <a:r>
              <a:rPr lang="en-US" sz="2800" b="1" dirty="0"/>
              <a:t> </a:t>
            </a:r>
            <a:br>
              <a:rPr lang="en-US" sz="1900" b="1" dirty="0"/>
            </a:br>
            <a:br>
              <a:rPr lang="en-US" sz="1900" b="1" dirty="0"/>
            </a:br>
            <a:r>
              <a:rPr lang="en-US" sz="1900" b="1" dirty="0"/>
              <a:t>to extract features (characteristics, properties, attributes) </a:t>
            </a:r>
            <a:br>
              <a:rPr lang="en-US" sz="1900" b="1" dirty="0"/>
            </a:br>
            <a:br>
              <a:rPr lang="en-US" sz="1900" b="1" dirty="0"/>
            </a:br>
            <a:r>
              <a:rPr lang="en-US" sz="1900" b="1" dirty="0"/>
              <a:t>from </a:t>
            </a:r>
            <a:br>
              <a:rPr lang="en-US" sz="1900" b="1" dirty="0"/>
            </a:br>
            <a:br>
              <a:rPr lang="en-US" sz="1900" b="1" dirty="0"/>
            </a:br>
            <a:r>
              <a:rPr lang="en-US" sz="2800" b="1" dirty="0">
                <a:solidFill>
                  <a:srgbClr val="FFFF00"/>
                </a:solidFill>
              </a:rPr>
              <a:t>raw data</a:t>
            </a:r>
            <a:br>
              <a:rPr lang="en-US" sz="1900" b="1" dirty="0"/>
            </a:br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3B782-4423-2F4F-03F4-CEB648FA1626}"/>
              </a:ext>
            </a:extLst>
          </p:cNvPr>
          <p:cNvSpPr txBox="1"/>
          <p:nvPr/>
        </p:nvSpPr>
        <p:spPr>
          <a:xfrm>
            <a:off x="1496324" y="2116209"/>
            <a:ext cx="31998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What is </a:t>
            </a:r>
          </a:p>
          <a:p>
            <a:r>
              <a:rPr lang="en-US" sz="3600" b="1" dirty="0"/>
              <a:t>Feature </a:t>
            </a:r>
          </a:p>
          <a:p>
            <a:r>
              <a:rPr lang="en-US" sz="3600" b="1" dirty="0"/>
              <a:t>Engineering?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37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3B782-4423-2F4F-03F4-CEB648FA1626}"/>
              </a:ext>
            </a:extLst>
          </p:cNvPr>
          <p:cNvSpPr txBox="1"/>
          <p:nvPr/>
        </p:nvSpPr>
        <p:spPr>
          <a:xfrm>
            <a:off x="1846968" y="4923800"/>
            <a:ext cx="9269412" cy="115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Three Types of Feature Engineering</a:t>
            </a:r>
          </a:p>
        </p:txBody>
      </p:sp>
      <p:sp>
        <p:nvSpPr>
          <p:cNvPr id="181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2" name="TextBox 2">
            <a:extLst>
              <a:ext uri="{FF2B5EF4-FFF2-40B4-BE49-F238E27FC236}">
                <a16:creationId xmlns:a16="http://schemas.microsoft.com/office/drawing/2014/main" id="{927E17E1-6C09-406C-CB53-85433F041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000631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21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79092282-2AFC-4A5D-BA0F-C2C194122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BF3D6-C848-9A9E-A603-3520430A7213}"/>
              </a:ext>
            </a:extLst>
          </p:cNvPr>
          <p:cNvSpPr txBox="1"/>
          <p:nvPr/>
        </p:nvSpPr>
        <p:spPr>
          <a:xfrm>
            <a:off x="6084114" y="4487332"/>
            <a:ext cx="4205003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3200" b="1" i="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Feature Assembling Tasks</a:t>
            </a:r>
            <a:r>
              <a:rPr lang="en-US" sz="3200" b="0" i="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endParaRPr lang="en-US" sz="3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213" name="Freeform 20">
            <a:extLst>
              <a:ext uri="{FF2B5EF4-FFF2-40B4-BE49-F238E27FC236}">
                <a16:creationId xmlns:a16="http://schemas.microsoft.com/office/drawing/2014/main" id="{9CC80F9B-59F5-442E-9361-F959ECF9A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139" y="685800"/>
            <a:ext cx="2492252" cy="1859119"/>
          </a:xfrm>
          <a:custGeom>
            <a:avLst/>
            <a:gdLst>
              <a:gd name="connsiteX0" fmla="*/ 474471 w 2492252"/>
              <a:gd name="connsiteY0" fmla="*/ 0 h 1859119"/>
              <a:gd name="connsiteX1" fmla="*/ 2492252 w 2492252"/>
              <a:gd name="connsiteY1" fmla="*/ 0 h 1859119"/>
              <a:gd name="connsiteX2" fmla="*/ 2492252 w 2492252"/>
              <a:gd name="connsiteY2" fmla="*/ 1859119 h 1859119"/>
              <a:gd name="connsiteX3" fmla="*/ 0 w 2492252"/>
              <a:gd name="connsiteY3" fmla="*/ 1859119 h 1859119"/>
              <a:gd name="connsiteX4" fmla="*/ 0 w 2492252"/>
              <a:gd name="connsiteY4" fmla="*/ 474471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2252" h="1859119">
                <a:moveTo>
                  <a:pt x="474471" y="0"/>
                </a:moveTo>
                <a:lnTo>
                  <a:pt x="2492252" y="0"/>
                </a:lnTo>
                <a:lnTo>
                  <a:pt x="2492252" y="1859119"/>
                </a:lnTo>
                <a:lnTo>
                  <a:pt x="0" y="1859119"/>
                </a:lnTo>
                <a:lnTo>
                  <a:pt x="0" y="474471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6DADFB3-630E-41C0-895B-B55F71373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964" y="2722720"/>
            <a:ext cx="2495426" cy="3019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label&#10;&#10;Description automatically generated with low confidence">
            <a:extLst>
              <a:ext uri="{FF2B5EF4-FFF2-40B4-BE49-F238E27FC236}">
                <a16:creationId xmlns:a16="http://schemas.microsoft.com/office/drawing/2014/main" id="{3627E108-37CB-A135-599D-7F2F039F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3443272"/>
            <a:ext cx="2164859" cy="1558698"/>
          </a:xfrm>
          <a:prstGeom prst="rect">
            <a:avLst/>
          </a:prstGeom>
        </p:spPr>
      </p:pic>
      <p:sp>
        <p:nvSpPr>
          <p:cNvPr id="217" name="Rectangle 216">
            <a:extLst>
              <a:ext uri="{FF2B5EF4-FFF2-40B4-BE49-F238E27FC236}">
                <a16:creationId xmlns:a16="http://schemas.microsoft.com/office/drawing/2014/main" id="{7BF94477-BDFD-472E-8891-D84F1953E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529" y="685800"/>
            <a:ext cx="2151487" cy="32229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F1E2B-DEE2-0466-EC5A-9403E063F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233" y="1634784"/>
            <a:ext cx="1845453" cy="1336504"/>
          </a:xfrm>
          <a:prstGeom prst="rect">
            <a:avLst/>
          </a:prstGeom>
        </p:spPr>
      </p:pic>
      <p:sp>
        <p:nvSpPr>
          <p:cNvPr id="219" name="Freeform 21">
            <a:extLst>
              <a:ext uri="{FF2B5EF4-FFF2-40B4-BE49-F238E27FC236}">
                <a16:creationId xmlns:a16="http://schemas.microsoft.com/office/drawing/2014/main" id="{E843BA35-4A42-4EDC-BC92-43E4C558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529" y="4074131"/>
            <a:ext cx="2151487" cy="1668032"/>
          </a:xfrm>
          <a:custGeom>
            <a:avLst/>
            <a:gdLst>
              <a:gd name="connsiteX0" fmla="*/ 0 w 2151487"/>
              <a:gd name="connsiteY0" fmla="*/ 0 h 1668032"/>
              <a:gd name="connsiteX1" fmla="*/ 2151487 w 2151487"/>
              <a:gd name="connsiteY1" fmla="*/ 0 h 1668032"/>
              <a:gd name="connsiteX2" fmla="*/ 2151487 w 2151487"/>
              <a:gd name="connsiteY2" fmla="*/ 1190204 h 1668032"/>
              <a:gd name="connsiteX3" fmla="*/ 1673659 w 2151487"/>
              <a:gd name="connsiteY3" fmla="*/ 1668032 h 1668032"/>
              <a:gd name="connsiteX4" fmla="*/ 0 w 2151487"/>
              <a:gd name="connsiteY4" fmla="*/ 1668032 h 166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1487" h="1668032">
                <a:moveTo>
                  <a:pt x="0" y="0"/>
                </a:moveTo>
                <a:lnTo>
                  <a:pt x="2151487" y="0"/>
                </a:lnTo>
                <a:lnTo>
                  <a:pt x="2151487" y="1190204"/>
                </a:lnTo>
                <a:lnTo>
                  <a:pt x="1673659" y="1668032"/>
                </a:lnTo>
                <a:lnTo>
                  <a:pt x="0" y="1668032"/>
                </a:lnTo>
                <a:close/>
              </a:path>
            </a:pathLst>
          </a:custGeom>
          <a:solidFill>
            <a:schemeClr val="bg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32FE6-34B9-3AC9-2AA8-BAF80E0F156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/>
              <a:t>Extracting information from unstructured data such as texts, audios, videos, images, etc. using certain technologies. 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b="1" dirty="0">
              <a:solidFill>
                <a:srgbClr val="FFFF00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As an example</a:t>
            </a:r>
            <a:r>
              <a:rPr lang="en-US" b="1" dirty="0"/>
              <a:t>, the dosage information from vial labels (in text format) or physicians’ handwritten prescriptions (images) is an important feature for modeling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0B24607-03C0-4C93-9A94-AA6E5D751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C9ACBC-AE96-4E70-BA47-F895454DB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EA26C0-0390-42E3-884F-1CF836D1B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ADCC28A-C9BC-4BD2-A914-348F7AEA9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FD98412-54C9-4063-904F-DAE2CE553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03F949B-1BD9-45C4-98DC-B0E07130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6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9" descr="Magnifying glass on clear background">
            <a:extLst>
              <a:ext uri="{FF2B5EF4-FFF2-40B4-BE49-F238E27FC236}">
                <a16:creationId xmlns:a16="http://schemas.microsoft.com/office/drawing/2014/main" id="{B46A1770-4632-B125-D7AE-62618F70A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730"/>
          <a:stretch/>
        </p:blipFill>
        <p:spPr>
          <a:xfrm>
            <a:off x="-12700" y="-9256"/>
            <a:ext cx="12192000" cy="6857990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4179794" y="238524"/>
            <a:ext cx="7612625" cy="11542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Feature Reduction Tasks</a:t>
            </a:r>
            <a:endParaRPr kumimoji="0" lang="en-US" sz="2600" b="0" i="0" u="none" strike="noStrike" kern="0" cap="all" spc="0" normalizeH="0" baseline="0" noProof="0" dirty="0">
              <a:ln w="3175" cmpd="sng"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A4891-64AA-A294-AABB-2CC43BA728FE}"/>
              </a:ext>
            </a:extLst>
          </p:cNvPr>
          <p:cNvSpPr txBox="1"/>
          <p:nvPr/>
        </p:nvSpPr>
        <p:spPr>
          <a:xfrm>
            <a:off x="6668274" y="2264911"/>
            <a:ext cx="2687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Feature Selection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73F71-C08B-54C6-A0B1-F84FA011E1BF}"/>
              </a:ext>
            </a:extLst>
          </p:cNvPr>
          <p:cNvSpPr txBox="1"/>
          <p:nvPr/>
        </p:nvSpPr>
        <p:spPr>
          <a:xfrm>
            <a:off x="1061076" y="1109559"/>
            <a:ext cx="2778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Feature Extraction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7B3227-0BB1-8573-36C5-FBB069412576}"/>
              </a:ext>
            </a:extLst>
          </p:cNvPr>
          <p:cNvSpPr/>
          <p:nvPr/>
        </p:nvSpPr>
        <p:spPr>
          <a:xfrm>
            <a:off x="947496" y="1633603"/>
            <a:ext cx="3232298" cy="409879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Principle Components Analysis (PCA)</a:t>
            </a: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Independent Component Analysis (ICA)</a:t>
            </a: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Linear Discriminant Analysis (LDA)</a:t>
            </a: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Locally Linear Embedding (LLE)</a:t>
            </a: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t-distributed Stochastic Neighbor Embedding (t-SNE)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3421D-8E56-5BF2-2C7B-189999B01730}"/>
              </a:ext>
            </a:extLst>
          </p:cNvPr>
          <p:cNvSpPr/>
          <p:nvPr/>
        </p:nvSpPr>
        <p:spPr>
          <a:xfrm>
            <a:off x="4536980" y="2950712"/>
            <a:ext cx="2024258" cy="18403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   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/>
              </a:rPr>
              <a:t>Filters Method</a:t>
            </a:r>
          </a:p>
          <a:p>
            <a:pPr algn="l"/>
            <a:endParaRPr lang="en-US" sz="8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Information gain</a:t>
            </a: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Chi-square test</a:t>
            </a: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Fisher’s Score</a:t>
            </a: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05572-4551-F584-6BCE-79C153A78D4D}"/>
              </a:ext>
            </a:extLst>
          </p:cNvPr>
          <p:cNvSpPr/>
          <p:nvPr/>
        </p:nvSpPr>
        <p:spPr>
          <a:xfrm>
            <a:off x="6712049" y="2956511"/>
            <a:ext cx="2030956" cy="183456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/>
              </a:solidFill>
              <a:effectLst/>
              <a:latin typeface="Droid Serif"/>
            </a:endParaRP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erif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/>
              </a:rPr>
              <a:t>Embedded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/>
              </a:rPr>
              <a:t> Method</a:t>
            </a:r>
          </a:p>
          <a:p>
            <a:pPr algn="l"/>
            <a:endParaRPr lang="en-US" sz="800" dirty="0">
              <a:solidFill>
                <a:schemeClr val="tx1"/>
              </a:solidFill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LASSO methods</a:t>
            </a: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Random forest importance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95AF3A-5764-3207-4F72-0B3EC72C3AB7}"/>
              </a:ext>
            </a:extLst>
          </p:cNvPr>
          <p:cNvSpPr/>
          <p:nvPr/>
        </p:nvSpPr>
        <p:spPr>
          <a:xfrm>
            <a:off x="8972002" y="2950711"/>
            <a:ext cx="2606886" cy="183456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/>
              </a:rPr>
              <a:t> Wrappers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/>
              </a:rPr>
              <a:t> Method</a:t>
            </a:r>
          </a:p>
          <a:p>
            <a:pPr algn="l"/>
            <a:endParaRPr lang="en-US" sz="800" dirty="0">
              <a:solidFill>
                <a:schemeClr val="tx1"/>
              </a:solidFill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Auto Selection</a:t>
            </a: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Droid Serif"/>
              </a:rPr>
              <a:t>Best subset Selection</a:t>
            </a:r>
          </a:p>
          <a:p>
            <a:pPr algn="l"/>
            <a:endParaRPr lang="en-US" sz="8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Droid Serif"/>
              </a:rPr>
              <a:t>Recursive selection</a:t>
            </a:r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Droid Serif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65636E-0044-FCF7-CAA0-10CC0FE6A9EA}"/>
              </a:ext>
            </a:extLst>
          </p:cNvPr>
          <p:cNvSpPr/>
          <p:nvPr/>
        </p:nvSpPr>
        <p:spPr>
          <a:xfrm>
            <a:off x="4438650" y="1886180"/>
            <a:ext cx="7267575" cy="3066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58C3-1360-A8F5-CBDE-0ECCFC769AE1}"/>
              </a:ext>
            </a:extLst>
          </p:cNvPr>
          <p:cNvSpPr txBox="1"/>
          <p:nvPr/>
        </p:nvSpPr>
        <p:spPr>
          <a:xfrm>
            <a:off x="3978579" y="44873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600" b="1" i="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Feature extension Tasks</a:t>
            </a: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0" name="Picture 258" descr="Many question marks on black background">
            <a:extLst>
              <a:ext uri="{FF2B5EF4-FFF2-40B4-BE49-F238E27FC236}">
                <a16:creationId xmlns:a16="http://schemas.microsoft.com/office/drawing/2014/main" id="{ED535FA9-7DE9-E28D-3741-76A39C6E3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09" r="3742" b="2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10" name="Group 309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DD037B-D564-F9AC-CF3A-AE2BF539F7BE}"/>
              </a:ext>
            </a:extLst>
          </p:cNvPr>
          <p:cNvSpPr txBox="1"/>
          <p:nvPr/>
        </p:nvSpPr>
        <p:spPr>
          <a:xfrm>
            <a:off x="3978579" y="44873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85" name="TextBox 3">
            <a:extLst>
              <a:ext uri="{FF2B5EF4-FFF2-40B4-BE49-F238E27FC236}">
                <a16:creationId xmlns:a16="http://schemas.microsoft.com/office/drawing/2014/main" id="{C200A964-9D53-246D-5315-667A9EE2F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39623"/>
              </p:ext>
            </p:extLst>
          </p:nvPr>
        </p:nvGraphicFramePr>
        <p:xfrm>
          <a:off x="3884612" y="685800"/>
          <a:ext cx="6626072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41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 363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65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01" name="Group 367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02" name="Straight Connector 368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369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370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371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372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Rectangle 374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58C3-1360-A8F5-CBDE-0ECCFC769AE1}"/>
              </a:ext>
            </a:extLst>
          </p:cNvPr>
          <p:cNvSpPr txBox="1"/>
          <p:nvPr/>
        </p:nvSpPr>
        <p:spPr>
          <a:xfrm>
            <a:off x="1870088" y="1282374"/>
            <a:ext cx="3537181" cy="3042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extension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Tasks</a:t>
            </a:r>
            <a:endParaRPr kumimoji="0" lang="en-US" sz="3200" b="0" i="0" u="none" strike="noStrike" cap="all" spc="0" normalizeH="0" baseline="0" noProof="0" dirty="0">
              <a:ln w="3175" cmpd="sng">
                <a:noFill/>
              </a:ln>
              <a:solidFill>
                <a:srgbClr val="FFFFFF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7" name="TextBox 17">
            <a:extLst>
              <a:ext uri="{FF2B5EF4-FFF2-40B4-BE49-F238E27FC236}">
                <a16:creationId xmlns:a16="http://schemas.microsoft.com/office/drawing/2014/main" id="{210F3167-F938-95CD-086B-D154224E4251}"/>
              </a:ext>
            </a:extLst>
          </p:cNvPr>
          <p:cNvSpPr txBox="1"/>
          <p:nvPr/>
        </p:nvSpPr>
        <p:spPr>
          <a:xfrm>
            <a:off x="6031557" y="206619"/>
            <a:ext cx="5833692" cy="6444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400" b="1" dirty="0">
                <a:solidFill>
                  <a:srgbClr val="FFFFFF"/>
                </a:solidFill>
              </a:rPr>
              <a:t>Imputation</a:t>
            </a:r>
            <a:r>
              <a:rPr lang="en-US" b="1" dirty="0">
                <a:solidFill>
                  <a:srgbClr val="FFFFFF"/>
                </a:solidFill>
              </a:rPr>
              <a:t> -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fill in missing values with appropriate values   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Categorical Imputation: Missing categorical values are generally replaced by the most commonly occurring value in other records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Numerical Imputation: Missing numerical values are generally replaced by the mean of the corresponding value in other records</a:t>
            </a: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400" b="1" i="0" dirty="0">
                <a:solidFill>
                  <a:srgbClr val="FFFFFF"/>
                </a:solidFill>
              </a:rPr>
              <a:t>Discretization</a:t>
            </a:r>
            <a:r>
              <a:rPr lang="en-US" b="1" i="0" dirty="0">
                <a:solidFill>
                  <a:srgbClr val="FFFFFF"/>
                </a:solidFill>
              </a:rPr>
              <a:t> - </a:t>
            </a:r>
            <a:r>
              <a:rPr lang="en-US" sz="1600" b="0" i="0" dirty="0">
                <a:solidFill>
                  <a:schemeClr val="accent5"/>
                </a:solidFill>
                <a:effectLst/>
              </a:rPr>
              <a:t>Discretization involves essentially taking a set of values of data and grouping sets of them together in some logical fashion into bins (or buckets)</a:t>
            </a:r>
            <a:endParaRPr lang="en-US" sz="1600" b="1" i="0" dirty="0">
              <a:solidFill>
                <a:schemeClr val="accent5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Grouping of equal intervals</a:t>
            </a:r>
          </a:p>
          <a:p>
            <a:pPr algn="l"/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Grouping based on equal frequencies (of observations in the bin)</a:t>
            </a:r>
          </a:p>
          <a:p>
            <a:pPr algn="l"/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Grouping based on decision tree sorting (to establish a relationship with target)</a:t>
            </a: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B1111-EAA4-D3D8-3BC5-CB4240BAAB7C}"/>
              </a:ext>
            </a:extLst>
          </p:cNvPr>
          <p:cNvSpPr txBox="1"/>
          <p:nvPr/>
        </p:nvSpPr>
        <p:spPr>
          <a:xfrm>
            <a:off x="4130979" y="46397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6B6405-DE74-AA1F-3B2E-32A232E3EBF2}"/>
              </a:ext>
            </a:extLst>
          </p:cNvPr>
          <p:cNvSpPr txBox="1"/>
          <p:nvPr/>
        </p:nvSpPr>
        <p:spPr>
          <a:xfrm>
            <a:off x="1651847" y="4805034"/>
            <a:ext cx="353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cap="all" dirty="0">
                <a:ln w="3175" cmpd="sng">
                  <a:noFill/>
                </a:ln>
                <a:solidFill>
                  <a:srgbClr val="FFFF00"/>
                </a:solidFill>
                <a:latin typeface="+mj-lt"/>
                <a:ea typeface="+mj-ea"/>
                <a:cs typeface="+mj-cs"/>
              </a:rPr>
              <a:t>Imputation and Discretization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8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 363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65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01" name="Group 367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02" name="Straight Connector 368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369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370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371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372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Rectangle 374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58C3-1360-A8F5-CBDE-0ECCFC769AE1}"/>
              </a:ext>
            </a:extLst>
          </p:cNvPr>
          <p:cNvSpPr txBox="1"/>
          <p:nvPr/>
        </p:nvSpPr>
        <p:spPr>
          <a:xfrm>
            <a:off x="1870088" y="1282374"/>
            <a:ext cx="3537181" cy="3042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extension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Tasks</a:t>
            </a:r>
            <a:endParaRPr kumimoji="0" lang="en-US" sz="3200" b="0" i="0" u="none" strike="noStrike" cap="all" spc="0" normalizeH="0" baseline="0" noProof="0" dirty="0">
              <a:ln w="3175" cmpd="sng">
                <a:noFill/>
              </a:ln>
              <a:solidFill>
                <a:srgbClr val="FFFFFF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7" name="TextBox 17">
            <a:extLst>
              <a:ext uri="{FF2B5EF4-FFF2-40B4-BE49-F238E27FC236}">
                <a16:creationId xmlns:a16="http://schemas.microsoft.com/office/drawing/2014/main" id="{210F3167-F938-95CD-086B-D154224E4251}"/>
              </a:ext>
            </a:extLst>
          </p:cNvPr>
          <p:cNvSpPr txBox="1"/>
          <p:nvPr/>
        </p:nvSpPr>
        <p:spPr>
          <a:xfrm>
            <a:off x="6031557" y="206619"/>
            <a:ext cx="5833692" cy="384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400" b="1" dirty="0">
                <a:solidFill>
                  <a:srgbClr val="FFFFFF"/>
                </a:solidFill>
              </a:rPr>
              <a:t>Categorical Encoding</a:t>
            </a:r>
            <a:r>
              <a:rPr lang="en-US" b="1" dirty="0">
                <a:solidFill>
                  <a:srgbClr val="FFFFFF"/>
                </a:solidFill>
              </a:rPr>
              <a:t> - </a:t>
            </a:r>
            <a:r>
              <a:rPr lang="en-US" sz="1600" b="0" i="0" dirty="0">
                <a:solidFill>
                  <a:schemeClr val="accent5"/>
                </a:solidFill>
                <a:effectLst/>
              </a:rPr>
              <a:t>Categorical encoding is the technique used to encode categorical features into numerical values which are usually simpler for an algorithm to understand.</a:t>
            </a:r>
            <a:endParaRPr lang="en-US" sz="1600" dirty="0">
              <a:solidFill>
                <a:schemeClr val="accent5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400" b="1" i="0" dirty="0">
                <a:solidFill>
                  <a:srgbClr val="FFFFFF"/>
                </a:solidFill>
              </a:rPr>
              <a:t>Feature Splitting</a:t>
            </a:r>
            <a:r>
              <a:rPr lang="en-US" b="1" i="0" dirty="0">
                <a:solidFill>
                  <a:srgbClr val="FFFFFF"/>
                </a:solidFill>
              </a:rPr>
              <a:t> - </a:t>
            </a:r>
            <a:r>
              <a:rPr lang="en-US" sz="1600" b="0" i="0" dirty="0">
                <a:solidFill>
                  <a:schemeClr val="accent5"/>
                </a:solidFill>
                <a:effectLst/>
              </a:rPr>
              <a:t>Splitting features into parts can sometimes improve the value of the features toward the target to be learned.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For instance, in this case, Date better contributes to the target function than Date and Time. </a:t>
            </a:r>
            <a:endParaRPr lang="en-US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B1111-EAA4-D3D8-3BC5-CB4240BAAB7C}"/>
              </a:ext>
            </a:extLst>
          </p:cNvPr>
          <p:cNvSpPr txBox="1"/>
          <p:nvPr/>
        </p:nvSpPr>
        <p:spPr>
          <a:xfrm>
            <a:off x="4130979" y="46397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6B6405-DE74-AA1F-3B2E-32A232E3EBF2}"/>
              </a:ext>
            </a:extLst>
          </p:cNvPr>
          <p:cNvSpPr txBox="1"/>
          <p:nvPr/>
        </p:nvSpPr>
        <p:spPr>
          <a:xfrm>
            <a:off x="1651847" y="4805034"/>
            <a:ext cx="353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cap="all" dirty="0">
                <a:ln w="3175" cmpd="sng">
                  <a:noFill/>
                </a:ln>
                <a:solidFill>
                  <a:srgbClr val="FFFF00"/>
                </a:solidFill>
                <a:latin typeface="+mj-lt"/>
                <a:ea typeface="+mj-ea"/>
                <a:cs typeface="+mj-cs"/>
              </a:rPr>
              <a:t>Imputation and Discretization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FDE1C-9B4D-B38E-5342-B7F2B125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928" y="3660921"/>
            <a:ext cx="2152950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0E1FB-8ECF-296C-A8D4-19F81A9FB072}"/>
              </a:ext>
            </a:extLst>
          </p:cNvPr>
          <p:cNvSpPr txBox="1"/>
          <p:nvPr/>
        </p:nvSpPr>
        <p:spPr>
          <a:xfrm>
            <a:off x="6085745" y="5532903"/>
            <a:ext cx="6106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String functions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in programming language can be used to extract this types of information. </a:t>
            </a: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7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 363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65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01" name="Group 367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02" name="Straight Connector 368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369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370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371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372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Rectangle 374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58C3-1360-A8F5-CBDE-0ECCFC769AE1}"/>
              </a:ext>
            </a:extLst>
          </p:cNvPr>
          <p:cNvSpPr txBox="1"/>
          <p:nvPr/>
        </p:nvSpPr>
        <p:spPr>
          <a:xfrm>
            <a:off x="1870088" y="1282374"/>
            <a:ext cx="3537181" cy="3042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extension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 b="1" i="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Tasks</a:t>
            </a:r>
            <a:endParaRPr kumimoji="0" lang="en-US" sz="3200" b="0" i="0" u="none" strike="noStrike" cap="all" spc="0" normalizeH="0" baseline="0" noProof="0" dirty="0">
              <a:ln w="3175" cmpd="sng">
                <a:noFill/>
              </a:ln>
              <a:solidFill>
                <a:srgbClr val="FFFFFF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7" name="TextBox 17">
            <a:extLst>
              <a:ext uri="{FF2B5EF4-FFF2-40B4-BE49-F238E27FC236}">
                <a16:creationId xmlns:a16="http://schemas.microsoft.com/office/drawing/2014/main" id="{210F3167-F938-95CD-086B-D154224E4251}"/>
              </a:ext>
            </a:extLst>
          </p:cNvPr>
          <p:cNvSpPr txBox="1"/>
          <p:nvPr/>
        </p:nvSpPr>
        <p:spPr>
          <a:xfrm>
            <a:off x="6031557" y="206619"/>
            <a:ext cx="5833692" cy="6466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b="1" dirty="0">
                <a:solidFill>
                  <a:srgbClr val="FFFFFF"/>
                </a:solidFill>
              </a:rPr>
              <a:t>Variable Scaling - </a:t>
            </a:r>
            <a:r>
              <a:rPr lang="en-US" sz="1600" b="0" i="0" dirty="0">
                <a:solidFill>
                  <a:schemeClr val="accent5"/>
                </a:solidFill>
                <a:effectLst/>
              </a:rPr>
              <a:t>This technique of feature scaling is sometimes referred to as feature normalization</a:t>
            </a:r>
            <a:r>
              <a:rPr lang="en-US" sz="17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700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Min-Max Scaling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process involves the rescaling of all values in a feature in the range 0 to 1. In other words, the minimum value in the original range will take the value 0, the maximum value will take 1 and the rest of the values in between the two extremes will be appropriately scaled.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Standardization/Variance scaling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All the data points are subtracted by their mean and the result divided by the distribution’s standard deviation to arrive at a distribution with a 0 mean and variance of 1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(i.e.,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z-scores).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b="1" i="0" dirty="0">
                <a:solidFill>
                  <a:srgbClr val="FFFFFF"/>
                </a:solidFill>
              </a:rPr>
              <a:t>New Feature Creation - </a:t>
            </a:r>
            <a:r>
              <a:rPr lang="en-US" sz="1600" b="0" i="0" dirty="0">
                <a:solidFill>
                  <a:schemeClr val="accent5"/>
                </a:solidFill>
                <a:effectLst/>
              </a:rPr>
              <a:t>Feature creation involves deriving new features from existing ones.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instance, taking the mean, difference, product and quotient of two features defines a new feature.</a:t>
            </a:r>
            <a:endParaRPr lang="en-US" sz="16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B1111-EAA4-D3D8-3BC5-CB4240BAAB7C}"/>
              </a:ext>
            </a:extLst>
          </p:cNvPr>
          <p:cNvSpPr txBox="1"/>
          <p:nvPr/>
        </p:nvSpPr>
        <p:spPr>
          <a:xfrm>
            <a:off x="4130979" y="4639732"/>
            <a:ext cx="562715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600" b="0" i="0" u="none" strike="noStrike" cap="all" spc="0" normalizeH="0" baseline="0" noProof="0" dirty="0">
              <a:ln w="3175" cmpd="sng"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6B6405-DE74-AA1F-3B2E-32A232E3EBF2}"/>
              </a:ext>
            </a:extLst>
          </p:cNvPr>
          <p:cNvSpPr txBox="1"/>
          <p:nvPr/>
        </p:nvSpPr>
        <p:spPr>
          <a:xfrm>
            <a:off x="1651847" y="4805034"/>
            <a:ext cx="353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cap="all" dirty="0">
                <a:ln w="3175" cmpd="sng">
                  <a:noFill/>
                </a:ln>
                <a:solidFill>
                  <a:srgbClr val="FFFF00"/>
                </a:solidFill>
                <a:latin typeface="+mj-lt"/>
                <a:ea typeface="+mj-ea"/>
                <a:cs typeface="+mj-cs"/>
              </a:rPr>
              <a:t>Variable</a:t>
            </a:r>
          </a:p>
          <a:p>
            <a:r>
              <a:rPr lang="en-US" sz="1600" i="0" cap="all" dirty="0">
                <a:ln w="3175" cmpd="sng">
                  <a:noFill/>
                </a:ln>
                <a:solidFill>
                  <a:srgbClr val="FFFF00"/>
                </a:solidFill>
                <a:latin typeface="+mj-lt"/>
                <a:ea typeface="+mj-ea"/>
                <a:cs typeface="+mj-cs"/>
              </a:rPr>
              <a:t>Scaling and redefining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604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37C0E9B17A44498BF592642D4ECA5" ma:contentTypeVersion="12" ma:contentTypeDescription="Create a new document." ma:contentTypeScope="" ma:versionID="827333dd1607db38e463c6309797de3d">
  <xsd:schema xmlns:xsd="http://www.w3.org/2001/XMLSchema" xmlns:xs="http://www.w3.org/2001/XMLSchema" xmlns:p="http://schemas.microsoft.com/office/2006/metadata/properties" xmlns:ns1="http://schemas.microsoft.com/sharepoint/v3" xmlns:ns3="8ba01db9-89e8-4dbd-b09b-f1bb22782f3e" targetNamespace="http://schemas.microsoft.com/office/2006/metadata/properties" ma:root="true" ma:fieldsID="4c539966f9edd6a1043abd2c78e1f0ce" ns1:_="" ns3:_="">
    <xsd:import namespace="http://schemas.microsoft.com/sharepoint/v3"/>
    <xsd:import namespace="8ba01db9-89e8-4dbd-b09b-f1bb22782f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01db9-89e8-4dbd-b09b-f1bb22782f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ba01db9-89e8-4dbd-b09b-f1bb22782f3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9CF547-72A8-4EF9-8EFE-2A49586AA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ba01db9-89e8-4dbd-b09b-f1bb22782f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1C146-B5CC-434F-9800-0CC81875367E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8ba01db9-89e8-4dbd-b09b-f1bb22782f3e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759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Droid Serif</vt:lpstr>
      <vt:lpstr>Arial</vt:lpstr>
      <vt:lpstr>Arial</vt:lpstr>
      <vt:lpstr>Calibri</vt:lpstr>
      <vt:lpstr>Century Gothic</vt:lpstr>
      <vt:lpstr>Segoe UI</vt:lpstr>
      <vt:lpstr>Wingdings</vt:lpstr>
      <vt:lpstr>Wingdings 3</vt:lpstr>
      <vt:lpstr>Slice</vt:lpstr>
      <vt:lpstr>PowerPoint Presentation</vt:lpstr>
      <vt:lpstr>Feature engineering   also called feature extraction or feature discovery   is the process of using   domain knowledge   to extract features (characteristics, properties, attributes)   from   raw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2018-12-17T03:13:32Z</dcterms:created>
  <dcterms:modified xsi:type="dcterms:W3CDTF">2023-07-04T16:54:50Z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0x010100E4E37C0E9B17A44498BF592642D4ECA5</vt:lpwstr>
  </property>
</Properties>
</file>