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84" r:id="rId12"/>
    <p:sldId id="276" r:id="rId13"/>
    <p:sldId id="283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84"/>
            <p14:sldId id="276"/>
            <p14:sldId id="283"/>
            <p14:sldId id="285"/>
            <p14:sldId id="28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Peng, Cheng" initials="PC" lastIdx="1" clrIdx="2">
    <p:extLst>
      <p:ext uri="{19B8F6BF-5375-455C-9EA6-DF929625EA0E}">
        <p15:presenceInfo xmlns:p15="http://schemas.microsoft.com/office/powerpoint/2012/main" userId="S::CPENG@wcupa.edu::c8d19071-f396-4c12-bc1e-cc4bb87053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DB9"/>
    <a:srgbClr val="D2B4A6"/>
    <a:srgbClr val="F8CFB6"/>
    <a:srgbClr val="FF9B45"/>
    <a:srgbClr val="F8CAB6"/>
    <a:srgbClr val="D24726"/>
    <a:srgbClr val="404040"/>
    <a:srgbClr val="DD462F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Cheng" userId="c8d19071-f396-4c12-bc1e-cc4bb8705334" providerId="ADAL" clId="{B336B926-29AB-434D-BDD8-CE2B362E8D8F}"/>
    <pc:docChg chg="custSel modSld">
      <pc:chgData name="Peng, Cheng" userId="c8d19071-f396-4c12-bc1e-cc4bb8705334" providerId="ADAL" clId="{B336B926-29AB-434D-BDD8-CE2B362E8D8F}" dt="2022-09-19T01:30:28.478" v="24" actId="20577"/>
      <pc:docMkLst>
        <pc:docMk/>
      </pc:docMkLst>
      <pc:sldChg chg="modSp mod">
        <pc:chgData name="Peng, Cheng" userId="c8d19071-f396-4c12-bc1e-cc4bb8705334" providerId="ADAL" clId="{B336B926-29AB-434D-BDD8-CE2B362E8D8F}" dt="2022-09-19T01:29:40.655" v="9" actId="20577"/>
        <pc:sldMkLst>
          <pc:docMk/>
          <pc:sldMk cId="2596833607" sldId="280"/>
        </pc:sldMkLst>
        <pc:spChg chg="mod">
          <ac:chgData name="Peng, Cheng" userId="c8d19071-f396-4c12-bc1e-cc4bb8705334" providerId="ADAL" clId="{B336B926-29AB-434D-BDD8-CE2B362E8D8F}" dt="2022-09-19T01:29:40.655" v="9" actId="20577"/>
          <ac:spMkLst>
            <pc:docMk/>
            <pc:sldMk cId="2596833607" sldId="280"/>
            <ac:spMk id="4" creationId="{170A00C3-A75F-4891-B14F-AB805DD657A9}"/>
          </ac:spMkLst>
        </pc:spChg>
        <pc:spChg chg="mod">
          <ac:chgData name="Peng, Cheng" userId="c8d19071-f396-4c12-bc1e-cc4bb8705334" providerId="ADAL" clId="{B336B926-29AB-434D-BDD8-CE2B362E8D8F}" dt="2022-09-19T01:29:32.062" v="7" actId="20577"/>
          <ac:spMkLst>
            <pc:docMk/>
            <pc:sldMk cId="2596833607" sldId="280"/>
            <ac:spMk id="30" creationId="{00000000-0000-0000-0000-000000000000}"/>
          </ac:spMkLst>
        </pc:spChg>
        <pc:spChg chg="mod">
          <ac:chgData name="Peng, Cheng" userId="c8d19071-f396-4c12-bc1e-cc4bb8705334" providerId="ADAL" clId="{B336B926-29AB-434D-BDD8-CE2B362E8D8F}" dt="2022-09-19T01:29:28.327" v="6" actId="27636"/>
          <ac:spMkLst>
            <pc:docMk/>
            <pc:sldMk cId="2596833607" sldId="280"/>
            <ac:spMk id="31" creationId="{A29DE6D0-EC9D-4E1E-A7DD-F079989B9078}"/>
          </ac:spMkLst>
        </pc:spChg>
        <pc:spChg chg="mod">
          <ac:chgData name="Peng, Cheng" userId="c8d19071-f396-4c12-bc1e-cc4bb8705334" providerId="ADAL" clId="{B336B926-29AB-434D-BDD8-CE2B362E8D8F}" dt="2022-09-19T01:29:35.580" v="8" actId="20577"/>
          <ac:spMkLst>
            <pc:docMk/>
            <pc:sldMk cId="2596833607" sldId="280"/>
            <ac:spMk id="32" creationId="{5666A975-DD74-4374-8D1E-5AB7111D3ED3}"/>
          </ac:spMkLst>
        </pc:spChg>
      </pc:sldChg>
      <pc:sldChg chg="modSp mod">
        <pc:chgData name="Peng, Cheng" userId="c8d19071-f396-4c12-bc1e-cc4bb8705334" providerId="ADAL" clId="{B336B926-29AB-434D-BDD8-CE2B362E8D8F}" dt="2022-09-19T01:30:28.478" v="24" actId="20577"/>
        <pc:sldMkLst>
          <pc:docMk/>
          <pc:sldMk cId="958036878" sldId="281"/>
        </pc:sldMkLst>
        <pc:spChg chg="mod">
          <ac:chgData name="Peng, Cheng" userId="c8d19071-f396-4c12-bc1e-cc4bb8705334" providerId="ADAL" clId="{B336B926-29AB-434D-BDD8-CE2B362E8D8F}" dt="2022-09-19T01:29:47.061" v="10" actId="20577"/>
          <ac:spMkLst>
            <pc:docMk/>
            <pc:sldMk cId="958036878" sldId="281"/>
            <ac:spMk id="12" creationId="{9B1F6C1C-668F-443B-9C67-46BBB8CB5439}"/>
          </ac:spMkLst>
        </pc:spChg>
        <pc:spChg chg="mod">
          <ac:chgData name="Peng, Cheng" userId="c8d19071-f396-4c12-bc1e-cc4bb8705334" providerId="ADAL" clId="{B336B926-29AB-434D-BDD8-CE2B362E8D8F}" dt="2022-09-19T01:30:28.478" v="24" actId="20577"/>
          <ac:spMkLst>
            <pc:docMk/>
            <pc:sldMk cId="958036878" sldId="281"/>
            <ac:spMk id="15" creationId="{7D306E47-3134-4388-8AF8-7D8D31DCE3A1}"/>
          </ac:spMkLst>
        </pc:spChg>
      </pc:sldChg>
      <pc:sldChg chg="modSp mod">
        <pc:chgData name="Peng, Cheng" userId="c8d19071-f396-4c12-bc1e-cc4bb8705334" providerId="ADAL" clId="{B336B926-29AB-434D-BDD8-CE2B362E8D8F}" dt="2022-09-19T01:29:10.151" v="4" actId="20577"/>
        <pc:sldMkLst>
          <pc:docMk/>
          <pc:sldMk cId="2807293832" sldId="283"/>
        </pc:sldMkLst>
        <pc:spChg chg="mod">
          <ac:chgData name="Peng, Cheng" userId="c8d19071-f396-4c12-bc1e-cc4bb8705334" providerId="ADAL" clId="{B336B926-29AB-434D-BDD8-CE2B362E8D8F}" dt="2022-09-19T01:29:10.151" v="4" actId="20577"/>
          <ac:spMkLst>
            <pc:docMk/>
            <pc:sldMk cId="2807293832" sldId="283"/>
            <ac:spMk id="8" creationId="{00000000-0000-0000-0000-000000000000}"/>
          </ac:spMkLst>
        </pc:spChg>
        <pc:spChg chg="mod">
          <ac:chgData name="Peng, Cheng" userId="c8d19071-f396-4c12-bc1e-cc4bb8705334" providerId="ADAL" clId="{B336B926-29AB-434D-BDD8-CE2B362E8D8F}" dt="2022-09-19T01:29:03.534" v="2" actId="20577"/>
          <ac:spMkLst>
            <pc:docMk/>
            <pc:sldMk cId="2807293832" sldId="283"/>
            <ac:spMk id="18" creationId="{D3BAC494-9C9A-4AE8-959E-325962A5A625}"/>
          </ac:spMkLst>
        </pc:spChg>
        <pc:spChg chg="mod">
          <ac:chgData name="Peng, Cheng" userId="c8d19071-f396-4c12-bc1e-cc4bb8705334" providerId="ADAL" clId="{B336B926-29AB-434D-BDD8-CE2B362E8D8F}" dt="2022-09-19T01:29:06.908" v="3" actId="20577"/>
          <ac:spMkLst>
            <pc:docMk/>
            <pc:sldMk cId="2807293832" sldId="283"/>
            <ac:spMk id="19" creationId="{13B47BB4-C0A3-402E-96CE-0D02C7CE414E}"/>
          </ac:spMkLst>
        </pc:spChg>
      </pc:sldChg>
      <pc:sldChg chg="modSp mod">
        <pc:chgData name="Peng, Cheng" userId="c8d19071-f396-4c12-bc1e-cc4bb8705334" providerId="ADAL" clId="{B336B926-29AB-434D-BDD8-CE2B362E8D8F}" dt="2022-09-19T01:28:56.690" v="1" actId="20577"/>
        <pc:sldMkLst>
          <pc:docMk/>
          <pc:sldMk cId="2896150405" sldId="285"/>
        </pc:sldMkLst>
        <pc:spChg chg="mod">
          <ac:chgData name="Peng, Cheng" userId="c8d19071-f396-4c12-bc1e-cc4bb8705334" providerId="ADAL" clId="{B336B926-29AB-434D-BDD8-CE2B362E8D8F}" dt="2022-09-19T01:28:56.690" v="1" actId="20577"/>
          <ac:spMkLst>
            <pc:docMk/>
            <pc:sldMk cId="2896150405" sldId="285"/>
            <ac:spMk id="10" creationId="{AECC98D5-2EC8-478E-B9CE-F64CAFA09755}"/>
          </ac:spMkLst>
        </pc:spChg>
      </pc:sldChg>
    </pc:docChg>
  </pc:docChgLst>
  <pc:docChgLst>
    <pc:chgData name="Peng, Cheng" userId="c8d19071-f396-4c12-bc1e-cc4bb8705334" providerId="ADAL" clId="{326C2E41-FD7E-4536-8855-251A66B6FAB6}"/>
    <pc:docChg chg="undo custSel modSld">
      <pc:chgData name="Peng, Cheng" userId="c8d19071-f396-4c12-bc1e-cc4bb8705334" providerId="ADAL" clId="{326C2E41-FD7E-4536-8855-251A66B6FAB6}" dt="2021-09-12T22:55:24.159" v="38" actId="1076"/>
      <pc:docMkLst>
        <pc:docMk/>
      </pc:docMkLst>
      <pc:sldChg chg="modSp mod">
        <pc:chgData name="Peng, Cheng" userId="c8d19071-f396-4c12-bc1e-cc4bb8705334" providerId="ADAL" clId="{326C2E41-FD7E-4536-8855-251A66B6FAB6}" dt="2021-09-12T22:55:24.159" v="38" actId="1076"/>
        <pc:sldMkLst>
          <pc:docMk/>
          <pc:sldMk cId="2471807738" sldId="256"/>
        </pc:sldMkLst>
        <pc:spChg chg="mod">
          <ac:chgData name="Peng, Cheng" userId="c8d19071-f396-4c12-bc1e-cc4bb8705334" providerId="ADAL" clId="{326C2E41-FD7E-4536-8855-251A66B6FAB6}" dt="2021-09-12T22:54:28.231" v="20" actId="20577"/>
          <ac:spMkLst>
            <pc:docMk/>
            <pc:sldMk cId="2471807738" sldId="256"/>
            <ac:spMk id="3" creationId="{00000000-0000-0000-0000-000000000000}"/>
          </ac:spMkLst>
        </pc:spChg>
        <pc:spChg chg="mod">
          <ac:chgData name="Peng, Cheng" userId="c8d19071-f396-4c12-bc1e-cc4bb8705334" providerId="ADAL" clId="{326C2E41-FD7E-4536-8855-251A66B6FAB6}" dt="2021-09-12T22:54:59.924" v="28" actId="20577"/>
          <ac:spMkLst>
            <pc:docMk/>
            <pc:sldMk cId="2471807738" sldId="256"/>
            <ac:spMk id="6" creationId="{BB0F89BE-8A9E-40FF-9A51-97BC143E9332}"/>
          </ac:spMkLst>
        </pc:spChg>
        <pc:spChg chg="mod">
          <ac:chgData name="Peng, Cheng" userId="c8d19071-f396-4c12-bc1e-cc4bb8705334" providerId="ADAL" clId="{326C2E41-FD7E-4536-8855-251A66B6FAB6}" dt="2021-09-12T22:55:13.943" v="37" actId="20577"/>
          <ac:spMkLst>
            <pc:docMk/>
            <pc:sldMk cId="2471807738" sldId="256"/>
            <ac:spMk id="7" creationId="{559602C7-EEEA-46A8-B235-C39634E5E704}"/>
          </ac:spMkLst>
        </pc:spChg>
        <pc:spChg chg="mod">
          <ac:chgData name="Peng, Cheng" userId="c8d19071-f396-4c12-bc1e-cc4bb8705334" providerId="ADAL" clId="{326C2E41-FD7E-4536-8855-251A66B6FAB6}" dt="2021-09-12T22:55:24.159" v="38" actId="1076"/>
          <ac:spMkLst>
            <pc:docMk/>
            <pc:sldMk cId="2471807738" sldId="256"/>
            <ac:spMk id="8" creationId="{51236C21-8A9A-48AA-9567-DBCE60F638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204" y="727002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badi" panose="020B0604020202020204" pitchFamily="34" charset="0"/>
              </a:rPr>
              <a:t>A Semiparametric C-Log-log Model with Applications in Credit Card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07457" y="3119962"/>
            <a:ext cx="3888187" cy="716542"/>
          </a:xfrm>
        </p:spPr>
        <p:txBody>
          <a:bodyPr>
            <a:normAutofit fontScale="92500" lnSpcReduction="10000"/>
          </a:bodyPr>
          <a:lstStyle/>
          <a:p>
            <a:pPr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Cheng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Peng</a:t>
            </a:r>
            <a:r>
              <a:rPr lang="en-US" sz="2400" b="1" baseline="30000" dirty="0" err="1">
                <a:solidFill>
                  <a:schemeClr val="bg1"/>
                </a:solidFill>
                <a:latin typeface="+mj-lt"/>
              </a:rPr>
              <a:t>a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, Kai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Peng</a:t>
            </a:r>
            <a:r>
              <a:rPr lang="en-US" sz="2400" b="1" baseline="30000" dirty="0" err="1">
                <a:solidFill>
                  <a:schemeClr val="bg1"/>
                </a:solidFill>
                <a:latin typeface="+mj-lt"/>
              </a:rPr>
              <a:t>b</a:t>
            </a:r>
            <a:endParaRPr lang="en-US" sz="2400" b="1" baseline="300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F89BE-8A9E-40FF-9A51-97BC143E9332}"/>
              </a:ext>
            </a:extLst>
          </p:cNvPr>
          <p:cNvSpPr txBox="1"/>
          <p:nvPr/>
        </p:nvSpPr>
        <p:spPr>
          <a:xfrm>
            <a:off x="2091216" y="4070699"/>
            <a:ext cx="6884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aseline="50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West Chester University of Pennsylvania, West Chester, 19383 PA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59602C7-EEEA-46A8-B235-C39634E5E704}"/>
              </a:ext>
            </a:extLst>
          </p:cNvPr>
          <p:cNvSpPr txBox="1">
            <a:spLocks/>
          </p:cNvSpPr>
          <p:nvPr/>
        </p:nvSpPr>
        <p:spPr>
          <a:xfrm>
            <a:off x="1941252" y="4368412"/>
            <a:ext cx="7725671" cy="611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rial" panose="020B0604020202020204" pitchFamily="34" charset="0"/>
              <a:buNone/>
            </a:pPr>
            <a:r>
              <a:rPr lang="en-US" sz="2600" b="1" baseline="58000" dirty="0">
                <a:solidFill>
                  <a:schemeClr val="bg1"/>
                </a:solidFill>
                <a:latin typeface="+mj-lt"/>
              </a:rPr>
              <a:t>b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Ningbo University of Technology, Ningbo, 315211, Zhejiang, China </a:t>
            </a: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36C21-8A9A-48AA-9567-DBCE60F6386C}"/>
              </a:ext>
            </a:extLst>
          </p:cNvPr>
          <p:cNvSpPr txBox="1"/>
          <p:nvPr/>
        </p:nvSpPr>
        <p:spPr>
          <a:xfrm>
            <a:off x="2091216" y="5977109"/>
            <a:ext cx="8961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https://ww2.amstat.org/meetings/jsm/2021/onlineprogram/AbstractDetails.cfm?abstractid=318244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41279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9. Numerical Example: Fitting C-loglog Model: Computing and Results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AA53D-7A8F-43DD-9962-B389C562F813}"/>
              </a:ext>
            </a:extLst>
          </p:cNvPr>
          <p:cNvSpPr txBox="1"/>
          <p:nvPr/>
        </p:nvSpPr>
        <p:spPr>
          <a:xfrm>
            <a:off x="578873" y="1453712"/>
            <a:ext cx="30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Model Specification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9990A-8519-48A3-A413-58D9D230B9EB}"/>
              </a:ext>
            </a:extLst>
          </p:cNvPr>
          <p:cNvSpPr txBox="1"/>
          <p:nvPr/>
        </p:nvSpPr>
        <p:spPr>
          <a:xfrm>
            <a:off x="578873" y="20066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1. One covariate, fraud index, is used.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24FB9-A3C6-4D73-80CD-6A3730BF8F8D}"/>
              </a:ext>
            </a:extLst>
          </p:cNvPr>
          <p:cNvSpPr txBox="1"/>
          <p:nvPr/>
        </p:nvSpPr>
        <p:spPr>
          <a:xfrm>
            <a:off x="578873" y="2458463"/>
            <a:ext cx="6713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2. The odds of selecting an authentic cards is chosen to be 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7CF794-E68F-4C8E-A7BE-8FFDC1FE9DBE}"/>
                  </a:ext>
                </a:extLst>
              </p:cNvPr>
              <p:cNvSpPr txBox="1"/>
              <p:nvPr/>
            </p:nvSpPr>
            <p:spPr>
              <a:xfrm>
                <a:off x="1758779" y="3367706"/>
                <a:ext cx="6338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fraud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fraud</m:t>
                          </m:r>
                          <m:r>
                            <a:rPr lang="en-US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index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fraud</m:t>
                              </m:r>
                              <m:r>
                                <a:rPr lang="en-US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index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7CF794-E68F-4C8E-A7BE-8FFDC1FE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79" y="3367706"/>
                <a:ext cx="6338145" cy="276999"/>
              </a:xfrm>
              <a:prstGeom prst="rect">
                <a:avLst/>
              </a:prstGeom>
              <a:blipFill>
                <a:blip r:embed="rId2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3BAC494-9C9A-4AE8-959E-325962A5A625}"/>
              </a:ext>
            </a:extLst>
          </p:cNvPr>
          <p:cNvSpPr txBox="1"/>
          <p:nvPr/>
        </p:nvSpPr>
        <p:spPr>
          <a:xfrm>
            <a:off x="578873" y="2888579"/>
            <a:ext cx="957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3.  The explicit expression of the fraud probability based on the C-loglog model is given by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47BB4-C0A3-402E-96CE-0D02C7CE414E}"/>
              </a:ext>
            </a:extLst>
          </p:cNvPr>
          <p:cNvSpPr txBox="1"/>
          <p:nvPr/>
        </p:nvSpPr>
        <p:spPr>
          <a:xfrm>
            <a:off x="578873" y="3969421"/>
            <a:ext cx="63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Results of the Proposed  Semiparametric C-loglog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C28D30C-AB18-48D9-B6D3-9FA000AD16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54158"/>
                  </p:ext>
                </p:extLst>
              </p:nvPr>
            </p:nvGraphicFramePr>
            <p:xfrm>
              <a:off x="1356497" y="4502094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36846920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1058262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39675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SERR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39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Segoe UI Light(body)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Segoe UI Light(body)"/>
                            </a:rPr>
                            <a:t>-4.400207e-02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Segoe UI Light(body)"/>
                            </a:rPr>
                            <a:t>2.720793e-04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8149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Segoe UI Light(body)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Segoe UI Light(body)"/>
                            </a:rPr>
                            <a:t>6.077411e-02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Segoe UI Light(body)"/>
                            </a:rPr>
                            <a:t>1.008228e-07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4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20">
                <a:extLst>
                  <a:ext uri="{FF2B5EF4-FFF2-40B4-BE49-F238E27FC236}">
                    <a16:creationId xmlns:a16="http://schemas.microsoft.com/office/drawing/2014/main" id="{FC28D30C-AB18-48D9-B6D3-9FA000AD16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54158"/>
                  </p:ext>
                </p:extLst>
              </p:nvPr>
            </p:nvGraphicFramePr>
            <p:xfrm>
              <a:off x="1356497" y="4502094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36846920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1058262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39675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SERR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39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4839" r="-20089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Segoe UI Light(body)"/>
                            </a:rPr>
                            <a:t>-4.400207e-02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Segoe UI Light(body)"/>
                            </a:rPr>
                            <a:t>2.720793e-04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8149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819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Segoe UI Light(body)"/>
                            </a:rPr>
                            <a:t>6.077411e-02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Segoe UI Light(body)"/>
                            </a:rPr>
                            <a:t>1.008228e-07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44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08BC5-A710-4BF8-BDE2-5C1308526D05}"/>
                  </a:ext>
                </a:extLst>
              </p:cNvPr>
              <p:cNvSpPr txBox="1"/>
              <p:nvPr/>
            </p:nvSpPr>
            <p:spPr>
              <a:xfrm>
                <a:off x="821017" y="5911933"/>
                <a:ext cx="91632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𝐟𝐫𝐚𝐮𝐝</m:t>
                          </m:r>
                        </m:e>
                        <m: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𝐟𝐫𝐚𝐮𝐝</m:t>
                          </m:r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𝐢𝐧𝐝𝐞𝐱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𝟎𝟒𝟒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𝟎𝟔𝟏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𝐟𝐫𝐚𝐮𝐝</m:t>
                              </m:r>
                              <m: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𝐢𝐧𝐝𝐞𝐱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408BC5-A710-4BF8-BDE2-5C1308526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17" y="5911933"/>
                <a:ext cx="916324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2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6263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10. Numerical Example: Comparison between Fraud Index and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Cloglog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 Fraud Probability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E2801-E2FB-4582-871C-64E8F695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13" y="2198125"/>
            <a:ext cx="870585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0CE830-3156-4E50-BF9B-6BC3856756F7}"/>
              </a:ext>
            </a:extLst>
          </p:cNvPr>
          <p:cNvSpPr txBox="1"/>
          <p:nvPr/>
        </p:nvSpPr>
        <p:spPr>
          <a:xfrm>
            <a:off x="1142051" y="1382303"/>
            <a:ext cx="9624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Left Panel: </a:t>
            </a:r>
            <a:r>
              <a:rPr lang="en-US" dirty="0">
                <a:solidFill>
                  <a:srgbClr val="C00000"/>
                </a:solidFill>
              </a:rPr>
              <a:t>The fraud index is a based on the transaction amounts has a good discriminatory power to separate fraudulent transactions from the genuine transactions. The fraud index works since the fraudulent transactions alters the spending behavior of customers.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C98D5-2EC8-478E-B9CE-F64CAFA09755}"/>
              </a:ext>
            </a:extLst>
          </p:cNvPr>
          <p:cNvSpPr txBox="1"/>
          <p:nvPr/>
        </p:nvSpPr>
        <p:spPr>
          <a:xfrm>
            <a:off x="998662" y="5855725"/>
            <a:ext cx="918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Right Panel: </a:t>
            </a:r>
            <a:r>
              <a:rPr lang="en-US" dirty="0">
                <a:solidFill>
                  <a:srgbClr val="C00000"/>
                </a:solidFill>
              </a:rPr>
              <a:t>The fraud probability derived from the C-loglog model significantly elevates the discriminatory power between two distributions. This will help catch more fraud and reduce false positives.</a:t>
            </a:r>
          </a:p>
        </p:txBody>
      </p:sp>
    </p:spTree>
    <p:extLst>
      <p:ext uri="{BB962C8B-B14F-4D97-AF65-F5344CB8AC3E}">
        <p14:creationId xmlns:p14="http://schemas.microsoft.com/office/powerpoint/2010/main" val="289615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BCBE0-5E87-4947-B554-E3AE6E31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2E7373-26F3-444A-A4AD-6967A5E4CCD3}"/>
              </a:ext>
            </a:extLst>
          </p:cNvPr>
          <p:cNvSpPr txBox="1"/>
          <p:nvPr/>
        </p:nvSpPr>
        <p:spPr>
          <a:xfrm>
            <a:off x="3892378" y="3566984"/>
            <a:ext cx="473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64DFE-8BF0-4E61-8F2B-AB7B8BBB17B8}"/>
              </a:ext>
            </a:extLst>
          </p:cNvPr>
          <p:cNvSpPr txBox="1"/>
          <p:nvPr/>
        </p:nvSpPr>
        <p:spPr>
          <a:xfrm>
            <a:off x="4829431" y="5143648"/>
            <a:ext cx="215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cpeng@wcupa.edu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E1565-23CA-4B61-B09E-914BC2B2655D}"/>
              </a:ext>
            </a:extLst>
          </p:cNvPr>
          <p:cNvSpPr txBox="1"/>
          <p:nvPr/>
        </p:nvSpPr>
        <p:spPr>
          <a:xfrm>
            <a:off x="4753232" y="1994336"/>
            <a:ext cx="332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05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80963" cy="64008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akkal Majalla" panose="020B0604020202020204" pitchFamily="2" charset="-78"/>
                <a:cs typeface="Sakkal Majalla" panose="020B0604020202020204" pitchFamily="2" charset="-78"/>
              </a:rPr>
              <a:t>1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Sakkal Majalla" panose="020B0604020202020204" pitchFamily="2" charset="-78"/>
                <a:cs typeface="Sakkal Majalla" panose="020B0604020202020204" pitchFamily="2" charset="-78"/>
              </a:rPr>
              <a:t>.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Description of Practical Question – Credit Fraud Detection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480137" y="1582288"/>
            <a:ext cx="4321704" cy="55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credit card fraud?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7D92F-513E-4E75-86F0-1E789CDCC8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857644"/>
            <a:ext cx="5908301" cy="2954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75974E-0577-4EDF-9FAD-16EF6CD6A747}"/>
              </a:ext>
            </a:extLst>
          </p:cNvPr>
          <p:cNvSpPr txBox="1"/>
          <p:nvPr/>
        </p:nvSpPr>
        <p:spPr>
          <a:xfrm>
            <a:off x="6617540" y="4841676"/>
            <a:ext cx="566329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Source: https://apsalar.com/2015/07/latest-apsalar-data-on-in-app-click-and-iap-fraud/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B5A7E-7C04-4678-9E97-916D243A55D8}"/>
              </a:ext>
            </a:extLst>
          </p:cNvPr>
          <p:cNvSpPr txBox="1"/>
          <p:nvPr/>
        </p:nvSpPr>
        <p:spPr>
          <a:xfrm>
            <a:off x="480137" y="1987393"/>
            <a:ext cx="53234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Credit card fraud is the unauthorized use of a credit or debit card, or similar payment tool to fraudulently obtain money or property.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438C8-D1DA-46C2-B89E-976CEADB04A9}"/>
              </a:ext>
            </a:extLst>
          </p:cNvPr>
          <p:cNvSpPr txBox="1"/>
          <p:nvPr/>
        </p:nvSpPr>
        <p:spPr>
          <a:xfrm>
            <a:off x="416526" y="3198167"/>
            <a:ext cx="6201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Types of credit card fraud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12D7C-75A2-43C3-ABCD-9FA35DAB1770}"/>
              </a:ext>
            </a:extLst>
          </p:cNvPr>
          <p:cNvSpPr txBox="1"/>
          <p:nvPr/>
        </p:nvSpPr>
        <p:spPr>
          <a:xfrm>
            <a:off x="416526" y="5445376"/>
            <a:ext cx="6201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high cost of credit card fraud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062B2-90EE-40F3-B63B-D0FAB5299561}"/>
              </a:ext>
            </a:extLst>
          </p:cNvPr>
          <p:cNvSpPr txBox="1"/>
          <p:nvPr/>
        </p:nvSpPr>
        <p:spPr>
          <a:xfrm>
            <a:off x="480136" y="3849491"/>
            <a:ext cx="53234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Application fraud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Skimming fraud (white plastic card)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Lost and stolen fraud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Account takeover fraud</a:t>
            </a: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2C9A4-196F-4F37-B9CD-E20A543CEBBC}"/>
              </a:ext>
            </a:extLst>
          </p:cNvPr>
          <p:cNvSpPr txBox="1"/>
          <p:nvPr/>
        </p:nvSpPr>
        <p:spPr>
          <a:xfrm>
            <a:off x="416526" y="6009834"/>
            <a:ext cx="114608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</a:rPr>
              <a:t>A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ccording to The </a:t>
            </a:r>
            <a:r>
              <a:rPr lang="en-US" sz="20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Nilson</a:t>
            </a:r>
            <a:r>
              <a:rPr lang="en-US" sz="2000" b="0" i="0" dirty="0">
                <a:solidFill>
                  <a:schemeClr val="tx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Report, </a:t>
            </a: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g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lobal financial losses related to payment cards are estimated to reach $34.66 billion in 2022.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637024" y="4407072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Analytical Tools – Fraud Scoring</a:t>
            </a: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960089" y="2306231"/>
            <a:ext cx="4504252" cy="364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Proxy Piercing</a:t>
            </a:r>
          </a:p>
          <a:p>
            <a:pPr marL="457200" lvl="0" indent="-457200">
              <a:spcAft>
                <a:spcPts val="2000"/>
              </a:spcAft>
              <a:buAutoNum type="arabicPeriod"/>
              <a:defRPr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itle 7">
            <a:extLst>
              <a:ext uri="{FF2B5EF4-FFF2-40B4-BE49-F238E27FC236}">
                <a16:creationId xmlns:a16="http://schemas.microsoft.com/office/drawing/2014/main" id="{ED78BBEC-1118-47AA-AC66-2BD20C0310F0}"/>
              </a:ext>
            </a:extLst>
          </p:cNvPr>
          <p:cNvSpPr txBox="1">
            <a:spLocks/>
          </p:cNvSpPr>
          <p:nvPr/>
        </p:nvSpPr>
        <p:spPr>
          <a:xfrm>
            <a:off x="471101" y="583394"/>
            <a:ext cx="10880963" cy="6539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2. How to Detect Credit Card Fraud?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C56E2-AEEC-4B39-B03B-EE4BC60F03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3661" y="2150538"/>
            <a:ext cx="5048250" cy="2838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E94E66-EFC8-4165-A41B-CB338CAC8F5D}"/>
              </a:ext>
            </a:extLst>
          </p:cNvPr>
          <p:cNvSpPr/>
          <p:nvPr/>
        </p:nvSpPr>
        <p:spPr>
          <a:xfrm>
            <a:off x="8707786" y="3136937"/>
            <a:ext cx="1423284" cy="747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D24726"/>
                </a:solidFill>
              </a:rPr>
              <a:t>FRAUD</a:t>
            </a: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03FE28D4-A63F-423C-BE19-A0B6892B3FF8}"/>
              </a:ext>
            </a:extLst>
          </p:cNvPr>
          <p:cNvSpPr txBox="1">
            <a:spLocks/>
          </p:cNvSpPr>
          <p:nvPr/>
        </p:nvSpPr>
        <p:spPr>
          <a:xfrm>
            <a:off x="960089" y="1968322"/>
            <a:ext cx="4504252" cy="364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Geolocation</a:t>
            </a:r>
          </a:p>
          <a:p>
            <a:pPr marL="457200" lvl="0" indent="-457200">
              <a:spcAft>
                <a:spcPts val="2000"/>
              </a:spcAft>
              <a:buAutoNum type="arabicPeriod"/>
              <a:defRPr/>
            </a:pPr>
            <a:endParaRPr lang="en-US" sz="20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ontent Placeholder 17">
            <a:extLst>
              <a:ext uri="{FF2B5EF4-FFF2-40B4-BE49-F238E27FC236}">
                <a16:creationId xmlns:a16="http://schemas.microsoft.com/office/drawing/2014/main" id="{BC7B6FDB-492E-4C90-B378-E7A2B8ECD30B}"/>
              </a:ext>
            </a:extLst>
          </p:cNvPr>
          <p:cNvSpPr txBox="1">
            <a:spLocks/>
          </p:cNvSpPr>
          <p:nvPr/>
        </p:nvSpPr>
        <p:spPr>
          <a:xfrm>
            <a:off x="960089" y="2705974"/>
            <a:ext cx="4504252" cy="364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Device Fingerprinting</a:t>
            </a:r>
          </a:p>
          <a:p>
            <a:pPr marL="457200" lvl="0" indent="-457200">
              <a:spcAft>
                <a:spcPts val="2000"/>
              </a:spcAft>
              <a:buAutoNum type="arabicPeriod"/>
              <a:defRPr/>
            </a:pPr>
            <a:endParaRPr lang="en-US" sz="20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857DD49C-2AF5-450C-81C1-3297A65596F3}"/>
              </a:ext>
            </a:extLst>
          </p:cNvPr>
          <p:cNvSpPr txBox="1">
            <a:spLocks/>
          </p:cNvSpPr>
          <p:nvPr/>
        </p:nvSpPr>
        <p:spPr>
          <a:xfrm>
            <a:off x="960089" y="3126161"/>
            <a:ext cx="4504252" cy="364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Address Verification</a:t>
            </a:r>
          </a:p>
          <a:p>
            <a:pPr marL="457200" lvl="0" indent="-457200">
              <a:spcAft>
                <a:spcPts val="2000"/>
              </a:spcAft>
              <a:buAutoNum type="arabicPeriod"/>
              <a:defRPr/>
            </a:pPr>
            <a:endParaRPr lang="en-US" sz="20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ontent Placeholder 17">
            <a:extLst>
              <a:ext uri="{FF2B5EF4-FFF2-40B4-BE49-F238E27FC236}">
                <a16:creationId xmlns:a16="http://schemas.microsoft.com/office/drawing/2014/main" id="{7EDF0AFC-1621-4CAC-BCA7-F6010FAD21E8}"/>
              </a:ext>
            </a:extLst>
          </p:cNvPr>
          <p:cNvSpPr txBox="1">
            <a:spLocks/>
          </p:cNvSpPr>
          <p:nvPr/>
        </p:nvSpPr>
        <p:spPr>
          <a:xfrm>
            <a:off x="960089" y="3510649"/>
            <a:ext cx="4504252" cy="36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5.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Blacklists &amp; Whitelists</a:t>
            </a:r>
            <a:endParaRPr lang="en-US" sz="2000" i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C411297D-5A9C-471E-AAB0-D98A70417B2D}"/>
              </a:ext>
            </a:extLst>
          </p:cNvPr>
          <p:cNvSpPr txBox="1">
            <a:spLocks/>
          </p:cNvSpPr>
          <p:nvPr/>
        </p:nvSpPr>
        <p:spPr>
          <a:xfrm>
            <a:off x="958301" y="3866162"/>
            <a:ext cx="4504252" cy="36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6.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Velocity Checking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6DA4E07E-0B42-4FC6-B2DB-8F390BEF87EC}"/>
              </a:ext>
            </a:extLst>
          </p:cNvPr>
          <p:cNvSpPr txBox="1">
            <a:spLocks/>
          </p:cNvSpPr>
          <p:nvPr/>
        </p:nvSpPr>
        <p:spPr>
          <a:xfrm>
            <a:off x="637024" y="1551845"/>
            <a:ext cx="6312415" cy="104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Business Rules &amp; Common Logic Using </a:t>
            </a:r>
          </a:p>
        </p:txBody>
      </p:sp>
      <p:sp>
        <p:nvSpPr>
          <p:cNvPr id="45" name="Content Placeholder 17">
            <a:extLst>
              <a:ext uri="{FF2B5EF4-FFF2-40B4-BE49-F238E27FC236}">
                <a16:creationId xmlns:a16="http://schemas.microsoft.com/office/drawing/2014/main" id="{557CE320-5151-40BE-BA6B-EF0979F24495}"/>
              </a:ext>
            </a:extLst>
          </p:cNvPr>
          <p:cNvSpPr txBox="1">
            <a:spLocks/>
          </p:cNvSpPr>
          <p:nvPr/>
        </p:nvSpPr>
        <p:spPr>
          <a:xfrm>
            <a:off x="878788" y="4935031"/>
            <a:ext cx="4504252" cy="36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1.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Categorical Regression Models</a:t>
            </a:r>
          </a:p>
        </p:txBody>
      </p: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8A27F8D2-233A-4EEF-BA8A-BF7807C8E8F8}"/>
              </a:ext>
            </a:extLst>
          </p:cNvPr>
          <p:cNvSpPr txBox="1">
            <a:spLocks/>
          </p:cNvSpPr>
          <p:nvPr/>
        </p:nvSpPr>
        <p:spPr>
          <a:xfrm>
            <a:off x="878788" y="5385044"/>
            <a:ext cx="4504252" cy="36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Segoe UI" panose="020B0502040204020203" pitchFamily="34" charset="0"/>
              </a:rPr>
              <a:t>2. 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Machine Learning Algorithms</a:t>
            </a:r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702D37ED-F721-4530-BC01-DADA02793716}"/>
              </a:ext>
            </a:extLst>
          </p:cNvPr>
          <p:cNvSpPr txBox="1">
            <a:spLocks/>
          </p:cNvSpPr>
          <p:nvPr/>
        </p:nvSpPr>
        <p:spPr>
          <a:xfrm>
            <a:off x="637023" y="6043806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Challenges in Fraud Detection: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F86AB4C-68C3-447C-A5E7-74240D7BAF95}"/>
              </a:ext>
            </a:extLst>
          </p:cNvPr>
          <p:cNvSpPr txBox="1">
            <a:spLocks/>
          </p:cNvSpPr>
          <p:nvPr/>
        </p:nvSpPr>
        <p:spPr>
          <a:xfrm>
            <a:off x="5911582" y="6047763"/>
            <a:ext cx="5923209" cy="26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(a). Rarity   (b). Insufficiency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84446"/>
            <a:ext cx="9974515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3. Statistical Models for Credit Card Fraud Detection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70991"/>
            <a:ext cx="4952741" cy="3419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Three binary regression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C6CE1-7EA2-4545-88ED-C950676F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4757" y="2111071"/>
            <a:ext cx="2010032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F69276-F76A-4315-A3A7-AA5A23988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833" y="1295656"/>
            <a:ext cx="3637777" cy="5466605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96E3A64-78D3-4D76-9683-E5689E4625CD}"/>
              </a:ext>
            </a:extLst>
          </p:cNvPr>
          <p:cNvSpPr txBox="1">
            <a:spLocks/>
          </p:cNvSpPr>
          <p:nvPr/>
        </p:nvSpPr>
        <p:spPr>
          <a:xfrm>
            <a:off x="521207" y="2195752"/>
            <a:ext cx="6571356" cy="57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 Logistic Regression Model – symmetric link function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4934B5-F6CD-40C2-AB15-3CD3A6D09787}"/>
              </a:ext>
            </a:extLst>
          </p:cNvPr>
          <p:cNvSpPr txBox="1">
            <a:spLocks/>
          </p:cNvSpPr>
          <p:nvPr/>
        </p:nvSpPr>
        <p:spPr>
          <a:xfrm>
            <a:off x="521207" y="2864258"/>
            <a:ext cx="6571356" cy="57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Regression Model – symmetric link function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B1F6C1C-668F-443B-9C67-46BBB8CB5439}"/>
              </a:ext>
            </a:extLst>
          </p:cNvPr>
          <p:cNvSpPr txBox="1">
            <a:spLocks/>
          </p:cNvSpPr>
          <p:nvPr/>
        </p:nvSpPr>
        <p:spPr>
          <a:xfrm>
            <a:off x="541609" y="3532764"/>
            <a:ext cx="6571356" cy="57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 C-loglog Regression Model – asymmetric link function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C9171DF-B118-44D2-8EA3-279D3B97D22F}"/>
              </a:ext>
            </a:extLst>
          </p:cNvPr>
          <p:cNvSpPr txBox="1">
            <a:spLocks/>
          </p:cNvSpPr>
          <p:nvPr/>
        </p:nvSpPr>
        <p:spPr>
          <a:xfrm>
            <a:off x="521207" y="4257525"/>
            <a:ext cx="4952741" cy="34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Comparison of the three models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3FB7DE99-DB27-4B56-B055-DD33A126DEF8}"/>
              </a:ext>
            </a:extLst>
          </p:cNvPr>
          <p:cNvSpPr txBox="1">
            <a:spLocks/>
          </p:cNvSpPr>
          <p:nvPr/>
        </p:nvSpPr>
        <p:spPr>
          <a:xfrm>
            <a:off x="521207" y="4896610"/>
            <a:ext cx="6772626" cy="57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 Logistic and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models yield similar results 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D306E47-3134-4388-8AF8-7D8D31DCE3A1}"/>
              </a:ext>
            </a:extLst>
          </p:cNvPr>
          <p:cNvSpPr txBox="1">
            <a:spLocks/>
          </p:cNvSpPr>
          <p:nvPr/>
        </p:nvSpPr>
        <p:spPr>
          <a:xfrm>
            <a:off x="541609" y="5543784"/>
            <a:ext cx="6755126" cy="100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1800"/>
              </a:lnSpc>
              <a:spcAft>
                <a:spcPts val="600"/>
              </a:spcAft>
              <a:buAutoNum type="arabicPeriod" startAt="2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C-loglog model yields the result that is different from that of logistic and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probit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models 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17"/>
          <p:cNvSpPr txBox="1">
            <a:spLocks/>
          </p:cNvSpPr>
          <p:nvPr/>
        </p:nvSpPr>
        <p:spPr>
          <a:xfrm>
            <a:off x="598870" y="150245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b="1" dirty="0">
                <a:solidFill>
                  <a:srgbClr val="C00000"/>
                </a:solidFill>
              </a:rPr>
              <a:t>Why C-loglog?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A29DE6D0-EC9D-4E1E-A7DD-F079989B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18" y="503178"/>
            <a:ext cx="11271075" cy="6188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4. Semiparametric C-loglog Model for Credit Card Fraud Detection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A00C3-A75F-4891-B14F-AB805DD657A9}"/>
              </a:ext>
            </a:extLst>
          </p:cNvPr>
          <p:cNvSpPr txBox="1"/>
          <p:nvPr/>
        </p:nvSpPr>
        <p:spPr>
          <a:xfrm>
            <a:off x="598871" y="1826263"/>
            <a:ext cx="594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cumulative fraud distribution is NOT symmetric. The C-loglog model is a more appropriate choice.</a:t>
            </a:r>
          </a:p>
        </p:txBody>
      </p:sp>
      <p:sp>
        <p:nvSpPr>
          <p:cNvPr id="32" name="Content Placeholder 17">
            <a:extLst>
              <a:ext uri="{FF2B5EF4-FFF2-40B4-BE49-F238E27FC236}">
                <a16:creationId xmlns:a16="http://schemas.microsoft.com/office/drawing/2014/main" id="{5666A975-DD74-4374-8D1E-5AB7111D3ED3}"/>
              </a:ext>
            </a:extLst>
          </p:cNvPr>
          <p:cNvSpPr txBox="1">
            <a:spLocks/>
          </p:cNvSpPr>
          <p:nvPr/>
        </p:nvSpPr>
        <p:spPr>
          <a:xfrm>
            <a:off x="590842" y="264209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b="1" dirty="0">
                <a:solidFill>
                  <a:srgbClr val="C00000"/>
                </a:solidFill>
              </a:rPr>
              <a:t>Why Semiparametric C-loglog?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51C919-9D90-4B98-89B5-476ADAAB0273}"/>
              </a:ext>
            </a:extLst>
          </p:cNvPr>
          <p:cNvSpPr txBox="1"/>
          <p:nvPr/>
        </p:nvSpPr>
        <p:spPr>
          <a:xfrm>
            <a:off x="550644" y="3119572"/>
            <a:ext cx="604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1. Fraud is a rare event! A simple random sample may not be able to observe enough fraud cases to train a model.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F5B0FF-A254-43AF-ABD3-8B0EEA6AFE49}"/>
              </a:ext>
            </a:extLst>
          </p:cNvPr>
          <p:cNvSpPr txBox="1"/>
          <p:nvPr/>
        </p:nvSpPr>
        <p:spPr>
          <a:xfrm>
            <a:off x="550644" y="3925171"/>
            <a:ext cx="594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2. Stratified sampling is a natural choice: select a random sample from fraud distribution and random sample from the fraud-free distribution!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81DE53-35BF-46E7-8193-1BF8C891002F}"/>
              </a:ext>
            </a:extLst>
          </p:cNvPr>
          <p:cNvSpPr txBox="1"/>
          <p:nvPr/>
        </p:nvSpPr>
        <p:spPr>
          <a:xfrm>
            <a:off x="550644" y="4923904"/>
            <a:ext cx="594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3. A less restrictive model is the density ratio model that assumes the ratio of the density of fraud and fraud-free population to be a function of common covariates!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EF6B5A-21A4-4C7B-98CE-3651781C08DF}"/>
              </a:ext>
            </a:extLst>
          </p:cNvPr>
          <p:cNvSpPr txBox="1"/>
          <p:nvPr/>
        </p:nvSpPr>
        <p:spPr>
          <a:xfrm>
            <a:off x="517118" y="5968231"/>
            <a:ext cx="1137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4. Parameter estimation uses Qing’s framework of the empirical likelihood-based density ratio model.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2FD170-2557-4ECA-ACA6-79E6BD538B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63468" y="1644087"/>
            <a:ext cx="5024725" cy="42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9431" cy="64008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5. Specification of Semiparametric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Cloglog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 Model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53753" y="1615208"/>
            <a:ext cx="4413626" cy="369332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8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8000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Cloglog</a:t>
            </a:r>
            <a:r>
              <a:rPr lang="en-US" sz="8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Model Structure</a:t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78B5E-3E5F-408E-A2D6-6CEA6F6A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5" y="2058166"/>
            <a:ext cx="4092817" cy="929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B3437-CF56-46F1-8962-3E563B30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9" y="2155373"/>
            <a:ext cx="1622057" cy="321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E105F-4875-4EB1-99DB-0344F1304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8319"/>
            <a:ext cx="2980986" cy="351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13E0CD-8A82-4FB0-BEA7-43A74113ABED}"/>
              </a:ext>
            </a:extLst>
          </p:cNvPr>
          <p:cNvSpPr txBox="1"/>
          <p:nvPr/>
        </p:nvSpPr>
        <p:spPr>
          <a:xfrm>
            <a:off x="4967379" y="2297541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D3712DAC-867A-4828-B096-1F5A331DAD58}"/>
              </a:ext>
            </a:extLst>
          </p:cNvPr>
          <p:cNvSpPr txBox="1">
            <a:spLocks/>
          </p:cNvSpPr>
          <p:nvPr/>
        </p:nvSpPr>
        <p:spPr>
          <a:xfrm>
            <a:off x="541611" y="3328740"/>
            <a:ext cx="7910411" cy="35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Aft>
                <a:spcPts val="2000"/>
              </a:spcAft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Semiparametric Likelihood Function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DFBD00-4276-4ED7-A92C-A2F680755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922" y="2155373"/>
            <a:ext cx="1694712" cy="282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4">
                <a:extLst>
                  <a:ext uri="{FF2B5EF4-FFF2-40B4-BE49-F238E27FC236}">
                    <a16:creationId xmlns:a16="http://schemas.microsoft.com/office/drawing/2014/main" id="{7842E041-533E-44AF-8570-D20ABBB722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020" y="3962355"/>
                <a:ext cx="7910411" cy="3511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Tx/>
                  <a:buNone/>
                  <a:defRPr lang="en-US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14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9718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spcAft>
                    <a:spcPts val="2000"/>
                  </a:spcAft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be the cumulative distribution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𝑔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  </m:t>
                    </m:r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m:rPr>
                        <m:sty m:val="p"/>
                      </m:rPr>
                      <a:rPr lang="en-US" sz="2000" b="0" i="0" baseline="-22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𝑑𝐺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Content Placeholder 4">
                <a:extLst>
                  <a:ext uri="{FF2B5EF4-FFF2-40B4-BE49-F238E27FC236}">
                    <a16:creationId xmlns:a16="http://schemas.microsoft.com/office/drawing/2014/main" id="{7842E041-533E-44AF-8570-D20ABBB72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20" y="3962355"/>
                <a:ext cx="7910411" cy="351163"/>
              </a:xfrm>
              <a:prstGeom prst="rect">
                <a:avLst/>
              </a:prstGeom>
              <a:blipFill>
                <a:blip r:embed="rId6"/>
                <a:stretch>
                  <a:fillRect l="-770" t="-31034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9C83ED6-3D0E-402C-A22B-2CCF93050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20" y="4675238"/>
            <a:ext cx="6939473" cy="19456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226A5B-61EC-4947-9BF3-4B8B9CE2259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8667" y="4136683"/>
            <a:ext cx="3896090" cy="23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410404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6. Algorithm for Estimating Model Parameters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431608"/>
            <a:ext cx="511016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Notations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D6FC5-DEC0-43D0-A043-36B03791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55" y="1486410"/>
            <a:ext cx="3111813" cy="1347695"/>
          </a:xfrm>
          <a:prstGeom prst="rect">
            <a:avLst/>
          </a:prstGeom>
        </p:spPr>
      </p:pic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52B0898-9E58-4C70-BC4C-27F219A40332}"/>
              </a:ext>
            </a:extLst>
          </p:cNvPr>
          <p:cNvSpPr txBox="1">
            <a:spLocks/>
          </p:cNvSpPr>
          <p:nvPr/>
        </p:nvSpPr>
        <p:spPr>
          <a:xfrm>
            <a:off x="521207" y="2953616"/>
            <a:ext cx="5673647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Lagrange Multiplier yields following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FA1A1-92E9-4B16-8AAB-C95E17CF6FFB}"/>
              </a:ext>
            </a:extLst>
          </p:cNvPr>
          <p:cNvSpPr txBox="1"/>
          <p:nvPr/>
        </p:nvSpPr>
        <p:spPr>
          <a:xfrm>
            <a:off x="806280" y="322206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kernel of the log-likelihood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B50A00-5826-4A2E-B6A4-FF0C482AB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8" y="3660341"/>
            <a:ext cx="5767851" cy="879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88D4AC-4386-4573-9F5F-0A6F2C23D3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8182" y="1475475"/>
            <a:ext cx="4678546" cy="4043876"/>
          </a:xfrm>
          <a:prstGeom prst="rect">
            <a:avLst/>
          </a:prstGeom>
        </p:spPr>
      </p:pic>
      <p:sp>
        <p:nvSpPr>
          <p:cNvPr id="35" name="Content Placeholder 17">
            <a:extLst>
              <a:ext uri="{FF2B5EF4-FFF2-40B4-BE49-F238E27FC236}">
                <a16:creationId xmlns:a16="http://schemas.microsoft.com/office/drawing/2014/main" id="{8F4B47A1-B8A9-408F-A572-78065735DC3A}"/>
              </a:ext>
            </a:extLst>
          </p:cNvPr>
          <p:cNvSpPr txBox="1">
            <a:spLocks/>
          </p:cNvSpPr>
          <p:nvPr/>
        </p:nvSpPr>
        <p:spPr>
          <a:xfrm>
            <a:off x="521206" y="4734212"/>
            <a:ext cx="511016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Gradient function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04D207F-EA67-4E6C-9916-0C508137F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055" y="5996969"/>
            <a:ext cx="4986529" cy="8078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499E143-425A-4BB0-AEBA-C7CCF7FA1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55" y="5100560"/>
            <a:ext cx="4837670" cy="75219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E26164E-E8D1-4E76-A321-E916B4037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0310" y="5926468"/>
            <a:ext cx="3900417" cy="8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6263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7. Numerical Example: Fraud Data Sources &amp; Detection Work-flow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F9B27A-7F7F-44BD-AA46-62604D0320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46364" y="1729717"/>
            <a:ext cx="11499272" cy="43333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816229-0635-4B7C-9DAB-C94BDFA59266}"/>
              </a:ext>
            </a:extLst>
          </p:cNvPr>
          <p:cNvSpPr/>
          <p:nvPr/>
        </p:nvSpPr>
        <p:spPr>
          <a:xfrm>
            <a:off x="8377879" y="1343281"/>
            <a:ext cx="2586681" cy="560172"/>
          </a:xfrm>
          <a:prstGeom prst="rect">
            <a:avLst/>
          </a:prstGeom>
          <a:solidFill>
            <a:srgbClr val="F5DDB9">
              <a:alpha val="87059"/>
            </a:srgbClr>
          </a:solidFill>
          <a:ln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C-loglog Model training and testing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F04D291-0B9D-4001-B8AE-E1681F959573}"/>
              </a:ext>
            </a:extLst>
          </p:cNvPr>
          <p:cNvSpPr/>
          <p:nvPr/>
        </p:nvSpPr>
        <p:spPr>
          <a:xfrm>
            <a:off x="9531179" y="1903453"/>
            <a:ext cx="403654" cy="244869"/>
          </a:xfrm>
          <a:prstGeom prst="downArrow">
            <a:avLst/>
          </a:prstGeom>
          <a:solidFill>
            <a:srgbClr val="D2B4A6"/>
          </a:solidFill>
          <a:ln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B8C94CBE-97ED-4766-AA91-D04793F1DB53}"/>
              </a:ext>
            </a:extLst>
          </p:cNvPr>
          <p:cNvSpPr/>
          <p:nvPr/>
        </p:nvSpPr>
        <p:spPr>
          <a:xfrm rot="2451509">
            <a:off x="4135395" y="5712940"/>
            <a:ext cx="502508" cy="535460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2B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291F1-8770-4BD8-A6A3-7F7749D7A7FB}"/>
              </a:ext>
            </a:extLst>
          </p:cNvPr>
          <p:cNvSpPr/>
          <p:nvPr/>
        </p:nvSpPr>
        <p:spPr>
          <a:xfrm>
            <a:off x="4559642" y="6129858"/>
            <a:ext cx="2697893" cy="560172"/>
          </a:xfrm>
          <a:prstGeom prst="rect">
            <a:avLst/>
          </a:prstGeom>
          <a:solidFill>
            <a:srgbClr val="F5DDB9"/>
          </a:solidFill>
          <a:ln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In-house fraud data sources for static training</a:t>
            </a:r>
          </a:p>
        </p:txBody>
      </p:sp>
    </p:spTree>
    <p:extLst>
      <p:ext uri="{BB962C8B-B14F-4D97-AF65-F5344CB8AC3E}">
        <p14:creationId xmlns:p14="http://schemas.microsoft.com/office/powerpoint/2010/main" val="20998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36263" cy="6400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Sakkal Majalla" panose="020B0604020202020204" pitchFamily="2" charset="-78"/>
              </a:rPr>
              <a:t>8. Numerical Example: Fraud Data &amp; Feature Extraction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350A47-98DE-4582-9784-FE52EF0B2185}"/>
              </a:ext>
            </a:extLst>
          </p:cNvPr>
          <p:cNvSpPr txBox="1"/>
          <p:nvPr/>
        </p:nvSpPr>
        <p:spPr>
          <a:xfrm>
            <a:off x="601362" y="1468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1. Only use historical transaction amounts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7F6505-2FB3-489D-8724-5564D6F69170}"/>
              </a:ext>
            </a:extLst>
          </p:cNvPr>
          <p:cNvSpPr txBox="1"/>
          <p:nvPr/>
        </p:nvSpPr>
        <p:spPr>
          <a:xfrm>
            <a:off x="9078098" y="1483995"/>
            <a:ext cx="261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2. Data 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A6306-21AF-454E-AEFE-D6969165B3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1250" y="1837896"/>
            <a:ext cx="7845716" cy="3551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B0AD3-2E28-49FA-886C-060DBE0D1FFB}"/>
              </a:ext>
            </a:extLst>
          </p:cNvPr>
          <p:cNvSpPr txBox="1"/>
          <p:nvPr/>
        </p:nvSpPr>
        <p:spPr>
          <a:xfrm>
            <a:off x="661250" y="6000328"/>
            <a:ext cx="1123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used an automatic feature extraction algorithm based on the idea of process capability to extract the information of customer spending behavior from the historical transaction amounts  -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fraud index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263E38-6F52-42DC-8A6B-2186A92C524E}"/>
              </a:ext>
            </a:extLst>
          </p:cNvPr>
          <p:cNvSpPr txBox="1"/>
          <p:nvPr/>
        </p:nvSpPr>
        <p:spPr>
          <a:xfrm>
            <a:off x="753762" y="56432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3. Feature Extraction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C90C9-F837-4068-BCE3-3BC340652BD1}"/>
              </a:ext>
            </a:extLst>
          </p:cNvPr>
          <p:cNvSpPr txBox="1"/>
          <p:nvPr/>
        </p:nvSpPr>
        <p:spPr>
          <a:xfrm flipH="1">
            <a:off x="8566854" y="2109811"/>
            <a:ext cx="3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Sample #1:  Authentic Cards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D0EE7C-2EE1-4F19-A9A8-B8F86046B561}"/>
              </a:ext>
            </a:extLst>
          </p:cNvPr>
          <p:cNvSpPr txBox="1"/>
          <p:nvPr/>
        </p:nvSpPr>
        <p:spPr>
          <a:xfrm flipH="1">
            <a:off x="8566854" y="3059668"/>
            <a:ext cx="347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Sample #2:  Compromised Cards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C6BC4F-1C8D-47EA-8CE5-1823880F70C3}"/>
              </a:ext>
            </a:extLst>
          </p:cNvPr>
          <p:cNvSpPr txBox="1"/>
          <p:nvPr/>
        </p:nvSpPr>
        <p:spPr>
          <a:xfrm>
            <a:off x="9577100" y="2584993"/>
            <a:ext cx="109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24892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EA1BFF-8D16-47B5-91D1-0000CFDAD83A}"/>
              </a:ext>
            </a:extLst>
          </p:cNvPr>
          <p:cNvSpPr txBox="1"/>
          <p:nvPr/>
        </p:nvSpPr>
        <p:spPr>
          <a:xfrm>
            <a:off x="9696548" y="3474798"/>
            <a:ext cx="856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7759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DBE7A-FB77-4E31-BA89-CA232A326CCD}"/>
              </a:ext>
            </a:extLst>
          </p:cNvPr>
          <p:cNvSpPr txBox="1"/>
          <p:nvPr/>
        </p:nvSpPr>
        <p:spPr>
          <a:xfrm>
            <a:off x="8675641" y="3844130"/>
            <a:ext cx="3424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Each card has 41 historical transaction amounts. For sample #2, the most recent transactions are confirmed fraudulent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3"/>
    <ds:schemaRef ds:uri="230e9df3-be65-4c73-a93b-d1236ebd677e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{F976D5BC-74B9-4F35-A744-5F9E9C5780C0}tf10001108_win32</Template>
  <TotalTime>2227</TotalTime>
  <Words>804</Words>
  <Application>Microsoft Macintosh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72 Black</vt:lpstr>
      <vt:lpstr>Segoe UI Light(body)</vt:lpstr>
      <vt:lpstr>Abadi</vt:lpstr>
      <vt:lpstr>Arial</vt:lpstr>
      <vt:lpstr>Calibri</vt:lpstr>
      <vt:lpstr>Cambria Math</vt:lpstr>
      <vt:lpstr>Roboto</vt:lpstr>
      <vt:lpstr>Sakkal Majalla</vt:lpstr>
      <vt:lpstr>Segoe UI</vt:lpstr>
      <vt:lpstr>Segoe UI Light</vt:lpstr>
      <vt:lpstr>WelcomeDoc</vt:lpstr>
      <vt:lpstr>A Semiparametric C-Log-log Model with Applications in Credit Card Fraud Detection</vt:lpstr>
      <vt:lpstr>1. Description of Practical Question – Credit Fraud Detection</vt:lpstr>
      <vt:lpstr>PowerPoint Presentation</vt:lpstr>
      <vt:lpstr>3. Statistical Models for Credit Card Fraud Detection</vt:lpstr>
      <vt:lpstr>4. Semiparametric C-loglog Model for Credit Card Fraud Detection</vt:lpstr>
      <vt:lpstr>5. Specification of Semiparametric Cloglog Model</vt:lpstr>
      <vt:lpstr>6. Algorithm for Estimating Model Parameters</vt:lpstr>
      <vt:lpstr>7. Numerical Example: Fraud Data Sources &amp; Detection Work-flow </vt:lpstr>
      <vt:lpstr>8. Numerical Example: Fraud Data &amp; Feature Extraction</vt:lpstr>
      <vt:lpstr>9. Numerical Example: Fitting C-loglog Model: Computing and Results </vt:lpstr>
      <vt:lpstr>10. Numerical Example: Comparison between Fraud Index and Cloglog Fraud Probability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Semiparametric Complementary Log-log Model with Applications in Fraud Detection</dc:title>
  <dc:creator>Peng, Cheng</dc:creator>
  <cp:keywords/>
  <cp:lastModifiedBy>Peng, Cheng</cp:lastModifiedBy>
  <cp:revision>4</cp:revision>
  <dcterms:created xsi:type="dcterms:W3CDTF">2021-08-07T07:38:40Z</dcterms:created>
  <dcterms:modified xsi:type="dcterms:W3CDTF">2022-09-19T01:30:37Z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