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982"/>
  </p:normalViewPr>
  <p:slideViewPr>
    <p:cSldViewPr snapToGrid="0" snapToObjects="1">
      <p:cViewPr varScale="1">
        <p:scale>
          <a:sx n="121" d="100"/>
          <a:sy n="121" d="100"/>
        </p:scale>
        <p:origin x="200" y="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10/19/21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10/19/21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10/19/21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10/19/21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10/19/21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10/19/21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10/19/21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10/19/21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gauthamp10/google-playstore-apps" TargetMode="External"/><Relationship Id="rId2" Type="http://schemas.openxmlformats.org/officeDocument/2006/relationships/hyperlink" Target="https://github.com/gauthamp10/Google-Playstore-Datase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9D41D-2F84-2147-A23B-81F2323AE654}"/>
              </a:ext>
            </a:extLst>
          </p:cNvPr>
          <p:cNvSpPr>
            <a:spLocks noGrp="1"/>
          </p:cNvSpPr>
          <p:nvPr>
            <p:ph type="ctrTitle"/>
          </p:nvPr>
        </p:nvSpPr>
        <p:spPr/>
        <p:txBody>
          <a:bodyPr/>
          <a:lstStyle/>
          <a:p>
            <a:r>
              <a:rPr lang="en-US" sz="2800" dirty="0"/>
              <a:t>CS777 </a:t>
            </a:r>
            <a:r>
              <a:rPr lang="en-US" sz="2800" dirty="0" err="1"/>
              <a:t>Pengfei</a:t>
            </a:r>
            <a:r>
              <a:rPr lang="en-US" sz="2800" dirty="0"/>
              <a:t> Ma Project</a:t>
            </a:r>
          </a:p>
        </p:txBody>
      </p:sp>
      <p:sp>
        <p:nvSpPr>
          <p:cNvPr id="3" name="Subtitle 2">
            <a:extLst>
              <a:ext uri="{FF2B5EF4-FFF2-40B4-BE49-F238E27FC236}">
                <a16:creationId xmlns:a16="http://schemas.microsoft.com/office/drawing/2014/main" id="{EC1F667D-2F6E-2443-AB4C-60D6587D9B9F}"/>
              </a:ext>
            </a:extLst>
          </p:cNvPr>
          <p:cNvSpPr>
            <a:spLocks noGrp="1"/>
          </p:cNvSpPr>
          <p:nvPr>
            <p:ph type="subTitle" idx="1"/>
          </p:nvPr>
        </p:nvSpPr>
        <p:spPr/>
        <p:txBody>
          <a:bodyPr/>
          <a:lstStyle/>
          <a:p>
            <a:r>
              <a:rPr lang="en-US" dirty="0"/>
              <a:t>Google Play Store Open Data Analysis</a:t>
            </a:r>
          </a:p>
        </p:txBody>
      </p:sp>
    </p:spTree>
    <p:extLst>
      <p:ext uri="{BB962C8B-B14F-4D97-AF65-F5344CB8AC3E}">
        <p14:creationId xmlns:p14="http://schemas.microsoft.com/office/powerpoint/2010/main" val="4080589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A4A51-3406-DF4E-B2E0-41A57202D021}"/>
              </a:ext>
            </a:extLst>
          </p:cNvPr>
          <p:cNvSpPr>
            <a:spLocks noGrp="1"/>
          </p:cNvSpPr>
          <p:nvPr>
            <p:ph type="title"/>
          </p:nvPr>
        </p:nvSpPr>
        <p:spPr/>
        <p:txBody>
          <a:bodyPr/>
          <a:lstStyle/>
          <a:p>
            <a:r>
              <a:rPr lang="en-US" dirty="0"/>
              <a:t>Linear Model</a:t>
            </a:r>
            <a:br>
              <a:rPr lang="en-US" dirty="0"/>
            </a:br>
            <a:r>
              <a:rPr lang="en-US" sz="2400" dirty="0"/>
              <a:t>- Multi-linear Regression</a:t>
            </a:r>
          </a:p>
        </p:txBody>
      </p:sp>
      <p:sp>
        <p:nvSpPr>
          <p:cNvPr id="3" name="Content Placeholder 2">
            <a:extLst>
              <a:ext uri="{FF2B5EF4-FFF2-40B4-BE49-F238E27FC236}">
                <a16:creationId xmlns:a16="http://schemas.microsoft.com/office/drawing/2014/main" id="{D3B043D3-205A-3D47-B5B5-0AAF52FB93AE}"/>
              </a:ext>
            </a:extLst>
          </p:cNvPr>
          <p:cNvSpPr>
            <a:spLocks noGrp="1"/>
          </p:cNvSpPr>
          <p:nvPr>
            <p:ph idx="1"/>
          </p:nvPr>
        </p:nvSpPr>
        <p:spPr/>
        <p:txBody>
          <a:bodyPr/>
          <a:lstStyle/>
          <a:p>
            <a:r>
              <a:rPr lang="en-US" dirty="0"/>
              <a:t>Elements: Number of installations and rating, rating count, price, and size</a:t>
            </a:r>
          </a:p>
          <a:p>
            <a:r>
              <a:rPr lang="en-US" dirty="0"/>
              <a:t>Learning Rate: 0.000001</a:t>
            </a:r>
          </a:p>
          <a:p>
            <a:r>
              <a:rPr lang="en-US" dirty="0"/>
              <a:t>Number of iterations: 100</a:t>
            </a:r>
          </a:p>
          <a:p>
            <a:r>
              <a:rPr lang="en-US" dirty="0"/>
              <a:t>Size: </a:t>
            </a:r>
            <a:r>
              <a:rPr lang="en-US" dirty="0" err="1"/>
              <a:t>len</a:t>
            </a:r>
            <a:r>
              <a:rPr lang="en-US" dirty="0"/>
              <a:t>(tuple)</a:t>
            </a:r>
          </a:p>
          <a:p>
            <a:r>
              <a:rPr lang="en-US" dirty="0"/>
              <a:t>Beta: 0.1, 0.1, 0.1, 0.1</a:t>
            </a:r>
          </a:p>
        </p:txBody>
      </p:sp>
      <p:pic>
        <p:nvPicPr>
          <p:cNvPr id="4" name="Picture 3">
            <a:extLst>
              <a:ext uri="{FF2B5EF4-FFF2-40B4-BE49-F238E27FC236}">
                <a16:creationId xmlns:a16="http://schemas.microsoft.com/office/drawing/2014/main" id="{2DB3F139-5F45-C545-BD46-E9FF5D5F7437}"/>
              </a:ext>
            </a:extLst>
          </p:cNvPr>
          <p:cNvPicPr>
            <a:picLocks noChangeAspect="1"/>
          </p:cNvPicPr>
          <p:nvPr/>
        </p:nvPicPr>
        <p:blipFill>
          <a:blip r:embed="rId2"/>
          <a:stretch>
            <a:fillRect/>
          </a:stretch>
        </p:blipFill>
        <p:spPr>
          <a:xfrm>
            <a:off x="6096000" y="2544008"/>
            <a:ext cx="4162097" cy="4144386"/>
          </a:xfrm>
          <a:prstGeom prst="rect">
            <a:avLst/>
          </a:prstGeom>
        </p:spPr>
      </p:pic>
    </p:spTree>
    <p:extLst>
      <p:ext uri="{BB962C8B-B14F-4D97-AF65-F5344CB8AC3E}">
        <p14:creationId xmlns:p14="http://schemas.microsoft.com/office/powerpoint/2010/main" val="353125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F372D-3C15-804A-B39E-08F4F52B588F}"/>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EE10BE28-B538-5946-84EB-D033135AAE55}"/>
              </a:ext>
            </a:extLst>
          </p:cNvPr>
          <p:cNvSpPr>
            <a:spLocks noGrp="1"/>
          </p:cNvSpPr>
          <p:nvPr>
            <p:ph idx="1"/>
          </p:nvPr>
        </p:nvSpPr>
        <p:spPr/>
        <p:txBody>
          <a:bodyPr/>
          <a:lstStyle/>
          <a:p>
            <a:r>
              <a:rPr lang="en-US" dirty="0"/>
              <a:t>Algorithm: Gradient Descent</a:t>
            </a:r>
          </a:p>
          <a:p>
            <a:r>
              <a:rPr lang="en-US" dirty="0"/>
              <a:t>Learning Rate: 0.0001</a:t>
            </a:r>
          </a:p>
          <a:p>
            <a:r>
              <a:rPr lang="en-US" dirty="0"/>
              <a:t>Number of Iteration: 100</a:t>
            </a:r>
          </a:p>
          <a:p>
            <a:r>
              <a:rPr lang="en-US" dirty="0"/>
              <a:t>Lambda coefficient: 0.01</a:t>
            </a:r>
          </a:p>
          <a:p>
            <a:r>
              <a:rPr lang="en-US" dirty="0"/>
              <a:t>Size: </a:t>
            </a:r>
            <a:r>
              <a:rPr lang="en-US" dirty="0" err="1"/>
              <a:t>len</a:t>
            </a:r>
            <a:r>
              <a:rPr lang="en-US" dirty="0"/>
              <a:t>(tuple)</a:t>
            </a:r>
          </a:p>
          <a:p>
            <a:endParaRPr lang="en-US" dirty="0"/>
          </a:p>
          <a:p>
            <a:endParaRPr lang="en-US" dirty="0"/>
          </a:p>
          <a:p>
            <a:r>
              <a:rPr lang="en-US" dirty="0"/>
              <a:t>Acc of Test: 0.9975432599871822</a:t>
            </a:r>
          </a:p>
          <a:p>
            <a:r>
              <a:rPr lang="en-US" dirty="0"/>
              <a:t>F1 of Test: 0.9974863907576629</a:t>
            </a:r>
          </a:p>
          <a:p>
            <a:endParaRPr lang="en-US" dirty="0"/>
          </a:p>
        </p:txBody>
      </p:sp>
    </p:spTree>
    <p:extLst>
      <p:ext uri="{BB962C8B-B14F-4D97-AF65-F5344CB8AC3E}">
        <p14:creationId xmlns:p14="http://schemas.microsoft.com/office/powerpoint/2010/main" val="1473415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9DF1E-A0C7-FE43-988A-233208BF9958}"/>
              </a:ext>
            </a:extLst>
          </p:cNvPr>
          <p:cNvSpPr>
            <a:spLocks noGrp="1"/>
          </p:cNvSpPr>
          <p:nvPr>
            <p:ph type="title"/>
          </p:nvPr>
        </p:nvSpPr>
        <p:spPr/>
        <p:txBody>
          <a:bodyPr/>
          <a:lstStyle/>
          <a:p>
            <a:r>
              <a:rPr lang="en-US" dirty="0"/>
              <a:t>SVM</a:t>
            </a:r>
          </a:p>
        </p:txBody>
      </p:sp>
      <p:sp>
        <p:nvSpPr>
          <p:cNvPr id="3" name="Content Placeholder 2">
            <a:extLst>
              <a:ext uri="{FF2B5EF4-FFF2-40B4-BE49-F238E27FC236}">
                <a16:creationId xmlns:a16="http://schemas.microsoft.com/office/drawing/2014/main" id="{62D215C5-3A85-B945-A08A-9CBC43D11DE6}"/>
              </a:ext>
            </a:extLst>
          </p:cNvPr>
          <p:cNvSpPr>
            <a:spLocks noGrp="1"/>
          </p:cNvSpPr>
          <p:nvPr>
            <p:ph idx="1"/>
          </p:nvPr>
        </p:nvSpPr>
        <p:spPr/>
        <p:txBody>
          <a:bodyPr/>
          <a:lstStyle/>
          <a:p>
            <a:r>
              <a:rPr lang="en-US" dirty="0"/>
              <a:t>Acc of Test: 0.982736100123734</a:t>
            </a:r>
          </a:p>
          <a:p>
            <a:r>
              <a:rPr lang="en-US" dirty="0"/>
              <a:t>F1 of Test: 0.980016837261283</a:t>
            </a:r>
          </a:p>
        </p:txBody>
      </p:sp>
    </p:spTree>
    <p:extLst>
      <p:ext uri="{BB962C8B-B14F-4D97-AF65-F5344CB8AC3E}">
        <p14:creationId xmlns:p14="http://schemas.microsoft.com/office/powerpoint/2010/main" val="3000903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69687-7F2A-9040-AD83-966C7DA72FBC}"/>
              </a:ext>
            </a:extLst>
          </p:cNvPr>
          <p:cNvSpPr>
            <a:spLocks noGrp="1"/>
          </p:cNvSpPr>
          <p:nvPr>
            <p:ph type="title"/>
          </p:nvPr>
        </p:nvSpPr>
        <p:spPr>
          <a:xfrm>
            <a:off x="3305229" y="2028470"/>
            <a:ext cx="9404723" cy="1400530"/>
          </a:xfrm>
        </p:spPr>
        <p:txBody>
          <a:bodyPr/>
          <a:lstStyle/>
          <a:p>
            <a:r>
              <a:rPr lang="en-US" dirty="0"/>
              <a:t>Thanks for watching</a:t>
            </a:r>
          </a:p>
        </p:txBody>
      </p:sp>
    </p:spTree>
    <p:extLst>
      <p:ext uri="{BB962C8B-B14F-4D97-AF65-F5344CB8AC3E}">
        <p14:creationId xmlns:p14="http://schemas.microsoft.com/office/powerpoint/2010/main" val="251147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56B05-5A25-3546-811A-49A38CD9B8B0}"/>
              </a:ext>
            </a:extLst>
          </p:cNvPr>
          <p:cNvSpPr>
            <a:spLocks noGrp="1"/>
          </p:cNvSpPr>
          <p:nvPr>
            <p:ph type="title"/>
          </p:nvPr>
        </p:nvSpPr>
        <p:spPr/>
        <p:txBody>
          <a:bodyPr/>
          <a:lstStyle/>
          <a:p>
            <a:r>
              <a:rPr lang="en-US" dirty="0"/>
              <a:t>Introduction</a:t>
            </a:r>
            <a:br>
              <a:rPr lang="en-US" dirty="0"/>
            </a:br>
            <a:r>
              <a:rPr lang="en-US" sz="2800" dirty="0"/>
              <a:t>- Data Set</a:t>
            </a:r>
            <a:endParaRPr lang="en-US" dirty="0"/>
          </a:p>
        </p:txBody>
      </p:sp>
      <p:sp>
        <p:nvSpPr>
          <p:cNvPr id="3" name="Content Placeholder 2">
            <a:extLst>
              <a:ext uri="{FF2B5EF4-FFF2-40B4-BE49-F238E27FC236}">
                <a16:creationId xmlns:a16="http://schemas.microsoft.com/office/drawing/2014/main" id="{ABE65B94-098C-A347-8275-BE05A41A4944}"/>
              </a:ext>
            </a:extLst>
          </p:cNvPr>
          <p:cNvSpPr>
            <a:spLocks noGrp="1"/>
          </p:cNvSpPr>
          <p:nvPr>
            <p:ph idx="1"/>
          </p:nvPr>
        </p:nvSpPr>
        <p:spPr/>
        <p:txBody>
          <a:bodyPr/>
          <a:lstStyle/>
          <a:p>
            <a:pPr lvl="0"/>
            <a:r>
              <a:rPr lang="en-US" dirty="0"/>
              <a:t>Google </a:t>
            </a:r>
            <a:r>
              <a:rPr lang="en-US" dirty="0" err="1"/>
              <a:t>PlayStore</a:t>
            </a:r>
            <a:r>
              <a:rPr lang="en-US" dirty="0"/>
              <a:t> Android App Data. (2.3 Million+ App Data)</a:t>
            </a:r>
            <a:br>
              <a:rPr lang="en-US" dirty="0"/>
            </a:br>
            <a:r>
              <a:rPr lang="en-US" dirty="0"/>
              <a:t>Backup repo: </a:t>
            </a:r>
            <a:r>
              <a:rPr lang="en-US" dirty="0">
                <a:hlinkClick r:id="rId2"/>
              </a:rPr>
              <a:t>https://github.com/gauthamp10/Google-Playstore-Dataset</a:t>
            </a:r>
            <a:endParaRPr lang="en-US" dirty="0"/>
          </a:p>
          <a:p>
            <a:pPr marL="0" indent="0">
              <a:buNone/>
            </a:pPr>
            <a:endParaRPr lang="en-US" dirty="0"/>
          </a:p>
          <a:p>
            <a:pPr lvl="0"/>
            <a:r>
              <a:rPr lang="en-US" dirty="0"/>
              <a:t>This Data set contains 2.3 million data of apps on Google Play Store. Several information will be implemented.</a:t>
            </a:r>
          </a:p>
          <a:p>
            <a:endParaRPr lang="en-US" dirty="0"/>
          </a:p>
          <a:p>
            <a:r>
              <a:rPr lang="en-US" dirty="0"/>
              <a:t>Reference: </a:t>
            </a:r>
            <a:r>
              <a:rPr lang="en-US" u="sng" dirty="0">
                <a:hlinkClick r:id="rId3"/>
              </a:rPr>
              <a:t>https://www.kaggle.com/gauthamp10/google-playstore-apps</a:t>
            </a:r>
            <a:endParaRPr lang="en-US" dirty="0"/>
          </a:p>
          <a:p>
            <a:endParaRPr lang="en-US" dirty="0"/>
          </a:p>
        </p:txBody>
      </p:sp>
    </p:spTree>
    <p:extLst>
      <p:ext uri="{BB962C8B-B14F-4D97-AF65-F5344CB8AC3E}">
        <p14:creationId xmlns:p14="http://schemas.microsoft.com/office/powerpoint/2010/main" val="798883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00B14-647C-224B-BA5B-D7C84EAF4BCF}"/>
              </a:ext>
            </a:extLst>
          </p:cNvPr>
          <p:cNvSpPr>
            <a:spLocks noGrp="1"/>
          </p:cNvSpPr>
          <p:nvPr>
            <p:ph type="title"/>
          </p:nvPr>
        </p:nvSpPr>
        <p:spPr/>
        <p:txBody>
          <a:bodyPr/>
          <a:lstStyle/>
          <a:p>
            <a:r>
              <a:rPr lang="en-US" dirty="0"/>
              <a:t>Data Dictionary</a:t>
            </a:r>
          </a:p>
        </p:txBody>
      </p:sp>
      <p:graphicFrame>
        <p:nvGraphicFramePr>
          <p:cNvPr id="4" name="Table 3">
            <a:extLst>
              <a:ext uri="{FF2B5EF4-FFF2-40B4-BE49-F238E27FC236}">
                <a16:creationId xmlns:a16="http://schemas.microsoft.com/office/drawing/2014/main" id="{5B32E998-C31A-E745-A961-9BBB1F73325F}"/>
              </a:ext>
            </a:extLst>
          </p:cNvPr>
          <p:cNvGraphicFramePr>
            <a:graphicFrameLocks noGrp="1"/>
          </p:cNvGraphicFramePr>
          <p:nvPr>
            <p:extLst>
              <p:ext uri="{D42A27DB-BD31-4B8C-83A1-F6EECF244321}">
                <p14:modId xmlns:p14="http://schemas.microsoft.com/office/powerpoint/2010/main" val="1834792324"/>
              </p:ext>
            </p:extLst>
          </p:nvPr>
        </p:nvGraphicFramePr>
        <p:xfrm>
          <a:off x="746233" y="1387366"/>
          <a:ext cx="10373711" cy="5244675"/>
        </p:xfrm>
        <a:graphic>
          <a:graphicData uri="http://schemas.openxmlformats.org/drawingml/2006/table">
            <a:tbl>
              <a:tblPr firstRow="1" firstCol="1" bandRow="1">
                <a:tableStyleId>{5C22544A-7EE6-4342-B048-85BDC9FD1C3A}</a:tableStyleId>
              </a:tblPr>
              <a:tblGrid>
                <a:gridCol w="3489339">
                  <a:extLst>
                    <a:ext uri="{9D8B030D-6E8A-4147-A177-3AD203B41FA5}">
                      <a16:colId xmlns:a16="http://schemas.microsoft.com/office/drawing/2014/main" val="1290556890"/>
                    </a:ext>
                  </a:extLst>
                </a:gridCol>
                <a:gridCol w="6884372">
                  <a:extLst>
                    <a:ext uri="{9D8B030D-6E8A-4147-A177-3AD203B41FA5}">
                      <a16:colId xmlns:a16="http://schemas.microsoft.com/office/drawing/2014/main" val="2900882138"/>
                    </a:ext>
                  </a:extLst>
                </a:gridCol>
              </a:tblGrid>
              <a:tr h="218347">
                <a:tc>
                  <a:txBody>
                    <a:bodyPr/>
                    <a:lstStyle/>
                    <a:p>
                      <a:pPr marL="0" marR="0">
                        <a:lnSpc>
                          <a:spcPct val="115000"/>
                        </a:lnSpc>
                        <a:spcBef>
                          <a:spcPts val="0"/>
                        </a:spcBef>
                        <a:spcAft>
                          <a:spcPts val="0"/>
                        </a:spcAft>
                      </a:pPr>
                      <a:r>
                        <a:rPr lang="en-US" sz="1200">
                          <a:effectLst/>
                        </a:rPr>
                        <a:t>App Name</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The name of the app </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777229606"/>
                  </a:ext>
                </a:extLst>
              </a:tr>
              <a:tr h="218536">
                <a:tc>
                  <a:txBody>
                    <a:bodyPr/>
                    <a:lstStyle/>
                    <a:p>
                      <a:pPr marL="0" marR="0">
                        <a:lnSpc>
                          <a:spcPct val="115000"/>
                        </a:lnSpc>
                        <a:spcBef>
                          <a:spcPts val="0"/>
                        </a:spcBef>
                        <a:spcAft>
                          <a:spcPts val="0"/>
                        </a:spcAft>
                      </a:pPr>
                      <a:r>
                        <a:rPr lang="en-US" sz="1200">
                          <a:effectLst/>
                        </a:rPr>
                        <a:t>App ID</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Unique ID of the app on Google Play Store</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502822327"/>
                  </a:ext>
                </a:extLst>
              </a:tr>
              <a:tr h="218536">
                <a:tc>
                  <a:txBody>
                    <a:bodyPr/>
                    <a:lstStyle/>
                    <a:p>
                      <a:pPr marL="0" marR="0">
                        <a:lnSpc>
                          <a:spcPct val="115000"/>
                        </a:lnSpc>
                        <a:spcBef>
                          <a:spcPts val="0"/>
                        </a:spcBef>
                        <a:spcAft>
                          <a:spcPts val="0"/>
                        </a:spcAft>
                      </a:pPr>
                      <a:r>
                        <a:rPr lang="en-US" sz="1200">
                          <a:effectLst/>
                        </a:rPr>
                        <a:t>Category </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The category of the app on Google Play Store </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89861137"/>
                  </a:ext>
                </a:extLst>
              </a:tr>
              <a:tr h="218536">
                <a:tc>
                  <a:txBody>
                    <a:bodyPr/>
                    <a:lstStyle/>
                    <a:p>
                      <a:pPr marL="0" marR="0">
                        <a:lnSpc>
                          <a:spcPct val="115000"/>
                        </a:lnSpc>
                        <a:spcBef>
                          <a:spcPts val="0"/>
                        </a:spcBef>
                        <a:spcAft>
                          <a:spcPts val="0"/>
                        </a:spcAft>
                      </a:pPr>
                      <a:r>
                        <a:rPr lang="en-US" sz="1200">
                          <a:effectLst/>
                        </a:rPr>
                        <a:t>Rating</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Float, a total of 5.</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23600797"/>
                  </a:ext>
                </a:extLst>
              </a:tr>
              <a:tr h="218536">
                <a:tc>
                  <a:txBody>
                    <a:bodyPr/>
                    <a:lstStyle/>
                    <a:p>
                      <a:pPr marL="0" marR="0">
                        <a:lnSpc>
                          <a:spcPct val="115000"/>
                        </a:lnSpc>
                        <a:spcBef>
                          <a:spcPts val="0"/>
                        </a:spcBef>
                        <a:spcAft>
                          <a:spcPts val="0"/>
                        </a:spcAft>
                      </a:pPr>
                      <a:r>
                        <a:rPr lang="en-US" sz="1200">
                          <a:effectLst/>
                        </a:rPr>
                        <a:t>Rating Count</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The number of users who rated this app</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31938146"/>
                  </a:ext>
                </a:extLst>
              </a:tr>
              <a:tr h="218536">
                <a:tc>
                  <a:txBody>
                    <a:bodyPr/>
                    <a:lstStyle/>
                    <a:p>
                      <a:pPr marL="0" marR="0">
                        <a:lnSpc>
                          <a:spcPct val="115000"/>
                        </a:lnSpc>
                        <a:spcBef>
                          <a:spcPts val="0"/>
                        </a:spcBef>
                        <a:spcAft>
                          <a:spcPts val="0"/>
                        </a:spcAft>
                      </a:pPr>
                      <a:r>
                        <a:rPr lang="en-US" sz="1200">
                          <a:effectLst/>
                        </a:rPr>
                        <a:t>Installs</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The number of installations, only show big number with +</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3223608950"/>
                  </a:ext>
                </a:extLst>
              </a:tr>
              <a:tr h="218536">
                <a:tc>
                  <a:txBody>
                    <a:bodyPr/>
                    <a:lstStyle/>
                    <a:p>
                      <a:pPr marL="0" marR="0">
                        <a:lnSpc>
                          <a:spcPct val="115000"/>
                        </a:lnSpc>
                        <a:spcBef>
                          <a:spcPts val="0"/>
                        </a:spcBef>
                        <a:spcAft>
                          <a:spcPts val="0"/>
                        </a:spcAft>
                      </a:pPr>
                      <a:r>
                        <a:rPr lang="en-US" sz="1200" dirty="0">
                          <a:effectLst/>
                        </a:rPr>
                        <a:t>Minimum Install</a:t>
                      </a:r>
                      <a:endParaRPr lang="en-US"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The minimum of the installation in a period</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4276499"/>
                  </a:ext>
                </a:extLst>
              </a:tr>
              <a:tr h="218536">
                <a:tc>
                  <a:txBody>
                    <a:bodyPr/>
                    <a:lstStyle/>
                    <a:p>
                      <a:pPr marL="0" marR="0">
                        <a:lnSpc>
                          <a:spcPct val="115000"/>
                        </a:lnSpc>
                        <a:spcBef>
                          <a:spcPts val="0"/>
                        </a:spcBef>
                        <a:spcAft>
                          <a:spcPts val="0"/>
                        </a:spcAft>
                      </a:pPr>
                      <a:r>
                        <a:rPr lang="en-US" sz="1200">
                          <a:effectLst/>
                        </a:rPr>
                        <a:t>Maximum Install</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The maximum of the installation in a period</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3628614981"/>
                  </a:ext>
                </a:extLst>
              </a:tr>
              <a:tr h="218536">
                <a:tc>
                  <a:txBody>
                    <a:bodyPr/>
                    <a:lstStyle/>
                    <a:p>
                      <a:pPr marL="0" marR="0">
                        <a:lnSpc>
                          <a:spcPct val="115000"/>
                        </a:lnSpc>
                        <a:spcBef>
                          <a:spcPts val="0"/>
                        </a:spcBef>
                        <a:spcAft>
                          <a:spcPts val="0"/>
                        </a:spcAft>
                      </a:pPr>
                      <a:r>
                        <a:rPr lang="en-US" sz="1200">
                          <a:effectLst/>
                        </a:rPr>
                        <a:t>Free</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Boolean, the app is free to download or not</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3261696730"/>
                  </a:ext>
                </a:extLst>
              </a:tr>
              <a:tr h="218536">
                <a:tc>
                  <a:txBody>
                    <a:bodyPr/>
                    <a:lstStyle/>
                    <a:p>
                      <a:pPr marL="0" marR="0">
                        <a:lnSpc>
                          <a:spcPct val="115000"/>
                        </a:lnSpc>
                        <a:spcBef>
                          <a:spcPts val="0"/>
                        </a:spcBef>
                        <a:spcAft>
                          <a:spcPts val="0"/>
                        </a:spcAft>
                      </a:pPr>
                      <a:r>
                        <a:rPr lang="en-US" sz="1200">
                          <a:effectLst/>
                        </a:rPr>
                        <a:t>price</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The price of the app for downloading </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94342215"/>
                  </a:ext>
                </a:extLst>
              </a:tr>
              <a:tr h="218536">
                <a:tc>
                  <a:txBody>
                    <a:bodyPr/>
                    <a:lstStyle/>
                    <a:p>
                      <a:pPr marL="0" marR="0">
                        <a:lnSpc>
                          <a:spcPct val="115000"/>
                        </a:lnSpc>
                        <a:spcBef>
                          <a:spcPts val="0"/>
                        </a:spcBef>
                        <a:spcAft>
                          <a:spcPts val="0"/>
                        </a:spcAft>
                      </a:pPr>
                      <a:r>
                        <a:rPr lang="en-US" sz="1200">
                          <a:effectLst/>
                        </a:rPr>
                        <a:t>currency</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The currency of the app in its area</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4234096677"/>
                  </a:ext>
                </a:extLst>
              </a:tr>
              <a:tr h="218536">
                <a:tc>
                  <a:txBody>
                    <a:bodyPr/>
                    <a:lstStyle/>
                    <a:p>
                      <a:pPr marL="0" marR="0">
                        <a:lnSpc>
                          <a:spcPct val="115000"/>
                        </a:lnSpc>
                        <a:spcBef>
                          <a:spcPts val="0"/>
                        </a:spcBef>
                        <a:spcAft>
                          <a:spcPts val="0"/>
                        </a:spcAft>
                      </a:pPr>
                      <a:r>
                        <a:rPr lang="en-US" sz="1200">
                          <a:effectLst/>
                        </a:rPr>
                        <a:t>size</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The Size of the app</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394867574"/>
                  </a:ext>
                </a:extLst>
              </a:tr>
              <a:tr h="218536">
                <a:tc>
                  <a:txBody>
                    <a:bodyPr/>
                    <a:lstStyle/>
                    <a:p>
                      <a:pPr marL="0" marR="0">
                        <a:lnSpc>
                          <a:spcPct val="115000"/>
                        </a:lnSpc>
                        <a:spcBef>
                          <a:spcPts val="0"/>
                        </a:spcBef>
                        <a:spcAft>
                          <a:spcPts val="0"/>
                        </a:spcAft>
                      </a:pPr>
                      <a:r>
                        <a:rPr lang="en-US" sz="1200">
                          <a:effectLst/>
                        </a:rPr>
                        <a:t>Minimum Android</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The lowest require Android version</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89978121"/>
                  </a:ext>
                </a:extLst>
              </a:tr>
              <a:tr h="218536">
                <a:tc>
                  <a:txBody>
                    <a:bodyPr/>
                    <a:lstStyle/>
                    <a:p>
                      <a:pPr marL="0" marR="0">
                        <a:lnSpc>
                          <a:spcPct val="115000"/>
                        </a:lnSpc>
                        <a:spcBef>
                          <a:spcPts val="0"/>
                        </a:spcBef>
                        <a:spcAft>
                          <a:spcPts val="0"/>
                        </a:spcAft>
                      </a:pPr>
                      <a:r>
                        <a:rPr lang="en-US" sz="1200">
                          <a:effectLst/>
                        </a:rPr>
                        <a:t>Developer ID</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Developer’s unique ID on Google Play Store</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4023267948"/>
                  </a:ext>
                </a:extLst>
              </a:tr>
              <a:tr h="218536">
                <a:tc>
                  <a:txBody>
                    <a:bodyPr/>
                    <a:lstStyle/>
                    <a:p>
                      <a:pPr marL="0" marR="0">
                        <a:lnSpc>
                          <a:spcPct val="115000"/>
                        </a:lnSpc>
                        <a:spcBef>
                          <a:spcPts val="0"/>
                        </a:spcBef>
                        <a:spcAft>
                          <a:spcPts val="0"/>
                        </a:spcAft>
                      </a:pPr>
                      <a:r>
                        <a:rPr lang="en-US" sz="1200">
                          <a:effectLst/>
                        </a:rPr>
                        <a:t>Developer Website</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Developer’s personal website</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885274203"/>
                  </a:ext>
                </a:extLst>
              </a:tr>
              <a:tr h="218536">
                <a:tc>
                  <a:txBody>
                    <a:bodyPr/>
                    <a:lstStyle/>
                    <a:p>
                      <a:pPr marL="0" marR="0">
                        <a:lnSpc>
                          <a:spcPct val="115000"/>
                        </a:lnSpc>
                        <a:spcBef>
                          <a:spcPts val="0"/>
                        </a:spcBef>
                        <a:spcAft>
                          <a:spcPts val="0"/>
                        </a:spcAft>
                      </a:pPr>
                      <a:r>
                        <a:rPr lang="en-US" sz="1200">
                          <a:effectLst/>
                        </a:rPr>
                        <a:t>Developer Email</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Developer’s personal email</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34926048"/>
                  </a:ext>
                </a:extLst>
              </a:tr>
              <a:tr h="218536">
                <a:tc>
                  <a:txBody>
                    <a:bodyPr/>
                    <a:lstStyle/>
                    <a:p>
                      <a:pPr marL="0" marR="0">
                        <a:lnSpc>
                          <a:spcPct val="115000"/>
                        </a:lnSpc>
                        <a:spcBef>
                          <a:spcPts val="0"/>
                        </a:spcBef>
                        <a:spcAft>
                          <a:spcPts val="0"/>
                        </a:spcAft>
                      </a:pPr>
                      <a:r>
                        <a:rPr lang="en-US" sz="1200">
                          <a:effectLst/>
                        </a:rPr>
                        <a:t>released</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Released data of the app</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3208074314"/>
                  </a:ext>
                </a:extLst>
              </a:tr>
              <a:tr h="218536">
                <a:tc>
                  <a:txBody>
                    <a:bodyPr/>
                    <a:lstStyle/>
                    <a:p>
                      <a:pPr marL="0" marR="0">
                        <a:lnSpc>
                          <a:spcPct val="115000"/>
                        </a:lnSpc>
                        <a:spcBef>
                          <a:spcPts val="0"/>
                        </a:spcBef>
                        <a:spcAft>
                          <a:spcPts val="0"/>
                        </a:spcAft>
                      </a:pPr>
                      <a:r>
                        <a:rPr lang="en-US" sz="1200">
                          <a:effectLst/>
                        </a:rPr>
                        <a:t>Last updated</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The date when the app was updated last time</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4219887766"/>
                  </a:ext>
                </a:extLst>
              </a:tr>
              <a:tr h="218536">
                <a:tc>
                  <a:txBody>
                    <a:bodyPr/>
                    <a:lstStyle/>
                    <a:p>
                      <a:pPr marL="0" marR="0">
                        <a:lnSpc>
                          <a:spcPct val="115000"/>
                        </a:lnSpc>
                        <a:spcBef>
                          <a:spcPts val="0"/>
                        </a:spcBef>
                        <a:spcAft>
                          <a:spcPts val="0"/>
                        </a:spcAft>
                      </a:pPr>
                      <a:r>
                        <a:rPr lang="en-US" sz="1200">
                          <a:effectLst/>
                        </a:rPr>
                        <a:t>Content rating</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The rating of the content </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37505664"/>
                  </a:ext>
                </a:extLst>
              </a:tr>
              <a:tr h="218536">
                <a:tc>
                  <a:txBody>
                    <a:bodyPr/>
                    <a:lstStyle/>
                    <a:p>
                      <a:pPr marL="0" marR="0">
                        <a:lnSpc>
                          <a:spcPct val="115000"/>
                        </a:lnSpc>
                        <a:spcBef>
                          <a:spcPts val="0"/>
                        </a:spcBef>
                        <a:spcAft>
                          <a:spcPts val="0"/>
                        </a:spcAft>
                      </a:pPr>
                      <a:r>
                        <a:rPr lang="en-US" sz="1200">
                          <a:effectLst/>
                        </a:rPr>
                        <a:t>Privacy Policy</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Own policy of the app</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4196171049"/>
                  </a:ext>
                </a:extLst>
              </a:tr>
              <a:tr h="218536">
                <a:tc>
                  <a:txBody>
                    <a:bodyPr/>
                    <a:lstStyle/>
                    <a:p>
                      <a:pPr marL="0" marR="0">
                        <a:lnSpc>
                          <a:spcPct val="115000"/>
                        </a:lnSpc>
                        <a:spcBef>
                          <a:spcPts val="0"/>
                        </a:spcBef>
                        <a:spcAft>
                          <a:spcPts val="0"/>
                        </a:spcAft>
                      </a:pPr>
                      <a:r>
                        <a:rPr lang="en-US" sz="1200">
                          <a:effectLst/>
                        </a:rPr>
                        <a:t>Ad supported</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Boolean, if the ads was supported in the app</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383889902"/>
                  </a:ext>
                </a:extLst>
              </a:tr>
              <a:tr h="218536">
                <a:tc>
                  <a:txBody>
                    <a:bodyPr/>
                    <a:lstStyle/>
                    <a:p>
                      <a:pPr marL="0" marR="0">
                        <a:lnSpc>
                          <a:spcPct val="115000"/>
                        </a:lnSpc>
                        <a:spcBef>
                          <a:spcPts val="0"/>
                        </a:spcBef>
                        <a:spcAft>
                          <a:spcPts val="0"/>
                        </a:spcAft>
                      </a:pPr>
                      <a:r>
                        <a:rPr lang="en-US" sz="1200">
                          <a:effectLst/>
                        </a:rPr>
                        <a:t>In app purchase</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Boolean, if there is in app purchase</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3697651127"/>
                  </a:ext>
                </a:extLst>
              </a:tr>
              <a:tr h="218536">
                <a:tc>
                  <a:txBody>
                    <a:bodyPr/>
                    <a:lstStyle/>
                    <a:p>
                      <a:pPr marL="0" marR="0">
                        <a:lnSpc>
                          <a:spcPct val="115000"/>
                        </a:lnSpc>
                        <a:spcBef>
                          <a:spcPts val="0"/>
                        </a:spcBef>
                        <a:spcAft>
                          <a:spcPts val="0"/>
                        </a:spcAft>
                      </a:pPr>
                      <a:r>
                        <a:rPr lang="en-US" sz="1200">
                          <a:effectLst/>
                        </a:rPr>
                        <a:t>Editor’s Choice</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Unique choice of the editors</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105929221"/>
                  </a:ext>
                </a:extLst>
              </a:tr>
              <a:tr h="218536">
                <a:tc>
                  <a:txBody>
                    <a:bodyPr/>
                    <a:lstStyle/>
                    <a:p>
                      <a:pPr marL="0" marR="0">
                        <a:lnSpc>
                          <a:spcPct val="115000"/>
                        </a:lnSpc>
                        <a:spcBef>
                          <a:spcPts val="0"/>
                        </a:spcBef>
                        <a:spcAft>
                          <a:spcPts val="0"/>
                        </a:spcAft>
                      </a:pPr>
                      <a:r>
                        <a:rPr lang="en-US" sz="1200">
                          <a:effectLst/>
                        </a:rPr>
                        <a:t>Scraped Time</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Timestamp of the scraped time of the app.</a:t>
                      </a:r>
                      <a:endParaRPr lang="en-US"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466970899"/>
                  </a:ext>
                </a:extLst>
              </a:tr>
            </a:tbl>
          </a:graphicData>
        </a:graphic>
      </p:graphicFrame>
    </p:spTree>
    <p:extLst>
      <p:ext uri="{BB962C8B-B14F-4D97-AF65-F5344CB8AC3E}">
        <p14:creationId xmlns:p14="http://schemas.microsoft.com/office/powerpoint/2010/main" val="456183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FAD41-8012-B04E-BA12-7CFC7733CE54}"/>
              </a:ext>
            </a:extLst>
          </p:cNvPr>
          <p:cNvSpPr>
            <a:spLocks noGrp="1"/>
          </p:cNvSpPr>
          <p:nvPr>
            <p:ph type="title"/>
          </p:nvPr>
        </p:nvSpPr>
        <p:spPr/>
        <p:txBody>
          <a:bodyPr/>
          <a:lstStyle/>
          <a:p>
            <a:r>
              <a:rPr lang="en-US" dirty="0"/>
              <a:t>Research</a:t>
            </a:r>
          </a:p>
        </p:txBody>
      </p:sp>
      <p:sp>
        <p:nvSpPr>
          <p:cNvPr id="3" name="Content Placeholder 2">
            <a:extLst>
              <a:ext uri="{FF2B5EF4-FFF2-40B4-BE49-F238E27FC236}">
                <a16:creationId xmlns:a16="http://schemas.microsoft.com/office/drawing/2014/main" id="{C48A4316-5884-B14C-A791-594F57510982}"/>
              </a:ext>
            </a:extLst>
          </p:cNvPr>
          <p:cNvSpPr>
            <a:spLocks noGrp="1"/>
          </p:cNvSpPr>
          <p:nvPr>
            <p:ph idx="1"/>
          </p:nvPr>
        </p:nvSpPr>
        <p:spPr>
          <a:xfrm>
            <a:off x="1104293" y="1537911"/>
            <a:ext cx="8946541" cy="4195481"/>
          </a:xfrm>
        </p:spPr>
        <p:txBody>
          <a:bodyPr>
            <a:normAutofit fontScale="77500" lnSpcReduction="20000"/>
          </a:bodyPr>
          <a:lstStyle/>
          <a:p>
            <a:r>
              <a:rPr lang="en-US" dirty="0"/>
              <a:t>There are four research goals to chase. </a:t>
            </a:r>
          </a:p>
          <a:p>
            <a:endParaRPr lang="en-US" dirty="0"/>
          </a:p>
          <a:p>
            <a:r>
              <a:rPr lang="en-US" dirty="0"/>
              <a:t>Part 1 is figure out that if there are linear relationship between the number of Installations and the rating by simple linear regression. In addition, multi-linear relationship is expected between the number of Installations and rating, rating count, price, and the size. </a:t>
            </a:r>
          </a:p>
          <a:p>
            <a:endParaRPr lang="en-US" dirty="0"/>
          </a:p>
          <a:p>
            <a:r>
              <a:rPr lang="en-US" dirty="0"/>
              <a:t>Part 2. Applying big data analysis classification and models for the name of the app to find out what kind of apps are installed the most and evaluate the models by confusion matrix.</a:t>
            </a:r>
          </a:p>
          <a:p>
            <a:pPr marL="0" indent="0">
              <a:buNone/>
            </a:pPr>
            <a:r>
              <a:rPr lang="en-US" dirty="0"/>
              <a:t> </a:t>
            </a:r>
          </a:p>
          <a:p>
            <a:r>
              <a:rPr lang="en-US" dirty="0"/>
              <a:t>This project will use all </a:t>
            </a:r>
            <a:r>
              <a:rPr lang="en-US" dirty="0" err="1"/>
              <a:t>pyspark</a:t>
            </a:r>
            <a:r>
              <a:rPr lang="en-US" dirty="0"/>
              <a:t> code to do the analysis. Data will be classified in RDD.</a:t>
            </a:r>
          </a:p>
          <a:p>
            <a:pPr marL="0" indent="0">
              <a:buNone/>
            </a:pPr>
            <a:r>
              <a:rPr lang="en-US" dirty="0"/>
              <a:t> </a:t>
            </a:r>
          </a:p>
          <a:p>
            <a:r>
              <a:rPr lang="en-US" dirty="0"/>
              <a:t>Top 20,000 app sorted by the number of installation will be used for classification and learning models. </a:t>
            </a:r>
          </a:p>
          <a:p>
            <a:endParaRPr lang="en-US" dirty="0"/>
          </a:p>
        </p:txBody>
      </p:sp>
    </p:spTree>
    <p:extLst>
      <p:ext uri="{BB962C8B-B14F-4D97-AF65-F5344CB8AC3E}">
        <p14:creationId xmlns:p14="http://schemas.microsoft.com/office/powerpoint/2010/main" val="1540772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73DF3-93D2-1943-A6C3-8E9D7AE8A679}"/>
              </a:ext>
            </a:extLst>
          </p:cNvPr>
          <p:cNvSpPr>
            <a:spLocks noGrp="1"/>
          </p:cNvSpPr>
          <p:nvPr>
            <p:ph type="title"/>
          </p:nvPr>
        </p:nvSpPr>
        <p:spPr/>
        <p:txBody>
          <a:bodyPr/>
          <a:lstStyle/>
          <a:p>
            <a:r>
              <a:rPr lang="en-US" dirty="0"/>
              <a:t>Learning Model</a:t>
            </a:r>
          </a:p>
        </p:txBody>
      </p:sp>
      <p:sp>
        <p:nvSpPr>
          <p:cNvPr id="3" name="Content Placeholder 2">
            <a:extLst>
              <a:ext uri="{FF2B5EF4-FFF2-40B4-BE49-F238E27FC236}">
                <a16:creationId xmlns:a16="http://schemas.microsoft.com/office/drawing/2014/main" id="{B9DB78C4-7FAC-E94B-B84D-22B35ED9B533}"/>
              </a:ext>
            </a:extLst>
          </p:cNvPr>
          <p:cNvSpPr>
            <a:spLocks noGrp="1"/>
          </p:cNvSpPr>
          <p:nvPr>
            <p:ph idx="1"/>
          </p:nvPr>
        </p:nvSpPr>
        <p:spPr/>
        <p:txBody>
          <a:bodyPr/>
          <a:lstStyle/>
          <a:p>
            <a:r>
              <a:rPr lang="en-US" dirty="0"/>
              <a:t>Linear Model</a:t>
            </a:r>
          </a:p>
          <a:p>
            <a:endParaRPr lang="en-US" dirty="0"/>
          </a:p>
          <a:p>
            <a:r>
              <a:rPr lang="en-US" dirty="0"/>
              <a:t>Logistic Regression</a:t>
            </a:r>
          </a:p>
          <a:p>
            <a:endParaRPr lang="en-US" dirty="0"/>
          </a:p>
          <a:p>
            <a:r>
              <a:rPr lang="en-US" dirty="0"/>
              <a:t>SVM</a:t>
            </a:r>
          </a:p>
        </p:txBody>
      </p:sp>
    </p:spTree>
    <p:extLst>
      <p:ext uri="{BB962C8B-B14F-4D97-AF65-F5344CB8AC3E}">
        <p14:creationId xmlns:p14="http://schemas.microsoft.com/office/powerpoint/2010/main" val="497311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9B9A2-5B07-A943-B407-FE2C6B2F3EB2}"/>
              </a:ext>
            </a:extLst>
          </p:cNvPr>
          <p:cNvSpPr>
            <a:spLocks noGrp="1"/>
          </p:cNvSpPr>
          <p:nvPr>
            <p:ph type="title"/>
          </p:nvPr>
        </p:nvSpPr>
        <p:spPr/>
        <p:txBody>
          <a:bodyPr/>
          <a:lstStyle/>
          <a:p>
            <a:r>
              <a:rPr lang="en-US" dirty="0"/>
              <a:t>Expectation</a:t>
            </a:r>
          </a:p>
        </p:txBody>
      </p:sp>
      <p:sp>
        <p:nvSpPr>
          <p:cNvPr id="3" name="Content Placeholder 2">
            <a:extLst>
              <a:ext uri="{FF2B5EF4-FFF2-40B4-BE49-F238E27FC236}">
                <a16:creationId xmlns:a16="http://schemas.microsoft.com/office/drawing/2014/main" id="{16C1DF2B-30CD-B64D-8E1A-6E2EEB655B76}"/>
              </a:ext>
            </a:extLst>
          </p:cNvPr>
          <p:cNvSpPr>
            <a:spLocks noGrp="1"/>
          </p:cNvSpPr>
          <p:nvPr>
            <p:ph idx="1"/>
          </p:nvPr>
        </p:nvSpPr>
        <p:spPr/>
        <p:txBody>
          <a:bodyPr/>
          <a:lstStyle/>
          <a:p>
            <a:pPr lvl="0"/>
            <a:r>
              <a:rPr lang="en-US" dirty="0"/>
              <a:t>There is strong simple linear relationship between the number of installation and the rating of the app.</a:t>
            </a:r>
          </a:p>
          <a:p>
            <a:pPr lvl="0"/>
            <a:r>
              <a:rPr lang="en-US" dirty="0"/>
              <a:t>Find out the multi-linear regression parameters between the number of installation and rating, rating count, price, and size. Expected to see the most important elements and the least important element.</a:t>
            </a:r>
          </a:p>
          <a:p>
            <a:pPr lvl="0"/>
            <a:r>
              <a:rPr lang="en-US" dirty="0"/>
              <a:t>Applied logistic regression to the name of apps to find out the most popular type of apps.</a:t>
            </a:r>
          </a:p>
          <a:p>
            <a:pPr lvl="0"/>
            <a:r>
              <a:rPr lang="en-US" dirty="0"/>
              <a:t>Evaluate the logistic regression model and get the accuracy over 70%, F1 score over 0.7 as well. </a:t>
            </a:r>
          </a:p>
          <a:p>
            <a:pPr lvl="0"/>
            <a:r>
              <a:rPr lang="en-US" dirty="0"/>
              <a:t>Applied SVM to the name of apps and evaluate the model with expected 0.7 accuracy and 0.7 F1 score.</a:t>
            </a:r>
          </a:p>
          <a:p>
            <a:endParaRPr lang="en-US" dirty="0"/>
          </a:p>
        </p:txBody>
      </p:sp>
    </p:spTree>
    <p:extLst>
      <p:ext uri="{BB962C8B-B14F-4D97-AF65-F5344CB8AC3E}">
        <p14:creationId xmlns:p14="http://schemas.microsoft.com/office/powerpoint/2010/main" val="3622493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0DF09-83BD-2043-A502-AB6BF9E50AC8}"/>
              </a:ext>
            </a:extLst>
          </p:cNvPr>
          <p:cNvSpPr>
            <a:spLocks noGrp="1"/>
          </p:cNvSpPr>
          <p:nvPr>
            <p:ph type="title"/>
          </p:nvPr>
        </p:nvSpPr>
        <p:spPr/>
        <p:txBody>
          <a:bodyPr/>
          <a:lstStyle/>
          <a:p>
            <a:r>
              <a:rPr lang="en-US" dirty="0"/>
              <a:t>Model Evaluation</a:t>
            </a:r>
          </a:p>
        </p:txBody>
      </p:sp>
      <p:sp>
        <p:nvSpPr>
          <p:cNvPr id="3" name="Content Placeholder 2">
            <a:extLst>
              <a:ext uri="{FF2B5EF4-FFF2-40B4-BE49-F238E27FC236}">
                <a16:creationId xmlns:a16="http://schemas.microsoft.com/office/drawing/2014/main" id="{7C05FDB2-32F0-724E-A876-1E8D6F10D65F}"/>
              </a:ext>
            </a:extLst>
          </p:cNvPr>
          <p:cNvSpPr>
            <a:spLocks noGrp="1"/>
          </p:cNvSpPr>
          <p:nvPr>
            <p:ph idx="1"/>
          </p:nvPr>
        </p:nvSpPr>
        <p:spPr/>
        <p:txBody>
          <a:bodyPr/>
          <a:lstStyle/>
          <a:p>
            <a:r>
              <a:rPr lang="en-US" dirty="0"/>
              <a:t>Test file: random select 10000 apps from the data set and save as the test file </a:t>
            </a:r>
          </a:p>
          <a:p>
            <a:endParaRPr lang="en-US" dirty="0"/>
          </a:p>
          <a:p>
            <a:r>
              <a:rPr lang="en-US" dirty="0"/>
              <a:t>Confusion Matrix</a:t>
            </a:r>
          </a:p>
          <a:p>
            <a:endParaRPr lang="en-US" dirty="0"/>
          </a:p>
          <a:p>
            <a:r>
              <a:rPr lang="en-US" dirty="0"/>
              <a:t>Accuracy (if over 70%)</a:t>
            </a:r>
          </a:p>
          <a:p>
            <a:endParaRPr lang="en-US" dirty="0"/>
          </a:p>
          <a:p>
            <a:r>
              <a:rPr lang="en-US" dirty="0"/>
              <a:t>F1 Score (F1 = 2 * TP / (2 * TP + FN + FP) )</a:t>
            </a:r>
          </a:p>
        </p:txBody>
      </p:sp>
    </p:spTree>
    <p:extLst>
      <p:ext uri="{BB962C8B-B14F-4D97-AF65-F5344CB8AC3E}">
        <p14:creationId xmlns:p14="http://schemas.microsoft.com/office/powerpoint/2010/main" val="3211582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5E9B7-B828-4945-BD1D-F52208204111}"/>
              </a:ext>
            </a:extLst>
          </p:cNvPr>
          <p:cNvSpPr>
            <a:spLocks noGrp="1"/>
          </p:cNvSpPr>
          <p:nvPr>
            <p:ph type="title"/>
          </p:nvPr>
        </p:nvSpPr>
        <p:spPr/>
        <p:txBody>
          <a:bodyPr/>
          <a:lstStyle/>
          <a:p>
            <a:r>
              <a:rPr lang="en-US" dirty="0"/>
              <a:t>Linear Model</a:t>
            </a:r>
            <a:br>
              <a:rPr lang="en-US" dirty="0"/>
            </a:br>
            <a:r>
              <a:rPr lang="en-US" sz="2400" dirty="0"/>
              <a:t>- Simple Linear Regression</a:t>
            </a:r>
            <a:endParaRPr lang="en-US" dirty="0"/>
          </a:p>
        </p:txBody>
      </p:sp>
      <p:sp>
        <p:nvSpPr>
          <p:cNvPr id="3" name="Content Placeholder 2">
            <a:extLst>
              <a:ext uri="{FF2B5EF4-FFF2-40B4-BE49-F238E27FC236}">
                <a16:creationId xmlns:a16="http://schemas.microsoft.com/office/drawing/2014/main" id="{62FCF1F7-0F54-6F4F-B668-BAC738898FD5}"/>
              </a:ext>
            </a:extLst>
          </p:cNvPr>
          <p:cNvSpPr>
            <a:spLocks noGrp="1"/>
          </p:cNvSpPr>
          <p:nvPr>
            <p:ph idx="1"/>
          </p:nvPr>
        </p:nvSpPr>
        <p:spPr/>
        <p:txBody>
          <a:bodyPr/>
          <a:lstStyle/>
          <a:p>
            <a:r>
              <a:rPr lang="en-US" dirty="0"/>
              <a:t>The relationship between the number of installations and rating</a:t>
            </a:r>
          </a:p>
        </p:txBody>
      </p:sp>
      <p:pic>
        <p:nvPicPr>
          <p:cNvPr id="4" name="Picture 3">
            <a:extLst>
              <a:ext uri="{FF2B5EF4-FFF2-40B4-BE49-F238E27FC236}">
                <a16:creationId xmlns:a16="http://schemas.microsoft.com/office/drawing/2014/main" id="{0117D526-EB24-9D4D-8E16-C6042831991B}"/>
              </a:ext>
            </a:extLst>
          </p:cNvPr>
          <p:cNvPicPr>
            <a:picLocks noChangeAspect="1"/>
          </p:cNvPicPr>
          <p:nvPr/>
        </p:nvPicPr>
        <p:blipFill>
          <a:blip r:embed="rId2"/>
          <a:stretch>
            <a:fillRect/>
          </a:stretch>
        </p:blipFill>
        <p:spPr>
          <a:xfrm>
            <a:off x="1512913" y="2828924"/>
            <a:ext cx="8127338" cy="1200151"/>
          </a:xfrm>
          <a:prstGeom prst="rect">
            <a:avLst/>
          </a:prstGeom>
        </p:spPr>
      </p:pic>
    </p:spTree>
    <p:extLst>
      <p:ext uri="{BB962C8B-B14F-4D97-AF65-F5344CB8AC3E}">
        <p14:creationId xmlns:p14="http://schemas.microsoft.com/office/powerpoint/2010/main" val="1700879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CF41A-D12F-DB4F-A985-E13528BB783D}"/>
              </a:ext>
            </a:extLst>
          </p:cNvPr>
          <p:cNvSpPr>
            <a:spLocks noGrp="1"/>
          </p:cNvSpPr>
          <p:nvPr>
            <p:ph type="title"/>
          </p:nvPr>
        </p:nvSpPr>
        <p:spPr/>
        <p:txBody>
          <a:bodyPr/>
          <a:lstStyle/>
          <a:p>
            <a:r>
              <a:rPr lang="en-US" dirty="0"/>
              <a:t>Linear Model</a:t>
            </a:r>
            <a:br>
              <a:rPr lang="en-US" dirty="0"/>
            </a:br>
            <a:r>
              <a:rPr lang="en-US" sz="2400" dirty="0"/>
              <a:t>- parameters using gradient descent</a:t>
            </a:r>
            <a:br>
              <a:rPr lang="en-US" dirty="0"/>
            </a:br>
            <a:endParaRPr lang="en-US" sz="2400" dirty="0"/>
          </a:p>
        </p:txBody>
      </p:sp>
      <p:sp>
        <p:nvSpPr>
          <p:cNvPr id="3" name="Content Placeholder 2">
            <a:extLst>
              <a:ext uri="{FF2B5EF4-FFF2-40B4-BE49-F238E27FC236}">
                <a16:creationId xmlns:a16="http://schemas.microsoft.com/office/drawing/2014/main" id="{186267AA-0BB1-9F47-920A-08DEB59AFEBC}"/>
              </a:ext>
            </a:extLst>
          </p:cNvPr>
          <p:cNvSpPr>
            <a:spLocks noGrp="1"/>
          </p:cNvSpPr>
          <p:nvPr>
            <p:ph idx="1"/>
          </p:nvPr>
        </p:nvSpPr>
        <p:spPr/>
        <p:txBody>
          <a:bodyPr/>
          <a:lstStyle/>
          <a:p>
            <a:r>
              <a:rPr lang="en-US" dirty="0"/>
              <a:t>Learning rate: 0.00001</a:t>
            </a:r>
          </a:p>
          <a:p>
            <a:r>
              <a:rPr lang="en-US" dirty="0"/>
              <a:t>Number of iteration: 100</a:t>
            </a:r>
          </a:p>
          <a:p>
            <a:r>
              <a:rPr lang="en-US" dirty="0"/>
              <a:t>Size: float(</a:t>
            </a:r>
            <a:r>
              <a:rPr lang="en-US" dirty="0" err="1"/>
              <a:t>len</a:t>
            </a:r>
            <a:r>
              <a:rPr lang="en-US" dirty="0"/>
              <a:t>(tuple))</a:t>
            </a:r>
          </a:p>
          <a:p>
            <a:r>
              <a:rPr lang="en-US" dirty="0"/>
              <a:t>Beta: 0.1</a:t>
            </a:r>
          </a:p>
        </p:txBody>
      </p:sp>
      <p:grpSp>
        <p:nvGrpSpPr>
          <p:cNvPr id="6" name="Group 5">
            <a:extLst>
              <a:ext uri="{FF2B5EF4-FFF2-40B4-BE49-F238E27FC236}">
                <a16:creationId xmlns:a16="http://schemas.microsoft.com/office/drawing/2014/main" id="{D00ACC59-74B3-9A48-84BA-92B1205C8722}"/>
              </a:ext>
            </a:extLst>
          </p:cNvPr>
          <p:cNvGrpSpPr/>
          <p:nvPr/>
        </p:nvGrpSpPr>
        <p:grpSpPr>
          <a:xfrm>
            <a:off x="6899271" y="347936"/>
            <a:ext cx="2743986" cy="6162128"/>
            <a:chOff x="6594471" y="609601"/>
            <a:chExt cx="3455382" cy="7759700"/>
          </a:xfrm>
        </p:grpSpPr>
        <p:pic>
          <p:nvPicPr>
            <p:cNvPr id="4" name="Picture 3">
              <a:extLst>
                <a:ext uri="{FF2B5EF4-FFF2-40B4-BE49-F238E27FC236}">
                  <a16:creationId xmlns:a16="http://schemas.microsoft.com/office/drawing/2014/main" id="{F63AD4A7-FE30-6844-A79E-90CD58EF7BC0}"/>
                </a:ext>
              </a:extLst>
            </p:cNvPr>
            <p:cNvPicPr>
              <a:picLocks noChangeAspect="1"/>
            </p:cNvPicPr>
            <p:nvPr/>
          </p:nvPicPr>
          <p:blipFill>
            <a:blip r:embed="rId2"/>
            <a:stretch>
              <a:fillRect/>
            </a:stretch>
          </p:blipFill>
          <p:spPr>
            <a:xfrm>
              <a:off x="6595453" y="609601"/>
              <a:ext cx="3454400" cy="1968500"/>
            </a:xfrm>
            <a:prstGeom prst="rect">
              <a:avLst/>
            </a:prstGeom>
          </p:spPr>
        </p:pic>
        <p:pic>
          <p:nvPicPr>
            <p:cNvPr id="5" name="Picture 4">
              <a:extLst>
                <a:ext uri="{FF2B5EF4-FFF2-40B4-BE49-F238E27FC236}">
                  <a16:creationId xmlns:a16="http://schemas.microsoft.com/office/drawing/2014/main" id="{4BBE6041-ABC3-2D4E-A597-E9CBE657AFAF}"/>
                </a:ext>
              </a:extLst>
            </p:cNvPr>
            <p:cNvPicPr>
              <a:picLocks noChangeAspect="1"/>
            </p:cNvPicPr>
            <p:nvPr/>
          </p:nvPicPr>
          <p:blipFill>
            <a:blip r:embed="rId3"/>
            <a:stretch>
              <a:fillRect/>
            </a:stretch>
          </p:blipFill>
          <p:spPr>
            <a:xfrm>
              <a:off x="6594471" y="2578101"/>
              <a:ext cx="3455381" cy="5791200"/>
            </a:xfrm>
            <a:prstGeom prst="rect">
              <a:avLst/>
            </a:prstGeom>
          </p:spPr>
        </p:pic>
      </p:grpSp>
    </p:spTree>
    <p:extLst>
      <p:ext uri="{BB962C8B-B14F-4D97-AF65-F5344CB8AC3E}">
        <p14:creationId xmlns:p14="http://schemas.microsoft.com/office/powerpoint/2010/main" val="21121869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36</TotalTime>
  <Words>720</Words>
  <Application>Microsoft Macintosh PowerPoint</Application>
  <PresentationFormat>Widescreen</PresentationFormat>
  <Paragraphs>114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Ion</vt:lpstr>
      <vt:lpstr>CS777 Pengfei Ma Project</vt:lpstr>
      <vt:lpstr>Introduction - Data Set</vt:lpstr>
      <vt:lpstr>Data Dictionary</vt:lpstr>
      <vt:lpstr>Research</vt:lpstr>
      <vt:lpstr>Learning Model</vt:lpstr>
      <vt:lpstr>Expectation</vt:lpstr>
      <vt:lpstr>Model Evaluation</vt:lpstr>
      <vt:lpstr>Linear Model - Simple Linear Regression</vt:lpstr>
      <vt:lpstr>Linear Model - parameters using gradient descent </vt:lpstr>
      <vt:lpstr>Linear Model - Multi-linear Regression</vt:lpstr>
      <vt:lpstr>Logistic Regression</vt:lpstr>
      <vt:lpstr>SVM</vt:lpstr>
      <vt:lpstr>Thanks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CS777 Pengfei Ma Project</dc:title>
  <dc:creator>Microsoft Office User</dc:creator>
  <cp:lastModifiedBy>Microsoft Office User</cp:lastModifiedBy>
  <cp:revision>1</cp:revision>
  <dcterms:created xsi:type="dcterms:W3CDTF">2021-10-19T08:53:07Z</dcterms:created>
  <dcterms:modified xsi:type="dcterms:W3CDTF">2021-10-19T09:29:41Z</dcterms:modified>
</cp:coreProperties>
</file>