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318" r:id="rId4"/>
    <p:sldId id="317" r:id="rId5"/>
    <p:sldId id="330" r:id="rId6"/>
    <p:sldId id="331" r:id="rId7"/>
    <p:sldId id="333" r:id="rId8"/>
    <p:sldId id="264" r:id="rId9"/>
    <p:sldId id="326" r:id="rId10"/>
    <p:sldId id="328" r:id="rId11"/>
    <p:sldId id="327" r:id="rId12"/>
    <p:sldId id="335" r:id="rId13"/>
    <p:sldId id="339" r:id="rId14"/>
    <p:sldId id="334" r:id="rId15"/>
    <p:sldId id="298" r:id="rId16"/>
    <p:sldId id="30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46"/>
    <p:restoredTop sz="79565"/>
  </p:normalViewPr>
  <p:slideViewPr>
    <p:cSldViewPr snapToGrid="0" snapToObjects="1">
      <p:cViewPr varScale="1">
        <p:scale>
          <a:sx n="68" d="100"/>
          <a:sy n="68" d="100"/>
        </p:scale>
        <p:origin x="16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55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19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9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99287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90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 sz="120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 sz="120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1200" dirty="0">
                    <a:effectLst/>
                    <a:latin typeface="Helvetica Neue"/>
                    <a:ea typeface="Helvetica Neue"/>
                    <a:cs typeface="Helvetica Neue"/>
                    <a:sym typeface="Arial"/>
                  </a:rPr>
                  <a:t>Lower is better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Helvetica Neue"/>
                    <a:cs typeface="Helvetica Neue"/>
                    <a:sym typeface="Arial"/>
                  </a:rPr>
                  <a:t>/</a:t>
                </a:r>
                <a:endParaRPr lang="en-US" sz="1200" dirty="0">
                  <a:effectLst/>
                  <a:latin typeface="Helvetica Neue"/>
                  <a:ea typeface="Helvetica Neue"/>
                  <a:cs typeface="Helvetica Neue"/>
                  <a:sym typeface="Arial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 sz="120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1200" dirty="0">
                  <a:effectLst/>
                  <a:latin typeface="Helvetica Neue"/>
                  <a:ea typeface="Helvetica Neue"/>
                  <a:cs typeface="Helvetica Neue"/>
                  <a:sym typeface="Arial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 sz="120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1200" dirty="0">
                    <a:effectLst/>
                    <a:latin typeface="Helvetica Neue"/>
                    <a:ea typeface="Helvetica Neue"/>
                    <a:cs typeface="Helvetica Neue"/>
                    <a:sym typeface="Arial"/>
                  </a:rPr>
                  <a:t>Quite common.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 sz="120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1200" dirty="0">
                  <a:effectLst/>
                  <a:latin typeface="Helvetica Neue"/>
                  <a:ea typeface="Helvetica Neue"/>
                  <a:cs typeface="Helvetica Neue"/>
                  <a:sym typeface="Arial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 sz="120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1200" dirty="0">
                    <a:effectLst/>
                    <a:latin typeface="Helvetica Neue"/>
                    <a:ea typeface="Helvetica Neue"/>
                    <a:cs typeface="Helvetica Neue"/>
                    <a:sym typeface="Arial"/>
                  </a:rPr>
                  <a:t>These two figures show the distribution of temporal and spatial load redundancy on SPEC 2006.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 sz="120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1200" dirty="0">
                    <a:effectLst/>
                    <a:latin typeface="Helvetica Neue"/>
                    <a:ea typeface="Helvetica Neue"/>
                    <a:cs typeface="Helvetica Neue"/>
                    <a:sym typeface="Arial"/>
                  </a:rPr>
                  <a:t>We can see that redundant loads, especially the temporal ones are </a:t>
                </a:r>
                <a:r>
                  <a:rPr lang="en-US" sz="1200" b="0" i="0" dirty="0">
                    <a:effectLst/>
                    <a:latin typeface="Helvetica Neue"/>
                    <a:ea typeface="Helvetica Neue"/>
                    <a:cs typeface="Helvetica Neue"/>
                    <a:sym typeface="Arial"/>
                  </a:rPr>
                  <a:t>quite common. Typically, each one offers some unique opportunity to optimize. Eliminating a few top ones often yield non-trivial speedups.  However, redundancy doesn’t mean it is  redundant on every execution path, users need to figure out a safe optimization.</a:t>
                </a:r>
                <a:endParaRPr 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729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sz="1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33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3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31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66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6932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56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705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defTabSz="457200" eaLnBrk="1" fontAlgn="auto" latinLnBrk="0" hangingPunct="1">
                  <a:lnSpc>
                    <a:spcPct val="1179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400" dirty="0">
                  <a:effectLst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defTabSz="457200" eaLnBrk="1" fontAlgn="auto" latinLnBrk="0" hangingPunct="1">
                  <a:lnSpc>
                    <a:spcPct val="1179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effectLst/>
                    <a:latin typeface="Helvetica Neue"/>
                    <a:ea typeface="Helvetica Neue"/>
                    <a:cs typeface="Helvetica Neue"/>
                    <a:sym typeface="Helvetica Neue"/>
                  </a:rPr>
                  <a:t>Besides low-level machine code generation, high-level data structures/algorithms, with no careful design, can also introduce various redundant operations.</a:t>
                </a:r>
              </a:p>
              <a:p>
                <a:pPr marL="0" marR="0" lvl="0" indent="0" defTabSz="457200" eaLnBrk="1" fontAlgn="auto" latinLnBrk="0" hangingPunct="1">
                  <a:lnSpc>
                    <a:spcPct val="1179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400" dirty="0">
                  <a:effectLst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marL="0" marR="0" lvl="0" indent="0" defTabSz="457200" eaLnBrk="1" fontAlgn="auto" latinLnBrk="0" hangingPunct="1">
                  <a:lnSpc>
                    <a:spcPct val="1179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effectLst/>
                    <a:latin typeface="Helvetica Neue"/>
                    <a:ea typeface="Helvetica Neue"/>
                    <a:cs typeface="Helvetica Neue"/>
                    <a:sym typeface="Helvetica Neue"/>
                  </a:rPr>
                  <a:t>Like this code snippet, it’s from Apache Commons Collection. We notice that many redundant operations are associated with the collection </a:t>
                </a:r>
                <a:r>
                  <a:rPr lang="en-US" sz="1400" dirty="0" err="1">
                    <a:effectLst/>
                    <a:latin typeface="Helvetica Neue"/>
                    <a:ea typeface="Helvetica Neue"/>
                    <a:cs typeface="Helvetica Neue"/>
                    <a:sym typeface="Helvetica Neue"/>
                  </a:rPr>
                  <a:t>coll</a:t>
                </a:r>
                <a:r>
                  <a:rPr lang="en-US" sz="1400" dirty="0">
                    <a:effectLst/>
                    <a:latin typeface="Helvetica Neue"/>
                    <a:ea typeface="Helvetica Neue"/>
                    <a:cs typeface="Helvetica Neue"/>
                    <a:sym typeface="Helvetica Neue"/>
                  </a:rPr>
                  <a:t> when it is a list.</a:t>
                </a:r>
              </a:p>
              <a:p>
                <a:pPr marL="0" marR="0" lvl="0" indent="0" defTabSz="457200" eaLnBrk="1" fontAlgn="auto" latinLnBrk="0" hangingPunct="1">
                  <a:lnSpc>
                    <a:spcPct val="1179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400" dirty="0">
                  <a:effectLst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marL="0" marR="0" lvl="0" indent="0" defTabSz="457200" eaLnBrk="1" fontAlgn="auto" latinLnBrk="0" hangingPunct="1">
                  <a:lnSpc>
                    <a:spcPct val="1179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effectLst/>
                    <a:latin typeface="Helvetica Neue"/>
                    <a:ea typeface="Helvetica Neue"/>
                    <a:cs typeface="Helvetica Neue"/>
                    <a:sym typeface="Helvetica Neue"/>
                  </a:rPr>
                  <a:t>With further code analysis, we find the method contains() repeatedly performs linear searches over the Collection </a:t>
                </a:r>
                <a:r>
                  <a:rPr lang="en-US" sz="1400" dirty="0" err="1">
                    <a:effectLst/>
                    <a:latin typeface="Helvetica Neue"/>
                    <a:ea typeface="Helvetica Neue"/>
                    <a:cs typeface="Helvetica Neue"/>
                    <a:sym typeface="Helvetica Neue"/>
                  </a:rPr>
                  <a:t>coll</a:t>
                </a:r>
                <a:r>
                  <a:rPr lang="en-US" sz="1400" dirty="0">
                    <a:effectLst/>
                    <a:latin typeface="Helvetica Neue"/>
                    <a:ea typeface="Helvetica Neue"/>
                    <a:cs typeface="Helvetica Neue"/>
                    <a:sym typeface="Helvetica Neue"/>
                  </a:rPr>
                  <a:t> to check whether </a:t>
                </a:r>
                <a:r>
                  <a:rPr lang="en-US" sz="1400" dirty="0" err="1">
                    <a:effectLst/>
                    <a:latin typeface="Helvetica Neue"/>
                    <a:ea typeface="Helvetica Neue"/>
                    <a:cs typeface="Helvetica Neue"/>
                    <a:sym typeface="Helvetica Neue"/>
                  </a:rPr>
                  <a:t>coll</a:t>
                </a:r>
                <a:r>
                  <a:rPr lang="en-US" sz="1400" dirty="0">
                    <a:effectLst/>
                    <a:latin typeface="Helvetica Neue"/>
                    <a:ea typeface="Helvetica Neue"/>
                    <a:cs typeface="Helvetica Neue"/>
                    <a:sym typeface="Helvetica Neue"/>
                  </a:rPr>
                  <a:t> contains elements in iterator e. </a:t>
                </a:r>
              </a:p>
              <a:p>
                <a:pPr marL="0" marR="0" lvl="0" indent="0" defTabSz="457200" eaLnBrk="1" fontAlgn="auto" latinLnBrk="0" hangingPunct="1">
                  <a:lnSpc>
                    <a:spcPct val="1179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400" dirty="0">
                  <a:effectLst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marL="0" marR="0" lvl="0" indent="0" defTabSz="457200" eaLnBrk="1" fontAlgn="auto" latinLnBrk="0" hangingPunct="1">
                  <a:lnSpc>
                    <a:spcPct val="1179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effectLst/>
                    <a:latin typeface="Helvetica Neue"/>
                    <a:ea typeface="Helvetica Neue"/>
                    <a:cs typeface="Helvetica Neue"/>
                    <a:sym typeface="Helvetica Neue"/>
                  </a:rPr>
                  <a:t>For simplicity, Let’s say the iterator e consists of three elements 9, 3, 6. </a:t>
                </a:r>
                <a:r>
                  <a:rPr lang="en-US" sz="1400" dirty="0" err="1">
                    <a:effectLst/>
                    <a:latin typeface="Helvetica Neue"/>
                    <a:ea typeface="Helvetica Neue"/>
                    <a:cs typeface="Helvetica Neue"/>
                    <a:sym typeface="Helvetica Neue"/>
                  </a:rPr>
                  <a:t>coll</a:t>
                </a:r>
                <a:r>
                  <a:rPr lang="en-US" sz="1400" dirty="0">
                    <a:effectLst/>
                    <a:latin typeface="Helvetica Neue"/>
                    <a:ea typeface="Helvetica Neue"/>
                    <a:cs typeface="Helvetica Neue"/>
                    <a:sym typeface="Helvetica Neue"/>
                  </a:rPr>
                  <a:t> consists of five elements: 1,5,3,9,6.</a:t>
                </a:r>
              </a:p>
              <a:p>
                <a:pPr marL="0" marR="0" lvl="0" indent="0" defTabSz="457200" eaLnBrk="1" fontAlgn="auto" latinLnBrk="0" hangingPunct="1">
                  <a:lnSpc>
                    <a:spcPct val="1179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400" dirty="0">
                  <a:effectLst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marL="0" marR="0" lvl="0" indent="0" defTabSz="457200" eaLnBrk="1" fontAlgn="auto" latinLnBrk="0" hangingPunct="1">
                  <a:lnSpc>
                    <a:spcPct val="1179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effectLst/>
                    <a:latin typeface="Helvetica Neue"/>
                    <a:ea typeface="Helvetica Neue"/>
                    <a:cs typeface="Helvetica Neue"/>
                    <a:sym typeface="Helvetica Neue"/>
                  </a:rPr>
                  <a:t>For the first element, 9, in the iterator e, contains() performs a linear search over </a:t>
                </a:r>
                <a:r>
                  <a:rPr lang="en-US" sz="1400" dirty="0" err="1">
                    <a:effectLst/>
                    <a:latin typeface="Helvetica Neue"/>
                    <a:ea typeface="Helvetica Neue"/>
                    <a:cs typeface="Helvetica Neue"/>
                    <a:sym typeface="Helvetica Neue"/>
                  </a:rPr>
                  <a:t>coll</a:t>
                </a:r>
                <a:r>
                  <a:rPr lang="en-US" sz="1400" dirty="0">
                    <a:effectLst/>
                    <a:latin typeface="Helvetica Neue"/>
                    <a:ea typeface="Helvetica Neue"/>
                    <a:cs typeface="Helvetica Neue"/>
                    <a:sym typeface="Helvetica Neue"/>
                  </a:rPr>
                  <a:t> to check the existence of this element.</a:t>
                </a:r>
              </a:p>
              <a:p>
                <a:pPr marL="0" marR="0" lvl="0" indent="0" defTabSz="457200" eaLnBrk="1" fontAlgn="auto" latinLnBrk="0" hangingPunct="1">
                  <a:lnSpc>
                    <a:spcPct val="1179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400" dirty="0">
                  <a:effectLst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marL="0" marR="0" lvl="0" indent="0" defTabSz="457200" eaLnBrk="1" fontAlgn="auto" latinLnBrk="0" hangingPunct="1">
                  <a:lnSpc>
                    <a:spcPct val="1179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effectLst/>
                    <a:latin typeface="Helvetica Neue"/>
                    <a:ea typeface="Helvetica Neue"/>
                    <a:cs typeface="Helvetica Neue"/>
                    <a:sym typeface="Helvetica Neue"/>
                  </a:rPr>
                  <a:t>For the second element, 3, in the iterator e , contains() performs a linear search over </a:t>
                </a:r>
                <a:r>
                  <a:rPr lang="en-US" sz="1400" dirty="0" err="1">
                    <a:effectLst/>
                    <a:latin typeface="Helvetica Neue"/>
                    <a:ea typeface="Helvetica Neue"/>
                    <a:cs typeface="Helvetica Neue"/>
                    <a:sym typeface="Helvetica Neue"/>
                  </a:rPr>
                  <a:t>coll</a:t>
                </a:r>
                <a:r>
                  <a:rPr lang="en-US" sz="1400" dirty="0">
                    <a:effectLst/>
                    <a:latin typeface="Helvetica Neue"/>
                    <a:ea typeface="Helvetica Neue"/>
                    <a:cs typeface="Helvetica Neue"/>
                    <a:sym typeface="Helvetica Neue"/>
                  </a:rPr>
                  <a:t> again o check the existence.</a:t>
                </a:r>
              </a:p>
              <a:p>
                <a:pPr marL="0" marR="0" lvl="0" indent="0" defTabSz="457200" eaLnBrk="1" fontAlgn="auto" latinLnBrk="0" hangingPunct="1">
                  <a:lnSpc>
                    <a:spcPct val="1179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400" dirty="0">
                  <a:effectLst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marL="0" marR="0" lvl="0" indent="0" defTabSz="457200" eaLnBrk="1" fontAlgn="auto" latinLnBrk="0" hangingPunct="1">
                  <a:lnSpc>
                    <a:spcPct val="1179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effectLst/>
                    <a:latin typeface="Helvetica Neue"/>
                    <a:ea typeface="Helvetica Neue"/>
                    <a:cs typeface="Helvetica Neue"/>
                    <a:sym typeface="Helvetica Neue"/>
                  </a:rPr>
                  <a:t>For the last element, 6, in the </a:t>
                </a:r>
                <a:r>
                  <a:rPr lang="en-US" sz="1400" dirty="0" err="1">
                    <a:effectLst/>
                    <a:latin typeface="Helvetica Neue"/>
                    <a:ea typeface="Helvetica Neue"/>
                    <a:cs typeface="Helvetica Neue"/>
                    <a:sym typeface="Helvetica Neue"/>
                  </a:rPr>
                  <a:t>interator</a:t>
                </a:r>
                <a:r>
                  <a:rPr lang="en-US" sz="1400" dirty="0">
                    <a:effectLst/>
                    <a:latin typeface="Helvetica Neue"/>
                    <a:ea typeface="Helvetica Neue"/>
                    <a:cs typeface="Helvetica Neue"/>
                    <a:sym typeface="Helvetica Neue"/>
                  </a:rPr>
                  <a:t> e, contains() performs a linear search over </a:t>
                </a:r>
                <a:r>
                  <a:rPr lang="en-US" sz="1400" dirty="0" err="1">
                    <a:effectLst/>
                    <a:latin typeface="Helvetica Neue"/>
                    <a:ea typeface="Helvetica Neue"/>
                    <a:cs typeface="Helvetica Neue"/>
                    <a:sym typeface="Helvetica Neue"/>
                  </a:rPr>
                  <a:t>coll</a:t>
                </a:r>
                <a:r>
                  <a:rPr lang="en-US" sz="1400" dirty="0">
                    <a:effectLst/>
                    <a:latin typeface="Helvetica Neue"/>
                    <a:ea typeface="Helvetica Neue"/>
                    <a:cs typeface="Helvetica Neue"/>
                    <a:sym typeface="Helvetica Neue"/>
                  </a:rPr>
                  <a:t> once again o check the existence.</a:t>
                </a:r>
              </a:p>
              <a:p>
                <a:pPr marL="0" marR="0" lvl="0" indent="0" defTabSz="457200" eaLnBrk="1" fontAlgn="auto" latinLnBrk="0" hangingPunct="1">
                  <a:lnSpc>
                    <a:spcPct val="1179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400" dirty="0">
                  <a:effectLst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marL="0" marR="0" lvl="0" indent="0" defTabSz="457200" eaLnBrk="1" fontAlgn="auto" latinLnBrk="0" hangingPunct="1">
                  <a:lnSpc>
                    <a:spcPct val="1179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effectLst/>
                    <a:latin typeface="Helvetica Neue"/>
                    <a:ea typeface="Helvetica Neue"/>
                    <a:cs typeface="Helvetica Neue"/>
                    <a:sym typeface="Helvetica Neue"/>
                  </a:rPr>
                  <a:t>Consequently, Same elements in </a:t>
                </a:r>
                <a:r>
                  <a:rPr lang="en-US" sz="1400" dirty="0" err="1">
                    <a:effectLst/>
                    <a:latin typeface="Helvetica Neue"/>
                    <a:ea typeface="Helvetica Neue"/>
                    <a:cs typeface="Helvetica Neue"/>
                    <a:sym typeface="Helvetica Neue"/>
                  </a:rPr>
                  <a:t>coll</a:t>
                </a:r>
                <a:r>
                  <a:rPr lang="en-US" sz="1400" dirty="0">
                    <a:effectLst/>
                    <a:latin typeface="Helvetica Neue"/>
                    <a:ea typeface="Helvetica Neue"/>
                    <a:cs typeface="Helvetica Neue"/>
                    <a:sym typeface="Helvetica Neue"/>
                  </a:rPr>
                  <a:t> are repeatedly loaded. </a:t>
                </a:r>
              </a:p>
              <a:p>
                <a:pPr marL="0" marR="0" lvl="0" indent="0" defTabSz="457200" eaLnBrk="1" fontAlgn="auto" latinLnBrk="0" hangingPunct="1">
                  <a:lnSpc>
                    <a:spcPct val="1179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400" dirty="0">
                  <a:effectLst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marL="0" marR="0" lvl="0" indent="0" defTabSz="457200" eaLnBrk="1" fontAlgn="auto" latinLnBrk="0" hangingPunct="1">
                  <a:lnSpc>
                    <a:spcPct val="1179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effectLst/>
                    <a:latin typeface="Helvetica Neue"/>
                    <a:ea typeface="Helvetica Neue"/>
                    <a:cs typeface="Helvetica Neue"/>
                    <a:sym typeface="Helvetica Neue"/>
                  </a:rPr>
                  <a:t>To optimize it, we can </a:t>
                </a:r>
                <a:r>
                  <a:rPr lang="en-US" sz="1400" dirty="0">
                    <a:latin typeface="+mn-ea"/>
                  </a:rPr>
                  <a:t>convert </a:t>
                </a:r>
                <a:r>
                  <a:rPr lang="en-US" sz="1400" dirty="0" err="1">
                    <a:latin typeface="+mn-ea"/>
                  </a:rPr>
                  <a:t>coll</a:t>
                </a:r>
                <a:r>
                  <a:rPr lang="en-US" sz="1400" dirty="0">
                    <a:latin typeface="+mn-ea"/>
                  </a:rPr>
                  <a:t> to a hash set </a:t>
                </a:r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⟹</a:t>
                </a:r>
                <a:r>
                  <a:rPr lang="en-US" sz="1400" dirty="0">
                    <a:solidFill>
                      <a:schemeClr val="tx1"/>
                    </a:solidFill>
                    <a:cs typeface="Helvetica" panose="020B0604020202020204" pitchFamily="34" charset="0"/>
                  </a:rPr>
                  <a:t> </a:t>
                </a:r>
                <a:r>
                  <a:rPr lang="en-US" sz="1400" dirty="0">
                    <a:solidFill>
                      <a:srgbClr val="FF0000"/>
                    </a:solidFill>
                    <a:cs typeface="Helvetica" panose="020B0604020202020204" pitchFamily="34" charset="0"/>
                  </a:rPr>
                  <a:t>orders-of-magnitude speedup</a:t>
                </a:r>
                <a:endParaRPr lang="en-US" sz="1400" dirty="0">
                  <a:effectLst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615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9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6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"/>
          <p:cNvSpPr txBox="1"/>
          <p:nvPr/>
        </p:nvSpPr>
        <p:spPr>
          <a:xfrm>
            <a:off x="-1" y="9247858"/>
            <a:ext cx="12679682" cy="397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186" tIns="54186" rIns="54186" bIns="54186">
            <a:spAutoFit/>
          </a:bodyPr>
          <a:lstStyle/>
          <a:p>
            <a:pPr lvl="2" indent="685800" algn="l" defTabSz="1300480">
              <a:defRPr sz="1800">
                <a:solidFill>
                  <a:srgbClr val="17467E"/>
                </a:solidFill>
                <a:uFill>
                  <a:solidFill>
                    <a:srgbClr val="17467E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		                           </a:t>
            </a:r>
          </a:p>
        </p:txBody>
      </p:sp>
      <p:sp>
        <p:nvSpPr>
          <p:cNvPr id="120" name="Title Text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3004800" cy="1224891"/>
          </a:xfrm>
          <a:prstGeom prst="rect">
            <a:avLst/>
          </a:prstGeom>
        </p:spPr>
        <p:txBody>
          <a:bodyPr lIns="54186" tIns="54186" rIns="54186" bIns="54186">
            <a:noAutofit/>
          </a:bodyPr>
          <a:lstStyle>
            <a:lvl1pPr defTabSz="1300480">
              <a:defRPr sz="5000">
                <a:uFill>
                  <a:solidFill>
                    <a:srgbClr val="17467E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121" name="Body Level One…"/>
          <p:cNvSpPr txBox="1">
            <a:spLocks noGrp="1"/>
          </p:cNvSpPr>
          <p:nvPr>
            <p:ph type="body" idx="1"/>
          </p:nvPr>
        </p:nvSpPr>
        <p:spPr>
          <a:xfrm>
            <a:off x="216746" y="1408853"/>
            <a:ext cx="12557762" cy="4969371"/>
          </a:xfrm>
          <a:prstGeom prst="rect">
            <a:avLst/>
          </a:prstGeom>
        </p:spPr>
        <p:txBody>
          <a:bodyPr lIns="54186" tIns="54186" rIns="54186" bIns="54186" anchor="t">
            <a:noAutofit/>
          </a:bodyPr>
          <a:lstStyle>
            <a:lvl1pPr marL="467590" indent="-467590" defTabSz="1300480">
              <a:spcBef>
                <a:spcPts val="700"/>
              </a:spcBef>
              <a:buClr>
                <a:srgbClr val="000000"/>
              </a:buClr>
              <a:buSzPct val="100000"/>
              <a:buFont typeface="Times"/>
              <a:defRPr sz="3000">
                <a:uFill>
                  <a:solidFill>
                    <a:srgbClr val="17467E"/>
                  </a:solidFill>
                </a:uFill>
              </a:defRPr>
            </a:lvl1pPr>
            <a:lvl2pPr defTabSz="1300480">
              <a:spcBef>
                <a:spcPts val="600"/>
              </a:spcBef>
              <a:buClr>
                <a:srgbClr val="0433FF"/>
              </a:buClr>
              <a:buSzPct val="60000"/>
              <a:buChar char="✦"/>
              <a:defRPr sz="2800">
                <a:solidFill>
                  <a:srgbClr val="0433FF"/>
                </a:solidFill>
                <a:uFill>
                  <a:solidFill>
                    <a:srgbClr val="4349AA"/>
                  </a:solidFill>
                </a:uFill>
              </a:defRPr>
            </a:lvl2pPr>
            <a:lvl3pPr marL="1219200" indent="-304800" defTabSz="1300480">
              <a:spcBef>
                <a:spcPts val="600"/>
              </a:spcBef>
              <a:buClr>
                <a:srgbClr val="941751"/>
              </a:buClr>
              <a:buSzPct val="60000"/>
              <a:buChar char="✴"/>
              <a:defRPr sz="2400">
                <a:solidFill>
                  <a:srgbClr val="941751"/>
                </a:solidFill>
                <a:uFill>
                  <a:solidFill>
                    <a:srgbClr val="AB2423"/>
                  </a:solidFill>
                </a:uFill>
              </a:defRPr>
            </a:lvl3pPr>
            <a:lvl4pPr marL="1676400" indent="-304800" defTabSz="1300480">
              <a:spcBef>
                <a:spcPts val="600"/>
              </a:spcBef>
              <a:buClr>
                <a:srgbClr val="000000"/>
              </a:buClr>
              <a:buSzPct val="100000"/>
              <a:buChar char="–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133600" indent="-304800" defTabSz="1300480">
              <a:spcBef>
                <a:spcPts val="600"/>
              </a:spcBef>
              <a:buClr>
                <a:srgbClr val="4349AA"/>
              </a:buClr>
              <a:buSzPct val="100000"/>
              <a:buFont typeface="Times"/>
              <a:defRPr sz="2400">
                <a:solidFill>
                  <a:srgbClr val="4349AA"/>
                </a:solidFill>
                <a:uFill>
                  <a:solidFill>
                    <a:srgbClr val="4349AA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93329" y="9283982"/>
            <a:ext cx="375347" cy="367595"/>
          </a:xfrm>
          <a:prstGeom prst="rect">
            <a:avLst/>
          </a:prstGeom>
        </p:spPr>
        <p:txBody>
          <a:bodyPr lIns="54186" tIns="54186" rIns="54186" bIns="54186"/>
          <a:lstStyle>
            <a:lvl1pPr algn="r" defTabSz="1300480">
              <a:spcBef>
                <a:spcPts val="1500"/>
              </a:spcBef>
              <a:defRPr>
                <a:solidFill>
                  <a:srgbClr val="17467E"/>
                </a:solidFill>
                <a:uFill>
                  <a:solidFill>
                    <a:srgbClr val="17467E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Text"/>
          <p:cNvSpPr txBox="1">
            <a:spLocks noGrp="1"/>
          </p:cNvSpPr>
          <p:nvPr>
            <p:ph type="title"/>
          </p:nvPr>
        </p:nvSpPr>
        <p:spPr>
          <a:xfrm>
            <a:off x="952500" y="12700"/>
            <a:ext cx="11099800" cy="1452894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149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057400"/>
            <a:ext cx="11099800" cy="6286500"/>
          </a:xfrm>
          <a:prstGeom prst="rect">
            <a:avLst/>
          </a:prstGeom>
        </p:spPr>
        <p:txBody>
          <a:bodyPr anchor="t"/>
          <a:lstStyle>
            <a:lvl1pPr marL="317500" indent="-317500">
              <a:spcBef>
                <a:spcPts val="2000"/>
              </a:spcBef>
              <a:buSzPct val="70000"/>
              <a:defRPr sz="3200"/>
            </a:lvl1pPr>
            <a:lvl2pPr marL="762000" indent="-317500">
              <a:spcBef>
                <a:spcPts val="2000"/>
              </a:spcBef>
              <a:buSzPct val="55000"/>
              <a:buChar char="✦"/>
              <a:defRPr sz="3000">
                <a:solidFill>
                  <a:schemeClr val="accent1"/>
                </a:solidFill>
              </a:defRPr>
            </a:lvl2pPr>
            <a:lvl3pPr marL="1206500" indent="-317500">
              <a:spcBef>
                <a:spcPts val="2000"/>
              </a:spcBef>
              <a:buSzPct val="70000"/>
              <a:buChar char="✴"/>
              <a:defRPr sz="280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Pengfei Su,  College of William and Mary"/>
          <p:cNvSpPr/>
          <p:nvPr/>
        </p:nvSpPr>
        <p:spPr>
          <a:xfrm>
            <a:off x="-9990" y="9288439"/>
            <a:ext cx="13024780" cy="45572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Pengfei Su,  College of William and Mary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02950" y="9300398"/>
            <a:ext cx="396749" cy="40640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Object"/>
          <p:cNvSpPr txBox="1">
            <a:spLocks noGrp="1"/>
          </p:cNvSpPr>
          <p:nvPr>
            <p:ph idx="3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40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405763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6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4" r:id="rId12"/>
    <p:sldLayoutId id="2147483665" r:id="rId13"/>
  </p:sldLayoutIdLst>
  <p:transition spd="med"/>
  <p:hf hdr="0" ftr="0" dt="0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l10@cs.wm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alableMachinesResearch/JXPer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Xu Liu…"/>
          <p:cNvSpPr txBox="1"/>
          <p:nvPr/>
        </p:nvSpPr>
        <p:spPr>
          <a:xfrm>
            <a:off x="8401221" y="4737100"/>
            <a:ext cx="4042458" cy="1610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defRPr sz="3200"/>
            </a:pPr>
            <a:endParaRPr u="sng" dirty="0">
              <a:hlinkClick r:id="rId3"/>
            </a:endParaRPr>
          </a:p>
        </p:txBody>
      </p:sp>
      <p:sp>
        <p:nvSpPr>
          <p:cNvPr id="164" name="RedSpy…"/>
          <p:cNvSpPr txBox="1">
            <a:spLocks noGrp="1"/>
          </p:cNvSpPr>
          <p:nvPr>
            <p:ph type="ctrTitle"/>
          </p:nvPr>
        </p:nvSpPr>
        <p:spPr>
          <a:xfrm>
            <a:off x="679591" y="1913274"/>
            <a:ext cx="11645618" cy="220471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514095">
              <a:defRPr sz="7040"/>
            </a:pPr>
            <a:r>
              <a:rPr lang="en-US" sz="7000" dirty="0"/>
              <a:t>Pinpointing Performance Inefficiencies in Java </a:t>
            </a:r>
            <a:endParaRPr sz="7000" dirty="0"/>
          </a:p>
        </p:txBody>
      </p:sp>
      <p:sp>
        <p:nvSpPr>
          <p:cNvPr id="165" name="Pengfei Su…"/>
          <p:cNvSpPr txBox="1">
            <a:spLocks noGrp="1"/>
          </p:cNvSpPr>
          <p:nvPr>
            <p:ph type="subTitle" sz="quarter" idx="1"/>
          </p:nvPr>
        </p:nvSpPr>
        <p:spPr>
          <a:xfrm>
            <a:off x="1758366" y="5840603"/>
            <a:ext cx="3260525" cy="50680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chemeClr val="tx1"/>
                </a:solidFill>
              </a:rPr>
              <a:t>Pengfei Su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E9322D0C-7B40-D34E-B2CC-D6EAC13A58A0}"/>
              </a:ext>
            </a:extLst>
          </p:cNvPr>
          <p:cNvSpPr txBox="1">
            <a:spLocks/>
          </p:cNvSpPr>
          <p:nvPr/>
        </p:nvSpPr>
        <p:spPr>
          <a:xfrm>
            <a:off x="1492982" y="6411610"/>
            <a:ext cx="4042459" cy="485495"/>
          </a:xfrm>
          <a:prstGeom prst="rect">
            <a:avLst/>
          </a:prstGeom>
        </p:spPr>
        <p:txBody>
          <a:bodyPr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hangingPunct="1">
              <a:buNone/>
            </a:pPr>
            <a:r>
              <a:rPr lang="en-US" sz="2400" dirty="0">
                <a:solidFill>
                  <a:schemeClr val="tx1"/>
                </a:solidFill>
              </a:rPr>
              <a:t>College of William and Mary</a:t>
            </a:r>
          </a:p>
          <a:p>
            <a:pPr hangingPunct="1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Pengfei Su…">
            <a:extLst>
              <a:ext uri="{FF2B5EF4-FFF2-40B4-BE49-F238E27FC236}">
                <a16:creationId xmlns:a16="http://schemas.microsoft.com/office/drawing/2014/main" id="{43427698-6E76-D44D-B838-4FA83761E090}"/>
              </a:ext>
            </a:extLst>
          </p:cNvPr>
          <p:cNvSpPr txBox="1">
            <a:spLocks/>
          </p:cNvSpPr>
          <p:nvPr/>
        </p:nvSpPr>
        <p:spPr>
          <a:xfrm>
            <a:off x="1492982" y="7690068"/>
            <a:ext cx="3775704" cy="55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def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Milind </a:t>
            </a:r>
            <a:r>
              <a:rPr lang="en-US" b="1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Chabbi</a:t>
            </a:r>
            <a:endParaRPr lang="en-US" b="1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65603F9F-F868-4743-A0BE-6C8E53F1E134}"/>
              </a:ext>
            </a:extLst>
          </p:cNvPr>
          <p:cNvSpPr txBox="1">
            <a:spLocks/>
          </p:cNvSpPr>
          <p:nvPr/>
        </p:nvSpPr>
        <p:spPr>
          <a:xfrm>
            <a:off x="1310816" y="8241819"/>
            <a:ext cx="4224625" cy="506806"/>
          </a:xfrm>
          <a:prstGeom prst="rect">
            <a:avLst/>
          </a:prstGeom>
        </p:spPr>
        <p:txBody>
          <a:bodyPr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hangingPunct="1">
              <a:buNone/>
            </a:pPr>
            <a:r>
              <a:rPr lang="en-US" sz="2400" dirty="0">
                <a:solidFill>
                  <a:schemeClr val="tx1"/>
                </a:solidFill>
              </a:rPr>
              <a:t>Scalable Machines Research</a:t>
            </a:r>
          </a:p>
          <a:p>
            <a:pPr hangingPunct="1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Pengfei Su…">
            <a:extLst>
              <a:ext uri="{FF2B5EF4-FFF2-40B4-BE49-F238E27FC236}">
                <a16:creationId xmlns:a16="http://schemas.microsoft.com/office/drawing/2014/main" id="{6FDA4BBD-C28E-464E-9303-77EA0229CB06}"/>
              </a:ext>
            </a:extLst>
          </p:cNvPr>
          <p:cNvSpPr txBox="1">
            <a:spLocks/>
          </p:cNvSpPr>
          <p:nvPr/>
        </p:nvSpPr>
        <p:spPr>
          <a:xfrm>
            <a:off x="8006827" y="7724979"/>
            <a:ext cx="1892382" cy="485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 fontScale="92500" lnSpcReduction="2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def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Xu Liu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5FE2D5B5-BF0C-894A-A27C-6C1831D5E7C6}"/>
              </a:ext>
            </a:extLst>
          </p:cNvPr>
          <p:cNvSpPr txBox="1">
            <a:spLocks/>
          </p:cNvSpPr>
          <p:nvPr/>
        </p:nvSpPr>
        <p:spPr>
          <a:xfrm>
            <a:off x="6947992" y="8263130"/>
            <a:ext cx="4042459" cy="485495"/>
          </a:xfrm>
          <a:prstGeom prst="rect">
            <a:avLst/>
          </a:prstGeom>
        </p:spPr>
        <p:txBody>
          <a:bodyPr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hangingPunct="1">
              <a:buNone/>
            </a:pPr>
            <a:r>
              <a:rPr lang="en-US" sz="2400" dirty="0">
                <a:solidFill>
                  <a:schemeClr val="tx1"/>
                </a:solidFill>
              </a:rPr>
              <a:t>College of William and Mary</a:t>
            </a:r>
          </a:p>
          <a:p>
            <a:pPr hangingPunct="1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Pengfei Su…">
            <a:extLst>
              <a:ext uri="{FF2B5EF4-FFF2-40B4-BE49-F238E27FC236}">
                <a16:creationId xmlns:a16="http://schemas.microsoft.com/office/drawing/2014/main" id="{94DDCBE6-CA2E-C14E-B7BC-C645E7427F67}"/>
              </a:ext>
            </a:extLst>
          </p:cNvPr>
          <p:cNvSpPr txBox="1">
            <a:spLocks/>
          </p:cNvSpPr>
          <p:nvPr/>
        </p:nvSpPr>
        <p:spPr>
          <a:xfrm>
            <a:off x="7064105" y="5839914"/>
            <a:ext cx="3777825" cy="506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def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b="1" dirty="0">
                <a:solidFill>
                  <a:srgbClr val="FF0000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Qingsen</a:t>
            </a:r>
            <a:r>
              <a:rPr lang="en-US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Wang</a:t>
            </a:r>
          </a:p>
        </p:txBody>
      </p:sp>
      <p:sp>
        <p:nvSpPr>
          <p:cNvPr id="17" name="内容占位符 3">
            <a:extLst>
              <a:ext uri="{FF2B5EF4-FFF2-40B4-BE49-F238E27FC236}">
                <a16:creationId xmlns:a16="http://schemas.microsoft.com/office/drawing/2014/main" id="{5C0BAFAB-0E88-9F46-9840-6B530169B6DA}"/>
              </a:ext>
            </a:extLst>
          </p:cNvPr>
          <p:cNvSpPr txBox="1">
            <a:spLocks/>
          </p:cNvSpPr>
          <p:nvPr/>
        </p:nvSpPr>
        <p:spPr>
          <a:xfrm>
            <a:off x="6947992" y="6414297"/>
            <a:ext cx="4042459" cy="485495"/>
          </a:xfrm>
          <a:prstGeom prst="rect">
            <a:avLst/>
          </a:prstGeom>
        </p:spPr>
        <p:txBody>
          <a:bodyPr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hangingPunct="1">
              <a:buNone/>
            </a:pPr>
            <a:r>
              <a:rPr lang="en-US" sz="2400" dirty="0">
                <a:solidFill>
                  <a:schemeClr val="tx1"/>
                </a:solidFill>
              </a:rPr>
              <a:t>College of William and Mary</a:t>
            </a:r>
          </a:p>
          <a:p>
            <a:pPr hangingPunct="1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71047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BA02-857E-1645-AE40-6F7B6E99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274320"/>
            <a:ext cx="11647199" cy="1452894"/>
          </a:xfrm>
        </p:spPr>
        <p:txBody>
          <a:bodyPr>
            <a:noAutofit/>
          </a:bodyPr>
          <a:lstStyle/>
          <a:p>
            <a:r>
              <a:rPr lang="en-US" sz="5000" dirty="0" err="1"/>
              <a:t>JXPerf</a:t>
            </a:r>
            <a:r>
              <a:rPr lang="en-US" sz="5000" dirty="0"/>
              <a:t>: A Lightweight Performance Tool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1EA3E-D0FB-DB4D-BAD6-97276974D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057400"/>
            <a:ext cx="11741524" cy="6286500"/>
          </a:xfrm>
        </p:spPr>
        <p:txBody>
          <a:bodyPr/>
          <a:lstStyle/>
          <a:p>
            <a:pPr lvl="2">
              <a:buFont typeface="Wingdings" pitchFamily="2" charset="2"/>
              <a:buChar char="§"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ABBF5-2636-4740-9E2E-ACD98395554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E91EF4-0782-974E-A9AD-16EE4840E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270" y="2057400"/>
            <a:ext cx="5818841" cy="6554959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D0C835C-E78C-EB48-8036-6293675F44DA}"/>
              </a:ext>
            </a:extLst>
          </p:cNvPr>
          <p:cNvSpPr txBox="1">
            <a:spLocks/>
          </p:cNvSpPr>
          <p:nvPr/>
        </p:nvSpPr>
        <p:spPr>
          <a:xfrm>
            <a:off x="631638" y="1727214"/>
            <a:ext cx="11741524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317500" marR="0" indent="-317500" algn="l" defTabSz="584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7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762000" marR="0" indent="-317500" algn="l" defTabSz="584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55000"/>
              <a:buFontTx/>
              <a:buChar char="✦"/>
              <a:tabLst/>
              <a:defRPr sz="3000" b="0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206500" marR="0" indent="-317500" algn="l" defTabSz="584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70000"/>
              <a:buFontTx/>
              <a:buChar char="✴"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endParaRPr lang="en-US" dirty="0"/>
          </a:p>
          <a:p>
            <a:pPr lvl="1" hangingPunct="1"/>
            <a:endParaRPr lang="en-US" dirty="0"/>
          </a:p>
          <a:p>
            <a:pPr lvl="1" hangingPunct="1"/>
            <a:endParaRPr lang="en-US" dirty="0"/>
          </a:p>
          <a:p>
            <a:pPr lvl="2" hangingPunct="1">
              <a:buFont typeface="Wingdings" pitchFamily="2" charset="2"/>
              <a:buChar char="§"/>
            </a:pPr>
            <a:endParaRPr lang="en-US" dirty="0"/>
          </a:p>
          <a:p>
            <a:pPr lvl="2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1566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BA02-857E-1645-AE40-6F7B6E99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274320"/>
            <a:ext cx="11647199" cy="1452894"/>
          </a:xfrm>
        </p:spPr>
        <p:txBody>
          <a:bodyPr>
            <a:noAutofit/>
          </a:bodyPr>
          <a:lstStyle/>
          <a:p>
            <a:r>
              <a:rPr lang="en-US" sz="5000" dirty="0" err="1"/>
              <a:t>JXPerf</a:t>
            </a:r>
            <a:r>
              <a:rPr lang="en-US" sz="5000" dirty="0"/>
              <a:t>: A Lightweight Performance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1EA3E-D0FB-DB4D-BAD6-97276974D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057400"/>
            <a:ext cx="11741524" cy="6286500"/>
          </a:xfrm>
        </p:spPr>
        <p:txBody>
          <a:bodyPr/>
          <a:lstStyle/>
          <a:p>
            <a:r>
              <a:rPr lang="en-US" dirty="0"/>
              <a:t>Methodology </a:t>
            </a:r>
          </a:p>
          <a:p>
            <a:pPr lvl="1"/>
            <a:r>
              <a:rPr lang="en-US" dirty="0"/>
              <a:t>Redundant memory operation detection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ABBF5-2636-4740-9E2E-ACD98395554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D91F05-5B43-EA46-BB10-D6FB7A3193D0}"/>
              </a:ext>
            </a:extLst>
          </p:cNvPr>
          <p:cNvSpPr txBox="1"/>
          <p:nvPr/>
        </p:nvSpPr>
        <p:spPr>
          <a:xfrm>
            <a:off x="542936" y="4164579"/>
            <a:ext cx="3253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Store (PMU sample)</a:t>
            </a:r>
            <a:endParaRPr lang="en-US" sz="2400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23B22E-7D30-A446-9FA7-3F551E076FF0}"/>
              </a:ext>
            </a:extLst>
          </p:cNvPr>
          <p:cNvSpPr txBox="1"/>
          <p:nvPr/>
        </p:nvSpPr>
        <p:spPr>
          <a:xfrm>
            <a:off x="2117022" y="5762415"/>
            <a:ext cx="1994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Watchpoint</a:t>
            </a:r>
            <a:endParaRPr lang="en-US" sz="28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2934FB-E099-944C-9EED-9E726C7E80F8}"/>
              </a:ext>
            </a:extLst>
          </p:cNvPr>
          <p:cNvSpPr txBox="1"/>
          <p:nvPr/>
        </p:nvSpPr>
        <p:spPr>
          <a:xfrm>
            <a:off x="2261044" y="4574973"/>
            <a:ext cx="4640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Memory access sequence</a:t>
            </a:r>
            <a:endParaRPr lang="en-US" sz="2800" baseline="-250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053CB6B-5F86-DD4D-9847-9F35DA3A0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0240"/>
              </p:ext>
            </p:extLst>
          </p:nvPr>
        </p:nvGraphicFramePr>
        <p:xfrm>
          <a:off x="1322339" y="5184648"/>
          <a:ext cx="660135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0225">
                  <a:extLst>
                    <a:ext uri="{9D8B030D-6E8A-4147-A177-3AD203B41FA5}">
                      <a16:colId xmlns:a16="http://schemas.microsoft.com/office/drawing/2014/main" val="2431024213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3914264856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3896397866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4029962989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4112262643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3908532256"/>
                    </a:ext>
                  </a:extLst>
                </a:gridCol>
              </a:tblGrid>
              <a:tr h="218252">
                <a:tc>
                  <a:txBody>
                    <a:bodyPr/>
                    <a:lstStyle/>
                    <a:p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9928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DF94C89-4B78-8645-93CB-7C737C72C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037526"/>
              </p:ext>
            </p:extLst>
          </p:nvPr>
        </p:nvGraphicFramePr>
        <p:xfrm>
          <a:off x="1325880" y="5184648"/>
          <a:ext cx="660135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0225">
                  <a:extLst>
                    <a:ext uri="{9D8B030D-6E8A-4147-A177-3AD203B41FA5}">
                      <a16:colId xmlns:a16="http://schemas.microsoft.com/office/drawing/2014/main" val="2431024213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3914264856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3896397866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4029962989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4112262643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3908532256"/>
                    </a:ext>
                  </a:extLst>
                </a:gridCol>
              </a:tblGrid>
              <a:tr h="218252">
                <a:tc>
                  <a:txBody>
                    <a:bodyPr/>
                    <a:lstStyle/>
                    <a:p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99285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AC7BC0-229E-3446-AF2F-A7C9D28DF233}"/>
              </a:ext>
            </a:extLst>
          </p:cNvPr>
          <p:cNvCxnSpPr>
            <a:cxnSpLocks/>
          </p:cNvCxnSpPr>
          <p:nvPr/>
        </p:nvCxnSpPr>
        <p:spPr>
          <a:xfrm>
            <a:off x="1849418" y="4652377"/>
            <a:ext cx="0" cy="526425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CF67399-7542-334E-8FAE-D091CC96F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790300"/>
              </p:ext>
            </p:extLst>
          </p:nvPr>
        </p:nvGraphicFramePr>
        <p:xfrm>
          <a:off x="1325880" y="5184648"/>
          <a:ext cx="660135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0225">
                  <a:extLst>
                    <a:ext uri="{9D8B030D-6E8A-4147-A177-3AD203B41FA5}">
                      <a16:colId xmlns:a16="http://schemas.microsoft.com/office/drawing/2014/main" val="2431024213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3914264856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3896397866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4029962989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4112262643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3908532256"/>
                    </a:ext>
                  </a:extLst>
                </a:gridCol>
              </a:tblGrid>
              <a:tr h="218252">
                <a:tc>
                  <a:txBody>
                    <a:bodyPr/>
                    <a:lstStyle/>
                    <a:p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99285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1159B84-06A5-D14B-92A3-0678BDA30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29436"/>
              </p:ext>
            </p:extLst>
          </p:nvPr>
        </p:nvGraphicFramePr>
        <p:xfrm>
          <a:off x="1325880" y="5184648"/>
          <a:ext cx="660135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0225">
                  <a:extLst>
                    <a:ext uri="{9D8B030D-6E8A-4147-A177-3AD203B41FA5}">
                      <a16:colId xmlns:a16="http://schemas.microsoft.com/office/drawing/2014/main" val="2431024213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3914264856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3896397866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4029962989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4112262643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3908532256"/>
                    </a:ext>
                  </a:extLst>
                </a:gridCol>
              </a:tblGrid>
              <a:tr h="218252">
                <a:tc>
                  <a:txBody>
                    <a:bodyPr/>
                    <a:lstStyle/>
                    <a:p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99285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65236B6-C52F-F944-8009-67F27AD50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96242"/>
              </p:ext>
            </p:extLst>
          </p:nvPr>
        </p:nvGraphicFramePr>
        <p:xfrm>
          <a:off x="1325880" y="5184648"/>
          <a:ext cx="660135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0225">
                  <a:extLst>
                    <a:ext uri="{9D8B030D-6E8A-4147-A177-3AD203B41FA5}">
                      <a16:colId xmlns:a16="http://schemas.microsoft.com/office/drawing/2014/main" val="2431024213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3914264856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3896397866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4029962989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4112262643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3908532256"/>
                    </a:ext>
                  </a:extLst>
                </a:gridCol>
              </a:tblGrid>
              <a:tr h="218252">
                <a:tc>
                  <a:txBody>
                    <a:bodyPr/>
                    <a:lstStyle/>
                    <a:p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99285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FDAACC6-88B9-BD4F-969B-260996A9E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24953"/>
              </p:ext>
            </p:extLst>
          </p:nvPr>
        </p:nvGraphicFramePr>
        <p:xfrm>
          <a:off x="1325880" y="5184648"/>
          <a:ext cx="660135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0225">
                  <a:extLst>
                    <a:ext uri="{9D8B030D-6E8A-4147-A177-3AD203B41FA5}">
                      <a16:colId xmlns:a16="http://schemas.microsoft.com/office/drawing/2014/main" val="2431024213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3914264856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3896397866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4029962989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4112262643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3908532256"/>
                    </a:ext>
                  </a:extLst>
                </a:gridCol>
              </a:tblGrid>
              <a:tr h="218252">
                <a:tc>
                  <a:txBody>
                    <a:bodyPr/>
                    <a:lstStyle/>
                    <a:p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99285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A2CFBF9-1094-F741-B8A7-D95BFA7E1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332170"/>
              </p:ext>
            </p:extLst>
          </p:nvPr>
        </p:nvGraphicFramePr>
        <p:xfrm>
          <a:off x="1325880" y="5184648"/>
          <a:ext cx="6601350" cy="51816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100225">
                  <a:extLst>
                    <a:ext uri="{9D8B030D-6E8A-4147-A177-3AD203B41FA5}">
                      <a16:colId xmlns:a16="http://schemas.microsoft.com/office/drawing/2014/main" val="2431024213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3914264856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3896397866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4029962989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4112262643"/>
                    </a:ext>
                  </a:extLst>
                </a:gridCol>
                <a:gridCol w="1100225">
                  <a:extLst>
                    <a:ext uri="{9D8B030D-6E8A-4147-A177-3AD203B41FA5}">
                      <a16:colId xmlns:a16="http://schemas.microsoft.com/office/drawing/2014/main" val="3908532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39928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D6DC9F73-4B4E-2341-9D0F-F730C1C3B826}"/>
              </a:ext>
            </a:extLst>
          </p:cNvPr>
          <p:cNvSpPr txBox="1"/>
          <p:nvPr/>
        </p:nvSpPr>
        <p:spPr>
          <a:xfrm>
            <a:off x="3524428" y="6143312"/>
            <a:ext cx="1994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Debug register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76909E-3210-3841-8CEB-3BD4F85163B0}"/>
              </a:ext>
            </a:extLst>
          </p:cNvPr>
          <p:cNvSpPr txBox="1"/>
          <p:nvPr/>
        </p:nvSpPr>
        <p:spPr>
          <a:xfrm>
            <a:off x="5386696" y="5833811"/>
            <a:ext cx="1994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Trap</a:t>
            </a:r>
            <a:endParaRPr lang="en-US" sz="2800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157D7C5-167B-184E-BF21-4AB6EDBB0C24}"/>
              </a:ext>
            </a:extLst>
          </p:cNvPr>
          <p:cNvSpPr txBox="1"/>
          <p:nvPr/>
        </p:nvSpPr>
        <p:spPr>
          <a:xfrm>
            <a:off x="6894547" y="4244584"/>
            <a:ext cx="1060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Store</a:t>
            </a:r>
            <a:endParaRPr lang="en-US" sz="2400" baseline="-250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BA9BE8-85DD-4E47-BE13-9CBB7852B6D4}"/>
              </a:ext>
            </a:extLst>
          </p:cNvPr>
          <p:cNvCxnSpPr>
            <a:cxnSpLocks/>
          </p:cNvCxnSpPr>
          <p:nvPr/>
        </p:nvCxnSpPr>
        <p:spPr>
          <a:xfrm>
            <a:off x="7424889" y="4652377"/>
            <a:ext cx="0" cy="526425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Arc 68">
            <a:extLst>
              <a:ext uri="{FF2B5EF4-FFF2-40B4-BE49-F238E27FC236}">
                <a16:creationId xmlns:a16="http://schemas.microsoft.com/office/drawing/2014/main" id="{AEEA1285-7539-C643-9540-C748846BA526}"/>
              </a:ext>
            </a:extLst>
          </p:cNvPr>
          <p:cNvSpPr/>
          <p:nvPr/>
        </p:nvSpPr>
        <p:spPr>
          <a:xfrm rot="10800000">
            <a:off x="1828103" y="4717830"/>
            <a:ext cx="4752678" cy="1958263"/>
          </a:xfrm>
          <a:prstGeom prst="arc">
            <a:avLst>
              <a:gd name="adj1" fmla="val 17700057"/>
              <a:gd name="adj2" fmla="val 21599641"/>
            </a:avLst>
          </a:prstGeom>
          <a:noFill/>
          <a:ln w="2857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3C8B2D23-7125-7A40-B48E-D076EAE8F642}"/>
              </a:ext>
            </a:extLst>
          </p:cNvPr>
          <p:cNvSpPr/>
          <p:nvPr/>
        </p:nvSpPr>
        <p:spPr>
          <a:xfrm rot="9367426">
            <a:off x="5037486" y="5601461"/>
            <a:ext cx="2692772" cy="803982"/>
          </a:xfrm>
          <a:prstGeom prst="arc">
            <a:avLst>
              <a:gd name="adj1" fmla="val 11401865"/>
              <a:gd name="adj2" fmla="val 21336500"/>
            </a:avLst>
          </a:prstGeom>
          <a:noFill/>
          <a:ln w="28575" cap="flat">
            <a:solidFill>
              <a:srgbClr val="000000"/>
            </a:solidFill>
            <a:prstDash val="solid"/>
            <a:miter lim="400000"/>
            <a:headEnd type="arrow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6020420-AB45-374A-A484-DD6FACC5E6BC}"/>
              </a:ext>
            </a:extLst>
          </p:cNvPr>
          <p:cNvCxnSpPr>
            <a:cxnSpLocks/>
          </p:cNvCxnSpPr>
          <p:nvPr/>
        </p:nvCxnSpPr>
        <p:spPr>
          <a:xfrm>
            <a:off x="7551098" y="5715270"/>
            <a:ext cx="0" cy="196768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5072E94-7E03-7541-90B6-78D7AC90A719}"/>
              </a:ext>
            </a:extLst>
          </p:cNvPr>
          <p:cNvSpPr/>
          <p:nvPr/>
        </p:nvSpPr>
        <p:spPr>
          <a:xfrm>
            <a:off x="8141760" y="5204519"/>
            <a:ext cx="39252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Silent store detection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247013-8B68-9D4A-BA31-8FB8DA0AA2FF}"/>
              </a:ext>
            </a:extLst>
          </p:cNvPr>
          <p:cNvCxnSpPr>
            <a:cxnSpLocks/>
          </p:cNvCxnSpPr>
          <p:nvPr/>
        </p:nvCxnSpPr>
        <p:spPr>
          <a:xfrm>
            <a:off x="1755648" y="5715000"/>
            <a:ext cx="0" cy="196768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new value">
            <a:extLst>
              <a:ext uri="{FF2B5EF4-FFF2-40B4-BE49-F238E27FC236}">
                <a16:creationId xmlns:a16="http://schemas.microsoft.com/office/drawing/2014/main" id="{40CB054A-2F7F-E748-B6BB-FC223A9FF616}"/>
              </a:ext>
            </a:extLst>
          </p:cNvPr>
          <p:cNvSpPr/>
          <p:nvPr/>
        </p:nvSpPr>
        <p:spPr>
          <a:xfrm>
            <a:off x="6916097" y="7706531"/>
            <a:ext cx="1270001" cy="1270001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new</a:t>
            </a:r>
            <a:r>
              <a:rPr dirty="0"/>
              <a:t> value</a:t>
            </a:r>
          </a:p>
        </p:txBody>
      </p:sp>
      <p:sp>
        <p:nvSpPr>
          <p:cNvPr id="31" name="old value">
            <a:extLst>
              <a:ext uri="{FF2B5EF4-FFF2-40B4-BE49-F238E27FC236}">
                <a16:creationId xmlns:a16="http://schemas.microsoft.com/office/drawing/2014/main" id="{791F20FA-9CF3-7648-9BB4-34BE95099C07}"/>
              </a:ext>
            </a:extLst>
          </p:cNvPr>
          <p:cNvSpPr/>
          <p:nvPr/>
        </p:nvSpPr>
        <p:spPr>
          <a:xfrm>
            <a:off x="1193101" y="7759444"/>
            <a:ext cx="1270001" cy="1270001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old</a:t>
            </a:r>
            <a:r>
              <a:rPr dirty="0"/>
              <a:t> value</a:t>
            </a:r>
          </a:p>
        </p:txBody>
      </p:sp>
      <p:sp>
        <p:nvSpPr>
          <p:cNvPr id="36" name="=?…">
            <a:extLst>
              <a:ext uri="{FF2B5EF4-FFF2-40B4-BE49-F238E27FC236}">
                <a16:creationId xmlns:a16="http://schemas.microsoft.com/office/drawing/2014/main" id="{E7527D0F-9665-434F-833A-92B2DBE7B38F}"/>
              </a:ext>
            </a:extLst>
          </p:cNvPr>
          <p:cNvSpPr txBox="1"/>
          <p:nvPr/>
        </p:nvSpPr>
        <p:spPr>
          <a:xfrm>
            <a:off x="3483269" y="7881483"/>
            <a:ext cx="278775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sz="3000" dirty="0"/>
              <a:t>=? </a:t>
            </a:r>
          </a:p>
          <a:p>
            <a:pPr algn="l"/>
            <a:r>
              <a:rPr sz="3000" dirty="0"/>
              <a:t>yes, </a:t>
            </a:r>
            <a:r>
              <a:rPr lang="en-US" sz="3000" dirty="0"/>
              <a:t>silent store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16593791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4" grpId="0"/>
      <p:bldP spid="35" grpId="0"/>
      <p:bldP spid="56" grpId="0"/>
      <p:bldP spid="57" grpId="0"/>
      <p:bldP spid="69" grpId="0" animBg="1"/>
      <p:bldP spid="71" grpId="0" animBg="1"/>
      <p:bldP spid="28" grpId="0" animBg="1"/>
      <p:bldP spid="31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BA02-857E-1645-AE40-6F7B6E99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274320"/>
            <a:ext cx="11647199" cy="1452894"/>
          </a:xfrm>
        </p:spPr>
        <p:txBody>
          <a:bodyPr>
            <a:noAutofit/>
          </a:bodyPr>
          <a:lstStyle/>
          <a:p>
            <a:r>
              <a:rPr lang="en-US" sz="5000" dirty="0" err="1"/>
              <a:t>JXPerf</a:t>
            </a:r>
            <a:r>
              <a:rPr lang="en-US" sz="5000" dirty="0"/>
              <a:t>: A Lightweight Performance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1EA3E-D0FB-DB4D-BAD6-97276974D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61" y="1593093"/>
            <a:ext cx="11741524" cy="6286500"/>
          </a:xfrm>
        </p:spPr>
        <p:txBody>
          <a:bodyPr/>
          <a:lstStyle/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Redundant memory operation attribution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ABBF5-2636-4740-9E2E-ACD98395554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  <p:sp>
        <p:nvSpPr>
          <p:cNvPr id="80" name="for(i=0; i&lt;N; ++i){     b[i] = exp(a[i]);…">
            <a:extLst>
              <a:ext uri="{FF2B5EF4-FFF2-40B4-BE49-F238E27FC236}">
                <a16:creationId xmlns:a16="http://schemas.microsoft.com/office/drawing/2014/main" id="{8F0AA1E5-9ED9-EA40-99CE-F9BF220A3BAB}"/>
              </a:ext>
            </a:extLst>
          </p:cNvPr>
          <p:cNvSpPr/>
          <p:nvPr/>
        </p:nvSpPr>
        <p:spPr>
          <a:xfrm>
            <a:off x="345489" y="3213587"/>
            <a:ext cx="2827814" cy="2515787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2248" tIns="72248" rIns="72248" bIns="72248">
            <a:spAutoFit/>
          </a:bodyPr>
          <a:lstStyle/>
          <a:p>
            <a:pPr algn="l" defTabSz="830862">
              <a:defRPr sz="2800"/>
            </a:pPr>
            <a:r>
              <a:rPr lang="en-US" sz="2200" dirty="0">
                <a:latin typeface="Courier" pitchFamily="2" charset="0"/>
              </a:rPr>
              <a:t>main() {</a:t>
            </a:r>
          </a:p>
          <a:p>
            <a:pPr algn="l" defTabSz="830862">
              <a:defRPr sz="2800"/>
            </a:pPr>
            <a:r>
              <a:rPr lang="en-US" sz="2200" dirty="0">
                <a:latin typeface="Courier" pitchFamily="2" charset="0"/>
              </a:rPr>
              <a:t>  a();</a:t>
            </a:r>
          </a:p>
          <a:p>
            <a:pPr algn="l" defTabSz="830862">
              <a:defRPr sz="2800"/>
            </a:pPr>
            <a:r>
              <a:rPr lang="en-US" sz="2200" dirty="0">
                <a:latin typeface="Courier" pitchFamily="2" charset="0"/>
              </a:rPr>
              <a:t>  </a:t>
            </a:r>
            <a:r>
              <a:rPr lang="en-US" sz="2200" dirty="0">
                <a:solidFill>
                  <a:srgbClr val="FF0000"/>
                </a:solidFill>
                <a:latin typeface="Courier" pitchFamily="2" charset="0"/>
              </a:rPr>
              <a:t>b();</a:t>
            </a:r>
          </a:p>
          <a:p>
            <a:pPr algn="l" defTabSz="830862">
              <a:defRPr sz="2800"/>
            </a:pPr>
            <a:r>
              <a:rPr lang="en-US" sz="2200" dirty="0">
                <a:latin typeface="Courier" pitchFamily="2" charset="0"/>
              </a:rPr>
              <a:t>}</a:t>
            </a:r>
          </a:p>
          <a:p>
            <a:pPr algn="l" defTabSz="830862">
              <a:defRPr sz="2800"/>
            </a:pPr>
            <a:r>
              <a:rPr lang="en-US" sz="2200" dirty="0">
                <a:latin typeface="Courier" pitchFamily="2" charset="0"/>
              </a:rPr>
              <a:t>a() {</a:t>
            </a:r>
          </a:p>
          <a:p>
            <a:pPr algn="l" defTabSz="830862">
              <a:defRPr sz="2800"/>
            </a:pPr>
            <a:r>
              <a:rPr lang="en-US" sz="2200" dirty="0">
                <a:latin typeface="Courier" pitchFamily="2" charset="0"/>
              </a:rPr>
              <a:t>  </a:t>
            </a:r>
            <a:r>
              <a:rPr lang="en-US" sz="2200" dirty="0">
                <a:solidFill>
                  <a:srgbClr val="FF0000"/>
                </a:solidFill>
                <a:latin typeface="Courier" pitchFamily="2" charset="0"/>
              </a:rPr>
              <a:t>b();</a:t>
            </a:r>
          </a:p>
          <a:p>
            <a:pPr algn="l" defTabSz="830862">
              <a:defRPr sz="2800"/>
            </a:pPr>
            <a:r>
              <a:rPr lang="en-US" sz="2200" dirty="0">
                <a:latin typeface="Courier" pitchFamily="2" charset="0"/>
              </a:rPr>
              <a:t>}</a:t>
            </a:r>
          </a:p>
        </p:txBody>
      </p:sp>
      <p:sp>
        <p:nvSpPr>
          <p:cNvPr id="111" name="&lt;redundant with&gt;">
            <a:extLst>
              <a:ext uri="{FF2B5EF4-FFF2-40B4-BE49-F238E27FC236}">
                <a16:creationId xmlns:a16="http://schemas.microsoft.com/office/drawing/2014/main" id="{B95A0B85-2D41-2943-B62D-2604E191CE6C}"/>
              </a:ext>
            </a:extLst>
          </p:cNvPr>
          <p:cNvSpPr txBox="1"/>
          <p:nvPr/>
        </p:nvSpPr>
        <p:spPr>
          <a:xfrm>
            <a:off x="6516820" y="7870857"/>
            <a:ext cx="2512701" cy="512799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2248" tIns="72248" rIns="72248" bIns="72248" anchor="ctr">
            <a:spAutoFit/>
          </a:bodyPr>
          <a:lstStyle>
            <a:lvl1pPr algn="l" defTabSz="650240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&lt;redundant with&gt;</a:t>
            </a:r>
          </a:p>
        </p:txBody>
      </p:sp>
      <p:sp>
        <p:nvSpPr>
          <p:cNvPr id="112" name="new value">
            <a:extLst>
              <a:ext uri="{FF2B5EF4-FFF2-40B4-BE49-F238E27FC236}">
                <a16:creationId xmlns:a16="http://schemas.microsoft.com/office/drawing/2014/main" id="{F45CF5A1-2C66-3E4C-9995-BDCCBD341B03}"/>
              </a:ext>
            </a:extLst>
          </p:cNvPr>
          <p:cNvSpPr/>
          <p:nvPr/>
        </p:nvSpPr>
        <p:spPr>
          <a:xfrm>
            <a:off x="10445893" y="7533287"/>
            <a:ext cx="1270001" cy="1270001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new</a:t>
            </a:r>
            <a:r>
              <a:rPr dirty="0"/>
              <a:t> </a:t>
            </a:r>
            <a:r>
              <a:rPr lang="en-US" dirty="0"/>
              <a:t>op</a:t>
            </a:r>
            <a:endParaRPr dirty="0"/>
          </a:p>
        </p:txBody>
      </p:sp>
      <p:sp>
        <p:nvSpPr>
          <p:cNvPr id="113" name="old value">
            <a:extLst>
              <a:ext uri="{FF2B5EF4-FFF2-40B4-BE49-F238E27FC236}">
                <a16:creationId xmlns:a16="http://schemas.microsoft.com/office/drawing/2014/main" id="{026F6408-D560-6B4C-9CC6-6E90FC181816}"/>
              </a:ext>
            </a:extLst>
          </p:cNvPr>
          <p:cNvSpPr/>
          <p:nvPr/>
        </p:nvSpPr>
        <p:spPr>
          <a:xfrm>
            <a:off x="3951499" y="7507799"/>
            <a:ext cx="1270001" cy="1270001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z="2900" dirty="0"/>
              <a:t>old op</a:t>
            </a:r>
          </a:p>
        </p:txBody>
      </p:sp>
      <p:cxnSp>
        <p:nvCxnSpPr>
          <p:cNvPr id="114" name="Connection Line">
            <a:extLst>
              <a:ext uri="{FF2B5EF4-FFF2-40B4-BE49-F238E27FC236}">
                <a16:creationId xmlns:a16="http://schemas.microsoft.com/office/drawing/2014/main" id="{84DC248B-6AED-D642-B48E-D91E7219A445}"/>
              </a:ext>
            </a:extLst>
          </p:cNvPr>
          <p:cNvCxnSpPr>
            <a:cxnSpLocks/>
            <a:stCxn id="113" idx="6"/>
          </p:cNvCxnSpPr>
          <p:nvPr/>
        </p:nvCxnSpPr>
        <p:spPr>
          <a:xfrm flipV="1">
            <a:off x="5221500" y="8139276"/>
            <a:ext cx="1326623" cy="3524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stealth"/>
          </a:ln>
          <a:effectLst/>
        </p:spPr>
      </p:cxnSp>
      <p:cxnSp>
        <p:nvCxnSpPr>
          <p:cNvPr id="115" name="Connection Line">
            <a:extLst>
              <a:ext uri="{FF2B5EF4-FFF2-40B4-BE49-F238E27FC236}">
                <a16:creationId xmlns:a16="http://schemas.microsoft.com/office/drawing/2014/main" id="{920A670B-C089-454E-8621-62FA11AC7F52}"/>
              </a:ext>
            </a:extLst>
          </p:cNvPr>
          <p:cNvCxnSpPr>
            <a:cxnSpLocks/>
          </p:cNvCxnSpPr>
          <p:nvPr/>
        </p:nvCxnSpPr>
        <p:spPr>
          <a:xfrm flipH="1">
            <a:off x="8993746" y="8160506"/>
            <a:ext cx="1452147" cy="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stealth"/>
          </a:ln>
          <a:effectLst/>
        </p:spPr>
      </p:cxnSp>
      <p:cxnSp>
        <p:nvCxnSpPr>
          <p:cNvPr id="116" name="Connection Line">
            <a:extLst>
              <a:ext uri="{FF2B5EF4-FFF2-40B4-BE49-F238E27FC236}">
                <a16:creationId xmlns:a16="http://schemas.microsoft.com/office/drawing/2014/main" id="{C41DE845-5DD1-5D4A-97D1-544C638A4216}"/>
              </a:ext>
            </a:extLst>
          </p:cNvPr>
          <p:cNvCxnSpPr>
            <a:cxnSpLocks/>
            <a:stCxn id="128" idx="0"/>
            <a:endCxn id="127" idx="2"/>
          </p:cNvCxnSpPr>
          <p:nvPr/>
        </p:nvCxnSpPr>
        <p:spPr>
          <a:xfrm flipV="1">
            <a:off x="6727282" y="3667748"/>
            <a:ext cx="1295145" cy="369344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headEnd type="stealth"/>
          </a:ln>
          <a:effectLst/>
        </p:spPr>
      </p:cxnSp>
      <p:cxnSp>
        <p:nvCxnSpPr>
          <p:cNvPr id="117" name="Connection Line">
            <a:extLst>
              <a:ext uri="{FF2B5EF4-FFF2-40B4-BE49-F238E27FC236}">
                <a16:creationId xmlns:a16="http://schemas.microsoft.com/office/drawing/2014/main" id="{A54925EA-3F82-1647-959A-4C367FBC80E4}"/>
              </a:ext>
            </a:extLst>
          </p:cNvPr>
          <p:cNvCxnSpPr>
            <a:cxnSpLocks/>
            <a:endCxn id="128" idx="2"/>
          </p:cNvCxnSpPr>
          <p:nvPr/>
        </p:nvCxnSpPr>
        <p:spPr>
          <a:xfrm flipV="1">
            <a:off x="5843266" y="4669232"/>
            <a:ext cx="884016" cy="393852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headEnd type="stealth"/>
          </a:ln>
          <a:effectLst/>
        </p:spPr>
      </p:cxnSp>
      <p:cxnSp>
        <p:nvCxnSpPr>
          <p:cNvPr id="118" name="Connection Line">
            <a:extLst>
              <a:ext uri="{FF2B5EF4-FFF2-40B4-BE49-F238E27FC236}">
                <a16:creationId xmlns:a16="http://schemas.microsoft.com/office/drawing/2014/main" id="{7A78AFB5-ADEB-C345-BFE8-C7F0BDEC0D3A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4736619" y="5695224"/>
            <a:ext cx="1039567" cy="530978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headEnd type="stealth"/>
          </a:ln>
          <a:effectLst/>
        </p:spPr>
      </p:cxnSp>
      <p:cxnSp>
        <p:nvCxnSpPr>
          <p:cNvPr id="119" name="Connection Line">
            <a:extLst>
              <a:ext uri="{FF2B5EF4-FFF2-40B4-BE49-F238E27FC236}">
                <a16:creationId xmlns:a16="http://schemas.microsoft.com/office/drawing/2014/main" id="{66AB0B3F-0612-DF48-A76E-7CD6EFDFCA46}"/>
              </a:ext>
            </a:extLst>
          </p:cNvPr>
          <p:cNvCxnSpPr>
            <a:cxnSpLocks/>
            <a:stCxn id="133" idx="0"/>
            <a:endCxn id="128" idx="2"/>
          </p:cNvCxnSpPr>
          <p:nvPr/>
        </p:nvCxnSpPr>
        <p:spPr>
          <a:xfrm flipH="1" flipV="1">
            <a:off x="6727282" y="4669232"/>
            <a:ext cx="928976" cy="393852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headEnd type="stealth"/>
          </a:ln>
          <a:effectLst/>
        </p:spPr>
      </p:cxnSp>
      <p:cxnSp>
        <p:nvCxnSpPr>
          <p:cNvPr id="120" name="Connection Line">
            <a:extLst>
              <a:ext uri="{FF2B5EF4-FFF2-40B4-BE49-F238E27FC236}">
                <a16:creationId xmlns:a16="http://schemas.microsoft.com/office/drawing/2014/main" id="{5F4D2FAC-3C20-284C-BD6E-6CB5A6CFFFAA}"/>
              </a:ext>
            </a:extLst>
          </p:cNvPr>
          <p:cNvCxnSpPr>
            <a:cxnSpLocks/>
            <a:endCxn id="130" idx="2"/>
          </p:cNvCxnSpPr>
          <p:nvPr/>
        </p:nvCxnSpPr>
        <p:spPr>
          <a:xfrm flipH="1" flipV="1">
            <a:off x="5776187" y="5695224"/>
            <a:ext cx="575080" cy="530978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headEnd type="stealth"/>
          </a:ln>
          <a:effectLst/>
        </p:spPr>
      </p:cxnSp>
      <p:cxnSp>
        <p:nvCxnSpPr>
          <p:cNvPr id="121" name="Connection Line">
            <a:extLst>
              <a:ext uri="{FF2B5EF4-FFF2-40B4-BE49-F238E27FC236}">
                <a16:creationId xmlns:a16="http://schemas.microsoft.com/office/drawing/2014/main" id="{41398B85-B72F-C547-84E2-F77F1C64EF47}"/>
              </a:ext>
            </a:extLst>
          </p:cNvPr>
          <p:cNvCxnSpPr>
            <a:cxnSpLocks/>
            <a:stCxn id="129" idx="0"/>
            <a:endCxn id="127" idx="2"/>
          </p:cNvCxnSpPr>
          <p:nvPr/>
        </p:nvCxnSpPr>
        <p:spPr>
          <a:xfrm flipH="1" flipV="1">
            <a:off x="8022427" y="3667748"/>
            <a:ext cx="1359073" cy="369344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headEnd type="stealth"/>
          </a:ln>
          <a:effectLst/>
        </p:spPr>
      </p:cxnSp>
      <p:cxnSp>
        <p:nvCxnSpPr>
          <p:cNvPr id="122" name="Connection Line">
            <a:extLst>
              <a:ext uri="{FF2B5EF4-FFF2-40B4-BE49-F238E27FC236}">
                <a16:creationId xmlns:a16="http://schemas.microsoft.com/office/drawing/2014/main" id="{40ADB036-AD69-1D44-960A-A4763E771077}"/>
              </a:ext>
            </a:extLst>
          </p:cNvPr>
          <p:cNvCxnSpPr>
            <a:cxnSpLocks/>
            <a:stCxn id="132" idx="0"/>
            <a:endCxn id="129" idx="2"/>
          </p:cNvCxnSpPr>
          <p:nvPr/>
        </p:nvCxnSpPr>
        <p:spPr>
          <a:xfrm flipH="1" flipV="1">
            <a:off x="9381500" y="4669232"/>
            <a:ext cx="837646" cy="393852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headEnd type="stealth"/>
          </a:ln>
          <a:effectLst/>
        </p:spPr>
      </p:cxnSp>
      <p:cxnSp>
        <p:nvCxnSpPr>
          <p:cNvPr id="123" name="Connection Line">
            <a:extLst>
              <a:ext uri="{FF2B5EF4-FFF2-40B4-BE49-F238E27FC236}">
                <a16:creationId xmlns:a16="http://schemas.microsoft.com/office/drawing/2014/main" id="{223BFD9A-554D-094A-8CFE-1D423F1CEC36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4586500" y="6858342"/>
            <a:ext cx="150119" cy="632085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headEnd type="stealth"/>
          </a:ln>
          <a:effectLst/>
        </p:spPr>
      </p:cxnSp>
      <p:cxnSp>
        <p:nvCxnSpPr>
          <p:cNvPr id="124" name="Connection Line">
            <a:extLst>
              <a:ext uri="{FF2B5EF4-FFF2-40B4-BE49-F238E27FC236}">
                <a16:creationId xmlns:a16="http://schemas.microsoft.com/office/drawing/2014/main" id="{29DED9A3-D92F-B24C-A4A2-23E645162226}"/>
              </a:ext>
            </a:extLst>
          </p:cNvPr>
          <p:cNvCxnSpPr>
            <a:cxnSpLocks/>
            <a:endCxn id="129" idx="2"/>
          </p:cNvCxnSpPr>
          <p:nvPr/>
        </p:nvCxnSpPr>
        <p:spPr>
          <a:xfrm flipV="1">
            <a:off x="8937702" y="4669232"/>
            <a:ext cx="443798" cy="393852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headEnd type="stealth"/>
          </a:ln>
          <a:effectLst/>
        </p:spPr>
      </p:cxnSp>
      <p:cxnSp>
        <p:nvCxnSpPr>
          <p:cNvPr id="125" name="Connection Line">
            <a:extLst>
              <a:ext uri="{FF2B5EF4-FFF2-40B4-BE49-F238E27FC236}">
                <a16:creationId xmlns:a16="http://schemas.microsoft.com/office/drawing/2014/main" id="{071E2010-D7C8-574C-9D6F-785833036572}"/>
              </a:ext>
            </a:extLst>
          </p:cNvPr>
          <p:cNvCxnSpPr>
            <a:cxnSpLocks/>
            <a:endCxn id="132" idx="2"/>
          </p:cNvCxnSpPr>
          <p:nvPr/>
        </p:nvCxnSpPr>
        <p:spPr>
          <a:xfrm flipV="1">
            <a:off x="9701854" y="5695224"/>
            <a:ext cx="517292" cy="559973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headEnd type="stealth"/>
          </a:ln>
          <a:effectLst/>
        </p:spPr>
      </p:cxnSp>
      <p:cxnSp>
        <p:nvCxnSpPr>
          <p:cNvPr id="126" name="Connection Line">
            <a:extLst>
              <a:ext uri="{FF2B5EF4-FFF2-40B4-BE49-F238E27FC236}">
                <a16:creationId xmlns:a16="http://schemas.microsoft.com/office/drawing/2014/main" id="{3C5ECDB0-0BE8-D848-AF05-7B0D5684191B}"/>
              </a:ext>
            </a:extLst>
          </p:cNvPr>
          <p:cNvCxnSpPr>
            <a:cxnSpLocks/>
            <a:stCxn id="132" idx="2"/>
            <a:endCxn id="112" idx="0"/>
          </p:cNvCxnSpPr>
          <p:nvPr/>
        </p:nvCxnSpPr>
        <p:spPr>
          <a:xfrm>
            <a:off x="10219146" y="5695224"/>
            <a:ext cx="861748" cy="1838063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tailEnd type="stealth"/>
          </a:ln>
          <a:effectLst/>
        </p:spPr>
      </p:cxnSp>
      <p:sp>
        <p:nvSpPr>
          <p:cNvPr id="127" name="main()">
            <a:extLst>
              <a:ext uri="{FF2B5EF4-FFF2-40B4-BE49-F238E27FC236}">
                <a16:creationId xmlns:a16="http://schemas.microsoft.com/office/drawing/2014/main" id="{C8B2125E-C271-6D4A-8F46-D9E9155FA3A1}"/>
              </a:ext>
            </a:extLst>
          </p:cNvPr>
          <p:cNvSpPr/>
          <p:nvPr/>
        </p:nvSpPr>
        <p:spPr>
          <a:xfrm>
            <a:off x="7514427" y="3035608"/>
            <a:ext cx="1016000" cy="63214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dirty="0"/>
              <a:t>main()</a:t>
            </a:r>
          </a:p>
        </p:txBody>
      </p:sp>
      <p:sp>
        <p:nvSpPr>
          <p:cNvPr id="128" name="A()">
            <a:extLst>
              <a:ext uri="{FF2B5EF4-FFF2-40B4-BE49-F238E27FC236}">
                <a16:creationId xmlns:a16="http://schemas.microsoft.com/office/drawing/2014/main" id="{D77EB905-A731-EA41-8EDF-9BC00AF32245}"/>
              </a:ext>
            </a:extLst>
          </p:cNvPr>
          <p:cNvSpPr/>
          <p:nvPr/>
        </p:nvSpPr>
        <p:spPr>
          <a:xfrm>
            <a:off x="6219281" y="4037092"/>
            <a:ext cx="1016001" cy="63214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</a:t>
            </a:r>
            <a:r>
              <a:rPr dirty="0"/>
              <a:t>()</a:t>
            </a:r>
          </a:p>
        </p:txBody>
      </p:sp>
      <p:sp>
        <p:nvSpPr>
          <p:cNvPr id="129" name="E()">
            <a:extLst>
              <a:ext uri="{FF2B5EF4-FFF2-40B4-BE49-F238E27FC236}">
                <a16:creationId xmlns:a16="http://schemas.microsoft.com/office/drawing/2014/main" id="{DB0955AB-DBCA-C048-AFC8-9198EAFC379B}"/>
              </a:ext>
            </a:extLst>
          </p:cNvPr>
          <p:cNvSpPr/>
          <p:nvPr/>
        </p:nvSpPr>
        <p:spPr>
          <a:xfrm>
            <a:off x="8873499" y="4037092"/>
            <a:ext cx="1016001" cy="63214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</a:t>
            </a:r>
            <a:r>
              <a:rPr dirty="0"/>
              <a:t>()</a:t>
            </a:r>
          </a:p>
        </p:txBody>
      </p:sp>
      <p:sp>
        <p:nvSpPr>
          <p:cNvPr id="130" name="B()">
            <a:extLst>
              <a:ext uri="{FF2B5EF4-FFF2-40B4-BE49-F238E27FC236}">
                <a16:creationId xmlns:a16="http://schemas.microsoft.com/office/drawing/2014/main" id="{F1FD5745-4004-554E-AD2C-D9DEF9DFB4CE}"/>
              </a:ext>
            </a:extLst>
          </p:cNvPr>
          <p:cNvSpPr/>
          <p:nvPr/>
        </p:nvSpPr>
        <p:spPr>
          <a:xfrm>
            <a:off x="5268186" y="5063084"/>
            <a:ext cx="1016001" cy="63214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</a:t>
            </a:r>
            <a:r>
              <a:rPr dirty="0"/>
              <a:t>()</a:t>
            </a:r>
          </a:p>
        </p:txBody>
      </p:sp>
      <p:sp>
        <p:nvSpPr>
          <p:cNvPr id="131" name="C()">
            <a:extLst>
              <a:ext uri="{FF2B5EF4-FFF2-40B4-BE49-F238E27FC236}">
                <a16:creationId xmlns:a16="http://schemas.microsoft.com/office/drawing/2014/main" id="{3C7F6554-80EF-7F4C-B861-EC4737CAFF92}"/>
              </a:ext>
            </a:extLst>
          </p:cNvPr>
          <p:cNvSpPr/>
          <p:nvPr/>
        </p:nvSpPr>
        <p:spPr>
          <a:xfrm>
            <a:off x="4228618" y="6226202"/>
            <a:ext cx="1016001" cy="63214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</a:t>
            </a:r>
            <a:r>
              <a:rPr dirty="0"/>
              <a:t>()</a:t>
            </a:r>
          </a:p>
        </p:txBody>
      </p:sp>
      <p:sp>
        <p:nvSpPr>
          <p:cNvPr id="132" name="F()">
            <a:extLst>
              <a:ext uri="{FF2B5EF4-FFF2-40B4-BE49-F238E27FC236}">
                <a16:creationId xmlns:a16="http://schemas.microsoft.com/office/drawing/2014/main" id="{A99A6F9E-6375-8C4C-91F7-DBEE389610DF}"/>
              </a:ext>
            </a:extLst>
          </p:cNvPr>
          <p:cNvSpPr/>
          <p:nvPr/>
        </p:nvSpPr>
        <p:spPr>
          <a:xfrm>
            <a:off x="9711145" y="5063084"/>
            <a:ext cx="1016001" cy="63214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h</a:t>
            </a:r>
            <a:r>
              <a:rPr dirty="0"/>
              <a:t>()</a:t>
            </a:r>
          </a:p>
        </p:txBody>
      </p:sp>
      <p:sp>
        <p:nvSpPr>
          <p:cNvPr id="133" name="D()">
            <a:extLst>
              <a:ext uri="{FF2B5EF4-FFF2-40B4-BE49-F238E27FC236}">
                <a16:creationId xmlns:a16="http://schemas.microsoft.com/office/drawing/2014/main" id="{C12E02B4-7E59-194D-A245-4FD84E4CCAF4}"/>
              </a:ext>
            </a:extLst>
          </p:cNvPr>
          <p:cNvSpPr/>
          <p:nvPr/>
        </p:nvSpPr>
        <p:spPr>
          <a:xfrm>
            <a:off x="7148257" y="5063084"/>
            <a:ext cx="1016001" cy="63214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</a:t>
            </a:r>
            <a:r>
              <a:rPr dirty="0"/>
              <a:t>()</a:t>
            </a:r>
          </a:p>
        </p:txBody>
      </p:sp>
      <p:sp>
        <p:nvSpPr>
          <p:cNvPr id="134" name="Line">
            <a:extLst>
              <a:ext uri="{FF2B5EF4-FFF2-40B4-BE49-F238E27FC236}">
                <a16:creationId xmlns:a16="http://schemas.microsoft.com/office/drawing/2014/main" id="{7722A87E-6735-2D40-9838-E44ACC5D153D}"/>
              </a:ext>
            </a:extLst>
          </p:cNvPr>
          <p:cNvSpPr/>
          <p:nvPr/>
        </p:nvSpPr>
        <p:spPr>
          <a:xfrm>
            <a:off x="3596334" y="3223316"/>
            <a:ext cx="3831176" cy="4184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100" y="14128"/>
                </a:lnTo>
                <a:lnTo>
                  <a:pt x="8858" y="8550"/>
                </a:lnTo>
                <a:lnTo>
                  <a:pt x="14557" y="3333"/>
                </a:lnTo>
                <a:lnTo>
                  <a:pt x="21600" y="0"/>
                </a:lnTo>
              </a:path>
            </a:pathLst>
          </a:custGeom>
          <a:ln w="38100">
            <a:solidFill>
              <a:schemeClr val="accent1"/>
            </a:solidFill>
            <a:miter lim="400000"/>
            <a:tailEnd type="arrow"/>
          </a:ln>
          <a:effectLst/>
        </p:spPr>
        <p:txBody>
          <a:bodyPr lIns="50800" tIns="50800" rIns="50800" bIns="50800" anchor="ctr"/>
          <a:lstStyle/>
          <a:p>
            <a:pPr>
              <a:defRPr sz="2400"/>
            </a:pPr>
            <a:endParaRPr dirty="0"/>
          </a:p>
        </p:txBody>
      </p:sp>
      <p:sp>
        <p:nvSpPr>
          <p:cNvPr id="135" name="Line">
            <a:extLst>
              <a:ext uri="{FF2B5EF4-FFF2-40B4-BE49-F238E27FC236}">
                <a16:creationId xmlns:a16="http://schemas.microsoft.com/office/drawing/2014/main" id="{9FA567B5-64E9-7741-87BF-E2F977A7AFC3}"/>
              </a:ext>
            </a:extLst>
          </p:cNvPr>
          <p:cNvSpPr/>
          <p:nvPr/>
        </p:nvSpPr>
        <p:spPr>
          <a:xfrm>
            <a:off x="8622569" y="3249066"/>
            <a:ext cx="3338268" cy="4241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4950" y="8560"/>
                </a:lnTo>
                <a:lnTo>
                  <a:pt x="9429" y="3660"/>
                </a:lnTo>
                <a:lnTo>
                  <a:pt x="0" y="0"/>
                </a:lnTo>
              </a:path>
            </a:pathLst>
          </a:custGeom>
          <a:ln w="38100">
            <a:solidFill>
              <a:schemeClr val="accent5"/>
            </a:solidFill>
            <a:miter lim="400000"/>
            <a:tailEnd type="arrow"/>
          </a:ln>
          <a:effectLst/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ld context">
                <a:extLst>
                  <a:ext uri="{FF2B5EF4-FFF2-40B4-BE49-F238E27FC236}">
                    <a16:creationId xmlns:a16="http://schemas.microsoft.com/office/drawing/2014/main" id="{09F1A08F-CD46-124B-8CF1-C57246C5DF27}"/>
                  </a:ext>
                </a:extLst>
              </p:cNvPr>
              <p:cNvSpPr txBox="1"/>
              <p:nvPr/>
            </p:nvSpPr>
            <p:spPr>
              <a:xfrm rot="18806814">
                <a:off x="3612081" y="4124396"/>
                <a:ext cx="2868414" cy="506549"/>
              </a:xfrm>
              <a:prstGeom prst="rect">
                <a:avLst/>
              </a:prstGeom>
              <a:ln w="12700"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 algn="l" defTabSz="650240">
                  <a:defRPr sz="2400">
                    <a:solidFill>
                      <a:schemeClr val="accent1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 lang="en-US" dirty="0">
                    <a:solidFill>
                      <a:schemeClr val="accent1"/>
                    </a:solidFill>
                  </a:rPr>
                  <a:t>old context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  <a:endParaRPr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6" name="old context">
                <a:extLst>
                  <a:ext uri="{FF2B5EF4-FFF2-40B4-BE49-F238E27FC236}">
                    <a16:creationId xmlns:a16="http://schemas.microsoft.com/office/drawing/2014/main" id="{09F1A08F-CD46-124B-8CF1-C57246C5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06814">
                <a:off x="3612081" y="4124396"/>
                <a:ext cx="2868414" cy="506549"/>
              </a:xfrm>
              <a:prstGeom prst="rect">
                <a:avLst/>
              </a:prstGeom>
              <a:blipFill>
                <a:blip r:embed="rId4"/>
                <a:stretch>
                  <a:fillRect l="-4324" r="-541" b="-7292"/>
                </a:stretch>
              </a:blipFill>
              <a:ln w="12700"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new context">
                <a:extLst>
                  <a:ext uri="{FF2B5EF4-FFF2-40B4-BE49-F238E27FC236}">
                    <a16:creationId xmlns:a16="http://schemas.microsoft.com/office/drawing/2014/main" id="{0EBB152A-5D39-E742-B62E-D882C315070A}"/>
                  </a:ext>
                </a:extLst>
              </p:cNvPr>
              <p:cNvSpPr txBox="1"/>
              <p:nvPr/>
            </p:nvSpPr>
            <p:spPr>
              <a:xfrm rot="3000000">
                <a:off x="9791580" y="4707223"/>
                <a:ext cx="3118674" cy="505588"/>
              </a:xfrm>
              <a:prstGeom prst="rect">
                <a:avLst/>
              </a:prstGeom>
              <a:ln w="12700"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 algn="l" defTabSz="650240">
                  <a:defRPr sz="2400">
                    <a:solidFill>
                      <a:schemeClr val="accent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 lang="en-US" dirty="0">
                    <a:solidFill>
                      <a:schemeClr val="accent5"/>
                    </a:solidFill>
                  </a:rPr>
                  <a:t>new context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)</a:t>
                </a:r>
                <a:endParaRPr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37" name="new context">
                <a:extLst>
                  <a:ext uri="{FF2B5EF4-FFF2-40B4-BE49-F238E27FC236}">
                    <a16:creationId xmlns:a16="http://schemas.microsoft.com/office/drawing/2014/main" id="{0EBB152A-5D39-E742-B62E-D882C3150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00000">
                <a:off x="9791580" y="4707223"/>
                <a:ext cx="3118674" cy="505588"/>
              </a:xfrm>
              <a:prstGeom prst="rect">
                <a:avLst/>
              </a:prstGeom>
              <a:blipFill>
                <a:blip r:embed="rId5"/>
                <a:stretch>
                  <a:fillRect l="-7407" t="-4206"/>
                </a:stretch>
              </a:blipFill>
              <a:ln w="12700"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D()">
            <a:extLst>
              <a:ext uri="{FF2B5EF4-FFF2-40B4-BE49-F238E27FC236}">
                <a16:creationId xmlns:a16="http://schemas.microsoft.com/office/drawing/2014/main" id="{CB238D4E-9BF6-0C41-87B8-0551C566652C}"/>
              </a:ext>
            </a:extLst>
          </p:cNvPr>
          <p:cNvSpPr/>
          <p:nvPr/>
        </p:nvSpPr>
        <p:spPr>
          <a:xfrm>
            <a:off x="8401786" y="5083006"/>
            <a:ext cx="1016001" cy="63214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g</a:t>
            </a:r>
            <a:r>
              <a:rPr dirty="0"/>
              <a:t>()</a:t>
            </a:r>
          </a:p>
        </p:txBody>
      </p:sp>
      <p:sp>
        <p:nvSpPr>
          <p:cNvPr id="139" name="C()">
            <a:extLst>
              <a:ext uri="{FF2B5EF4-FFF2-40B4-BE49-F238E27FC236}">
                <a16:creationId xmlns:a16="http://schemas.microsoft.com/office/drawing/2014/main" id="{E00E7906-A351-E045-96DC-C6636F8DB9BA}"/>
              </a:ext>
            </a:extLst>
          </p:cNvPr>
          <p:cNvSpPr/>
          <p:nvPr/>
        </p:nvSpPr>
        <p:spPr>
          <a:xfrm>
            <a:off x="5667731" y="6220374"/>
            <a:ext cx="1016001" cy="63214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</a:t>
            </a:r>
            <a:r>
              <a:rPr dirty="0"/>
              <a:t>()</a:t>
            </a:r>
          </a:p>
        </p:txBody>
      </p:sp>
      <p:sp>
        <p:nvSpPr>
          <p:cNvPr id="140" name="F()">
            <a:extLst>
              <a:ext uri="{FF2B5EF4-FFF2-40B4-BE49-F238E27FC236}">
                <a16:creationId xmlns:a16="http://schemas.microsoft.com/office/drawing/2014/main" id="{E6826398-27DA-3847-8831-CAA771EE56C3}"/>
              </a:ext>
            </a:extLst>
          </p:cNvPr>
          <p:cNvSpPr/>
          <p:nvPr/>
        </p:nvSpPr>
        <p:spPr>
          <a:xfrm>
            <a:off x="9187493" y="6247207"/>
            <a:ext cx="1016001" cy="63214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</a:t>
            </a:r>
            <a:r>
              <a:rPr dirty="0"/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&lt; (old context, new context), frequency &gt;">
                <a:extLst>
                  <a:ext uri="{FF2B5EF4-FFF2-40B4-BE49-F238E27FC236}">
                    <a16:creationId xmlns:a16="http://schemas.microsoft.com/office/drawing/2014/main" id="{2F643E27-349C-BB44-9EA0-F594768C77FD}"/>
                  </a:ext>
                </a:extLst>
              </p:cNvPr>
              <p:cNvSpPr txBox="1"/>
              <p:nvPr/>
            </p:nvSpPr>
            <p:spPr>
              <a:xfrm>
                <a:off x="4722135" y="8681038"/>
                <a:ext cx="7120561" cy="54986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72248" tIns="72248" rIns="72248" bIns="72248" anchor="ctr">
                <a:spAutoFit/>
              </a:bodyPr>
              <a:lstStyle/>
              <a:p>
                <a:pPr algn="l" defTabSz="650240">
                  <a:defRPr sz="24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dirty="0"/>
                  <a:t>Redundancy pair: &lt;(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), </a:t>
                </a:r>
                <a:r>
                  <a:rPr lang="en-US" sz="2400" dirty="0">
                    <a:solidFill>
                      <a:srgbClr val="00B050"/>
                    </a:solidFill>
                    <a:sym typeface="Helvetica"/>
                  </a:rPr>
                  <a:t>frequency</a:t>
                </a:r>
                <a:r>
                  <a:rPr lang="en-US" sz="2400" dirty="0">
                    <a:sym typeface="Helvetica"/>
                  </a:rPr>
                  <a:t>&gt;</a:t>
                </a:r>
              </a:p>
            </p:txBody>
          </p:sp>
        </mc:Choice>
        <mc:Fallback xmlns="">
          <p:sp>
            <p:nvSpPr>
              <p:cNvPr id="141" name="&lt; (old context, new context), frequency &gt;">
                <a:extLst>
                  <a:ext uri="{FF2B5EF4-FFF2-40B4-BE49-F238E27FC236}">
                    <a16:creationId xmlns:a16="http://schemas.microsoft.com/office/drawing/2014/main" id="{2F643E27-349C-BB44-9EA0-F594768C7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35" y="8681038"/>
                <a:ext cx="7120561" cy="549864"/>
              </a:xfrm>
              <a:prstGeom prst="rect">
                <a:avLst/>
              </a:prstGeom>
              <a:blipFill>
                <a:blip r:embed="rId6"/>
                <a:stretch>
                  <a:fillRect l="-1786" t="-2326" b="-1627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6435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111" grpId="0" animBg="1"/>
      <p:bldP spid="112" grpId="0" animBg="1"/>
      <p:bldP spid="113" grpId="1" animBg="1"/>
      <p:bldP spid="116" grpId="0" animBg="1" advAuto="0"/>
      <p:bldP spid="117" grpId="0" animBg="1" advAuto="0"/>
      <p:bldP spid="118" grpId="0" animBg="1" advAuto="0"/>
      <p:bldP spid="119" grpId="0" animBg="1" advAuto="0"/>
      <p:bldP spid="120" grpId="0" animBg="1" advAuto="0"/>
      <p:bldP spid="121" grpId="0" animBg="1" advAuto="0"/>
      <p:bldP spid="122" grpId="0" animBg="1" advAuto="0"/>
      <p:bldP spid="123" grpId="0" animBg="1" advAuto="0"/>
      <p:bldP spid="124" grpId="0" animBg="1" advAuto="0"/>
      <p:bldP spid="125" grpId="0" animBg="1" advAuto="0"/>
      <p:bldP spid="126" grpId="0" animBg="1" advAuto="0"/>
      <p:bldP spid="127" grpId="0" animBg="1" advAuto="0"/>
      <p:bldP spid="128" grpId="0" animBg="1" advAuto="0"/>
      <p:bldP spid="129" grpId="0" animBg="1" advAuto="0"/>
      <p:bldP spid="130" grpId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animBg="1" advAuto="0"/>
      <p:bldP spid="139" grpId="0" animBg="1" advAuto="0"/>
      <p:bldP spid="140" grpId="0" animBg="1" advAuto="0"/>
      <p:bldP spid="141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6DCB-AE8A-7541-800B-5B980189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2700"/>
            <a:ext cx="11250450" cy="1452894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Use Case: SPECjvm2008 FFT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E58FA-976F-C042-A248-1D7F55E95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DD2EB-B2A3-5C46-840C-4F03A9FD421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4ACE4-4AC3-FC41-9586-C5103FADA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65" y="3299199"/>
            <a:ext cx="8232210" cy="563650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8363C4-EEA5-2D4B-A305-9F2977FDF1CD}"/>
              </a:ext>
            </a:extLst>
          </p:cNvPr>
          <p:cNvCxnSpPr>
            <a:cxnSpLocks/>
          </p:cNvCxnSpPr>
          <p:nvPr/>
        </p:nvCxnSpPr>
        <p:spPr>
          <a:xfrm>
            <a:off x="2000250" y="3413132"/>
            <a:ext cx="1197179" cy="2361416"/>
          </a:xfrm>
          <a:prstGeom prst="straightConnector1">
            <a:avLst/>
          </a:prstGeom>
          <a:noFill/>
          <a:ln w="28575" cap="flat">
            <a:solidFill>
              <a:srgbClr val="00B0F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85B9CF-DA60-5645-AD66-A1A6BDDDA63A}"/>
                  </a:ext>
                </a:extLst>
              </p:cNvPr>
              <p:cNvSpPr txBox="1"/>
              <p:nvPr/>
            </p:nvSpPr>
            <p:spPr>
              <a:xfrm rot="3736941">
                <a:off x="900465" y="4410047"/>
                <a:ext cx="2890415" cy="405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solidFill>
                      <a:srgbClr val="00B0F0"/>
                    </a:solidFill>
                  </a:rPr>
                  <a:t>Old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FillTx/>
                    <a:sym typeface="Helvetica Light"/>
                  </a:rPr>
                  <a:t> calling context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𝑜𝑝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𝑜𝑙𝑑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FillTx/>
                    <a:sym typeface="Helvetica Light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85B9CF-DA60-5645-AD66-A1A6BDDDA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736941">
                <a:off x="900465" y="4410047"/>
                <a:ext cx="2890415" cy="405688"/>
              </a:xfrm>
              <a:prstGeom prst="rect">
                <a:avLst/>
              </a:prstGeom>
              <a:blipFill>
                <a:blip r:embed="rId4"/>
                <a:stretch>
                  <a:fillRect l="-5185" t="-1382" r="-1481" b="-276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4550DE38-AE93-BD43-8C49-45E6396277FB}"/>
              </a:ext>
            </a:extLst>
          </p:cNvPr>
          <p:cNvSpPr/>
          <p:nvPr/>
        </p:nvSpPr>
        <p:spPr>
          <a:xfrm>
            <a:off x="3307655" y="5680082"/>
            <a:ext cx="3188396" cy="20796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C92A04-5CCE-F542-B365-329C746019AE}"/>
              </a:ext>
            </a:extLst>
          </p:cNvPr>
          <p:cNvSpPr txBox="1"/>
          <p:nvPr/>
        </p:nvSpPr>
        <p:spPr>
          <a:xfrm>
            <a:off x="7016626" y="5594267"/>
            <a:ext cx="17035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Old operation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D7DFF3-B5C4-F74B-8C5A-A2856CEB9410}"/>
              </a:ext>
            </a:extLst>
          </p:cNvPr>
          <p:cNvCxnSpPr>
            <a:cxnSpLocks/>
          </p:cNvCxnSpPr>
          <p:nvPr/>
        </p:nvCxnSpPr>
        <p:spPr>
          <a:xfrm>
            <a:off x="1980505" y="5971850"/>
            <a:ext cx="1216924" cy="2511592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280BC1-1FB1-704F-BF0B-8D008FA3928B}"/>
              </a:ext>
            </a:extLst>
          </p:cNvPr>
          <p:cNvSpPr/>
          <p:nvPr/>
        </p:nvSpPr>
        <p:spPr>
          <a:xfrm>
            <a:off x="3318643" y="8318507"/>
            <a:ext cx="3815945" cy="2247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9C4B1-86B2-AA47-A4B9-19D163CBD52A}"/>
              </a:ext>
            </a:extLst>
          </p:cNvPr>
          <p:cNvSpPr txBox="1"/>
          <p:nvPr/>
        </p:nvSpPr>
        <p:spPr>
          <a:xfrm>
            <a:off x="7134588" y="8247515"/>
            <a:ext cx="17035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New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C73A47-32B4-A341-9EBE-D966B5B606AE}"/>
                  </a:ext>
                </a:extLst>
              </p:cNvPr>
              <p:cNvSpPr txBox="1"/>
              <p:nvPr/>
            </p:nvSpPr>
            <p:spPr>
              <a:xfrm rot="3736264">
                <a:off x="856435" y="7050955"/>
                <a:ext cx="3055970" cy="405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solidFill>
                      <a:srgbClr val="FF0000"/>
                    </a:solidFill>
                  </a:rPr>
                  <a:t>New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sym typeface="Helvetica Light"/>
                  </a:rPr>
                  <a:t> calling context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𝑜𝑝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𝑜𝑙𝑑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sym typeface="Helvetica Light"/>
                  </a:rPr>
                  <a:t>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C73A47-32B4-A341-9EBE-D966B5B60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736264">
                <a:off x="856435" y="7050955"/>
                <a:ext cx="3055970" cy="405688"/>
              </a:xfrm>
              <a:prstGeom prst="rect">
                <a:avLst/>
              </a:prstGeom>
              <a:blipFill>
                <a:blip r:embed="rId5"/>
                <a:stretch>
                  <a:fillRect l="-3546" t="-437" r="-709" b="-131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D541D557-5275-2E46-A628-8F143F037DBD}"/>
              </a:ext>
            </a:extLst>
          </p:cNvPr>
          <p:cNvSpPr/>
          <p:nvPr/>
        </p:nvSpPr>
        <p:spPr>
          <a:xfrm>
            <a:off x="2130295" y="8699268"/>
            <a:ext cx="1641605" cy="26114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for(i=0; i&lt;N; ++i){     b[i] = exp(a[i]);…">
            <a:extLst>
              <a:ext uri="{FF2B5EF4-FFF2-40B4-BE49-F238E27FC236}">
                <a16:creationId xmlns:a16="http://schemas.microsoft.com/office/drawing/2014/main" id="{6BDF38C6-DDB5-B54B-B762-ABC6DEF69765}"/>
              </a:ext>
            </a:extLst>
          </p:cNvPr>
          <p:cNvSpPr/>
          <p:nvPr/>
        </p:nvSpPr>
        <p:spPr>
          <a:xfrm>
            <a:off x="3771900" y="1366093"/>
            <a:ext cx="5389789" cy="183867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2248" tIns="72248" rIns="72248" bIns="72248">
            <a:spAutoFit/>
          </a:bodyPr>
          <a:lstStyle/>
          <a:p>
            <a:pPr algn="l" defTabSz="830862">
              <a:defRPr sz="2800"/>
            </a:pPr>
            <a:r>
              <a:rPr lang="en-US" sz="2200" dirty="0">
                <a:latin typeface="Courier" pitchFamily="2" charset="0"/>
              </a:rPr>
              <a:t>152 for (…) {</a:t>
            </a:r>
          </a:p>
          <a:p>
            <a:pPr algn="l" defTabSz="830862">
              <a:defRPr sz="2800"/>
            </a:pP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153</a:t>
            </a:r>
            <a:r>
              <a:rPr lang="en-US" sz="2200" dirty="0">
                <a:solidFill>
                  <a:srgbClr val="FF0000"/>
                </a:solidFill>
                <a:latin typeface="Courier" pitchFamily="2" charset="0"/>
              </a:rPr>
              <a:t>  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d[j] = d[</a:t>
            </a:r>
            <a:r>
              <a:rPr lang="en-US" sz="2200" dirty="0" err="1">
                <a:solidFill>
                  <a:schemeClr val="tx1"/>
                </a:solidFill>
                <a:latin typeface="Courier" pitchFamily="2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] - </a:t>
            </a:r>
            <a:r>
              <a:rPr lang="en-US" sz="2200" dirty="0" err="1">
                <a:solidFill>
                  <a:schemeClr val="tx1"/>
                </a:solidFill>
                <a:latin typeface="Courier" pitchFamily="2" charset="0"/>
              </a:rPr>
              <a:t>wd_real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;</a:t>
            </a:r>
          </a:p>
          <a:p>
            <a:pPr algn="l" defTabSz="830862">
              <a:defRPr sz="2800"/>
            </a:pP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154</a:t>
            </a:r>
            <a:r>
              <a:rPr lang="en-US" sz="2200" dirty="0">
                <a:solidFill>
                  <a:srgbClr val="FF0000"/>
                </a:solidFill>
                <a:latin typeface="Courier" pitchFamily="2" charset="0"/>
              </a:rPr>
              <a:t>  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d[j+1] = d[i+1] - </a:t>
            </a:r>
            <a:r>
              <a:rPr lang="en-US" sz="2200" dirty="0" err="1">
                <a:solidFill>
                  <a:schemeClr val="tx1"/>
                </a:solidFill>
                <a:latin typeface="Courier" pitchFamily="2" charset="0"/>
              </a:rPr>
              <a:t>wd_imag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;</a:t>
            </a:r>
          </a:p>
          <a:p>
            <a:pPr algn="l" defTabSz="830862">
              <a:defRPr sz="2800"/>
            </a:pP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155  d[</a:t>
            </a:r>
            <a:r>
              <a:rPr lang="en-US" sz="2200" dirty="0" err="1">
                <a:solidFill>
                  <a:schemeClr val="tx1"/>
                </a:solidFill>
                <a:latin typeface="Courier" pitchFamily="2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] = d[</a:t>
            </a:r>
            <a:r>
              <a:rPr lang="en-US" sz="2200" dirty="0" err="1">
                <a:solidFill>
                  <a:schemeClr val="tx1"/>
                </a:solidFill>
                <a:latin typeface="Courier" pitchFamily="2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] + </a:t>
            </a:r>
            <a:r>
              <a:rPr lang="en-US" sz="2200" dirty="0" err="1">
                <a:solidFill>
                  <a:schemeClr val="tx1"/>
                </a:solidFill>
                <a:latin typeface="Courier" pitchFamily="2" charset="0"/>
              </a:rPr>
              <a:t>wd_real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; </a:t>
            </a:r>
          </a:p>
          <a:p>
            <a:pPr algn="l" defTabSz="830862">
              <a:defRPr sz="2800"/>
            </a:pPr>
            <a:r>
              <a:rPr lang="en-US" sz="2200" dirty="0">
                <a:latin typeface="Courier" pitchFamily="2" charset="0"/>
              </a:rPr>
              <a:t>156 }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34351E4-81BF-7A42-9569-4F915D8B5503}"/>
              </a:ext>
            </a:extLst>
          </p:cNvPr>
          <p:cNvCxnSpPr>
            <a:cxnSpLocks/>
          </p:cNvCxnSpPr>
          <p:nvPr/>
        </p:nvCxnSpPr>
        <p:spPr>
          <a:xfrm flipV="1">
            <a:off x="4889870" y="2147138"/>
            <a:ext cx="885915" cy="3508244"/>
          </a:xfrm>
          <a:prstGeom prst="straightConnector1">
            <a:avLst/>
          </a:prstGeom>
          <a:noFill/>
          <a:ln w="28575" cap="flat">
            <a:solidFill>
              <a:srgbClr val="00B0F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5A49472-2BCD-2547-991F-A2539FC97F79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6136624" y="2806660"/>
            <a:ext cx="42459" cy="5476352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ED9D80C-B21A-8145-BAEE-CD1EAB0C028E}"/>
              </a:ext>
            </a:extLst>
          </p:cNvPr>
          <p:cNvSpPr/>
          <p:nvPr/>
        </p:nvSpPr>
        <p:spPr>
          <a:xfrm>
            <a:off x="5775785" y="1757824"/>
            <a:ext cx="806595" cy="389314"/>
          </a:xfrm>
          <a:prstGeom prst="rect">
            <a:avLst/>
          </a:prstGeom>
          <a:noFill/>
          <a:ln w="28575" cap="flat">
            <a:solidFill>
              <a:srgbClr val="00B0F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51FFB0-EA05-EE49-A508-06BD648261E4}"/>
              </a:ext>
            </a:extLst>
          </p:cNvPr>
          <p:cNvSpPr/>
          <p:nvPr/>
        </p:nvSpPr>
        <p:spPr>
          <a:xfrm>
            <a:off x="5775785" y="2417346"/>
            <a:ext cx="806595" cy="38931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16790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5" grpId="0"/>
      <p:bldP spid="18" grpId="0" animBg="1"/>
      <p:bldP spid="19" grpId="0"/>
      <p:bldP spid="20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79E9-1262-8945-AF66-E6D6D06E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04398"/>
            <a:ext cx="11099800" cy="1452894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0DD14-AAE4-C447-AA87-D6172C72E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499" y="2057400"/>
            <a:ext cx="11647199" cy="6286500"/>
          </a:xfrm>
        </p:spPr>
        <p:txBody>
          <a:bodyPr/>
          <a:lstStyle/>
          <a:p>
            <a:r>
              <a:rPr lang="en-US" dirty="0"/>
              <a:t>Fraction of redundant operations on </a:t>
            </a:r>
            <a:r>
              <a:rPr lang="en-US" dirty="0" err="1"/>
              <a:t>Dacapo</a:t>
            </a:r>
            <a:r>
              <a:rPr lang="en-US" dirty="0"/>
              <a:t> and </a:t>
            </a:r>
            <a:r>
              <a:rPr lang="en-US" dirty="0" err="1"/>
              <a:t>ScalaBench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C8A2B-1093-2E46-8216-4841E68F69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070811-E71F-6D4F-B873-FEAE89962D4A}"/>
                  </a:ext>
                </a:extLst>
              </p:cNvPr>
              <p:cNvSpPr txBox="1"/>
              <p:nvPr/>
            </p:nvSpPr>
            <p:spPr>
              <a:xfrm>
                <a:off x="3402225" y="6672962"/>
                <a:ext cx="5606535" cy="6686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l"/>
                <a:r>
                  <a:rPr lang="en-US" sz="2800" dirty="0"/>
                  <a:t>Dead store (%)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fPr>
                      <m:num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𝑑𝑒𝑎𝑑</m:t>
                        </m:r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𝑚𝑒𝑚𝑜𝑟𝑦</m:t>
                        </m:r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𝑠𝑡𝑜𝑟𝑒𝑠</m:t>
                        </m:r>
                      </m:num>
                      <m:den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𝑇𝑜𝑡𝑎𝑙</m:t>
                        </m:r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𝑚𝑒𝑚𝑜𝑟𝑦</m:t>
                        </m:r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𝑠𝑡𝑜𝑟𝑒𝑠</m:t>
                        </m:r>
                      </m:den>
                    </m:f>
                  </m:oMath>
                </a14:m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070811-E71F-6D4F-B873-FEAE89962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225" y="6672962"/>
                <a:ext cx="5606535" cy="668645"/>
              </a:xfrm>
              <a:prstGeom prst="rect">
                <a:avLst/>
              </a:prstGeom>
              <a:blipFill>
                <a:blip r:embed="rId3"/>
                <a:stretch>
                  <a:fillRect l="-3846" t="-3704" r="-226" b="-1851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CCC8E8-676B-A54B-AC9E-4F4295BCA273}"/>
                  </a:ext>
                </a:extLst>
              </p:cNvPr>
              <p:cNvSpPr txBox="1"/>
              <p:nvPr/>
            </p:nvSpPr>
            <p:spPr>
              <a:xfrm>
                <a:off x="3402225" y="7469157"/>
                <a:ext cx="5703100" cy="6748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l"/>
                <a:r>
                  <a:rPr lang="en-US" sz="2800" dirty="0"/>
                  <a:t>Silent store (%)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fPr>
                      <m:num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𝑠𝑖𝑙𝑒𝑛𝑡</m:t>
                        </m:r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𝑚𝑒𝑚𝑜𝑟𝑦</m:t>
                        </m:r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𝑠𝑡𝑜𝑟𝑒𝑠</m:t>
                        </m:r>
                      </m:num>
                      <m:den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𝑇𝑜𝑡𝑎𝑙</m:t>
                        </m:r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𝑚𝑒𝑚𝑜𝑟𝑦</m:t>
                        </m:r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𝑠𝑡𝑜𝑟𝑒𝑠</m:t>
                        </m:r>
                      </m:den>
                    </m:f>
                  </m:oMath>
                </a14:m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CCC8E8-676B-A54B-AC9E-4F4295BCA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225" y="7469157"/>
                <a:ext cx="5703100" cy="674865"/>
              </a:xfrm>
              <a:prstGeom prst="rect">
                <a:avLst/>
              </a:prstGeom>
              <a:blipFill>
                <a:blip r:embed="rId4"/>
                <a:stretch>
                  <a:fillRect l="-3778" t="-3774" b="-2075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38DD42-2567-7945-8171-4A7CF62B4099}"/>
                  </a:ext>
                </a:extLst>
              </p:cNvPr>
              <p:cNvSpPr txBox="1"/>
              <p:nvPr/>
            </p:nvSpPr>
            <p:spPr>
              <a:xfrm>
                <a:off x="3402225" y="8343900"/>
                <a:ext cx="5504327" cy="6748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l"/>
                <a:r>
                  <a:rPr lang="en-US" sz="2800" dirty="0"/>
                  <a:t>Silent load (%)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fPr>
                      <m:num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𝑠𝑖𝑙𝑒𝑛𝑡</m:t>
                        </m:r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𝑚𝑒𝑚𝑜𝑟𝑦</m:t>
                        </m:r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𝑙𝑜𝑎𝑑𝑠</m:t>
                        </m:r>
                      </m:num>
                      <m:den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𝑇𝑜𝑡𝑎𝑙</m:t>
                        </m:r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𝑚𝑒𝑚𝑜𝑟𝑦</m:t>
                        </m:r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𝑙𝑜𝑎𝑑𝑠</m:t>
                        </m:r>
                      </m:den>
                    </m:f>
                  </m:oMath>
                </a14:m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38DD42-2567-7945-8171-4A7CF62B4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225" y="8343900"/>
                <a:ext cx="5504327" cy="674865"/>
              </a:xfrm>
              <a:prstGeom prst="rect">
                <a:avLst/>
              </a:prstGeom>
              <a:blipFill>
                <a:blip r:embed="rId5"/>
                <a:stretch>
                  <a:fillRect l="-3917" t="-1852" b="-1851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CB63D23-46FF-9D4D-8C8D-5017B38231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2551514"/>
            <a:ext cx="11099800" cy="39108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AB9281-A950-E14B-9D56-0E5718586040}"/>
              </a:ext>
            </a:extLst>
          </p:cNvPr>
          <p:cNvCxnSpPr>
            <a:cxnSpLocks/>
          </p:cNvCxnSpPr>
          <p:nvPr/>
        </p:nvCxnSpPr>
        <p:spPr>
          <a:xfrm>
            <a:off x="1695450" y="3314700"/>
            <a:ext cx="5257800" cy="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95801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79E9-1262-8945-AF66-E6D6D06E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01168"/>
            <a:ext cx="11099800" cy="1452894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0DD14-AAE4-C447-AA87-D6172C72E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499" y="1733550"/>
            <a:ext cx="11647199" cy="6286500"/>
          </a:xfrm>
        </p:spPr>
        <p:txBody>
          <a:bodyPr/>
          <a:lstStyle/>
          <a:p>
            <a:r>
              <a:rPr lang="en-US" dirty="0"/>
              <a:t>Overhead on </a:t>
            </a:r>
            <a:r>
              <a:rPr lang="en-US" dirty="0" err="1"/>
              <a:t>Dacapo</a:t>
            </a:r>
            <a:r>
              <a:rPr lang="en-US" dirty="0"/>
              <a:t> and </a:t>
            </a:r>
            <a:r>
              <a:rPr lang="en-US" dirty="0" err="1"/>
              <a:t>ScalaBench</a:t>
            </a:r>
            <a:endParaRPr lang="en-US" dirty="0"/>
          </a:p>
          <a:p>
            <a:pPr lvl="1"/>
            <a:r>
              <a:rPr lang="en-US" dirty="0"/>
              <a:t>Rule of thumb: 20-200 samples per thread per second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C8A2B-1093-2E46-8216-4841E68F69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F44611-F311-0343-8B44-7BD0C95AD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367294"/>
              </p:ext>
            </p:extLst>
          </p:nvPr>
        </p:nvGraphicFramePr>
        <p:xfrm>
          <a:off x="1266430" y="3846067"/>
          <a:ext cx="9986432" cy="3383280"/>
        </p:xfrm>
        <a:graphic>
          <a:graphicData uri="http://schemas.openxmlformats.org/drawingml/2006/table">
            <a:tbl>
              <a:tblPr firstRow="1" bandRow="1">
                <a:effectLst/>
                <a:tableStyleId>{BC89EF96-8CEA-46FF-86C4-4CE0E7609802}</a:tableStyleId>
              </a:tblPr>
              <a:tblGrid>
                <a:gridCol w="1409219">
                  <a:extLst>
                    <a:ext uri="{9D8B030D-6E8A-4147-A177-3AD203B41FA5}">
                      <a16:colId xmlns:a16="http://schemas.microsoft.com/office/drawing/2014/main" val="3106164917"/>
                    </a:ext>
                  </a:extLst>
                </a:gridCol>
                <a:gridCol w="1444048">
                  <a:extLst>
                    <a:ext uri="{9D8B030D-6E8A-4147-A177-3AD203B41FA5}">
                      <a16:colId xmlns:a16="http://schemas.microsoft.com/office/drawing/2014/main" val="1973621646"/>
                    </a:ext>
                  </a:extLst>
                </a:gridCol>
                <a:gridCol w="1426633">
                  <a:extLst>
                    <a:ext uri="{9D8B030D-6E8A-4147-A177-3AD203B41FA5}">
                      <a16:colId xmlns:a16="http://schemas.microsoft.com/office/drawing/2014/main" val="1302617935"/>
                    </a:ext>
                  </a:extLst>
                </a:gridCol>
                <a:gridCol w="1426633">
                  <a:extLst>
                    <a:ext uri="{9D8B030D-6E8A-4147-A177-3AD203B41FA5}">
                      <a16:colId xmlns:a16="http://schemas.microsoft.com/office/drawing/2014/main" val="1570864870"/>
                    </a:ext>
                  </a:extLst>
                </a:gridCol>
                <a:gridCol w="1426633">
                  <a:extLst>
                    <a:ext uri="{9D8B030D-6E8A-4147-A177-3AD203B41FA5}">
                      <a16:colId xmlns:a16="http://schemas.microsoft.com/office/drawing/2014/main" val="3888567973"/>
                    </a:ext>
                  </a:extLst>
                </a:gridCol>
                <a:gridCol w="1426633">
                  <a:extLst>
                    <a:ext uri="{9D8B030D-6E8A-4147-A177-3AD203B41FA5}">
                      <a16:colId xmlns:a16="http://schemas.microsoft.com/office/drawing/2014/main" val="3936885947"/>
                    </a:ext>
                  </a:extLst>
                </a:gridCol>
                <a:gridCol w="1426633">
                  <a:extLst>
                    <a:ext uri="{9D8B030D-6E8A-4147-A177-3AD203B41FA5}">
                      <a16:colId xmlns:a16="http://schemas.microsoft.com/office/drawing/2014/main" val="1782741722"/>
                    </a:ext>
                  </a:extLst>
                </a:gridCol>
              </a:tblGrid>
              <a:tr h="548640">
                <a:tc rowSpan="2">
                  <a:txBody>
                    <a:bodyPr/>
                    <a:lstStyle/>
                    <a:p>
                      <a:r>
                        <a:rPr lang="en-US" dirty="0"/>
                        <a:t>Sampling period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Dead store detection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Silent store detection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Silent load detection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7089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 overhead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1643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21506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8803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605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8647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2B4409-7BA4-D74D-9E02-2EC486CB8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571443"/>
              </p:ext>
            </p:extLst>
          </p:nvPr>
        </p:nvGraphicFramePr>
        <p:xfrm>
          <a:off x="1266430" y="3846067"/>
          <a:ext cx="9986432" cy="3383280"/>
        </p:xfrm>
        <a:graphic>
          <a:graphicData uri="http://schemas.openxmlformats.org/drawingml/2006/table">
            <a:tbl>
              <a:tblPr firstRow="1" bandRow="1">
                <a:effectLst/>
                <a:tableStyleId>{BC89EF96-8CEA-46FF-86C4-4CE0E7609802}</a:tableStyleId>
              </a:tblPr>
              <a:tblGrid>
                <a:gridCol w="1409219">
                  <a:extLst>
                    <a:ext uri="{9D8B030D-6E8A-4147-A177-3AD203B41FA5}">
                      <a16:colId xmlns:a16="http://schemas.microsoft.com/office/drawing/2014/main" val="3106164917"/>
                    </a:ext>
                  </a:extLst>
                </a:gridCol>
                <a:gridCol w="1444048">
                  <a:extLst>
                    <a:ext uri="{9D8B030D-6E8A-4147-A177-3AD203B41FA5}">
                      <a16:colId xmlns:a16="http://schemas.microsoft.com/office/drawing/2014/main" val="1973621646"/>
                    </a:ext>
                  </a:extLst>
                </a:gridCol>
                <a:gridCol w="1426633">
                  <a:extLst>
                    <a:ext uri="{9D8B030D-6E8A-4147-A177-3AD203B41FA5}">
                      <a16:colId xmlns:a16="http://schemas.microsoft.com/office/drawing/2014/main" val="1302617935"/>
                    </a:ext>
                  </a:extLst>
                </a:gridCol>
                <a:gridCol w="1426633">
                  <a:extLst>
                    <a:ext uri="{9D8B030D-6E8A-4147-A177-3AD203B41FA5}">
                      <a16:colId xmlns:a16="http://schemas.microsoft.com/office/drawing/2014/main" val="1570864870"/>
                    </a:ext>
                  </a:extLst>
                </a:gridCol>
                <a:gridCol w="1426633">
                  <a:extLst>
                    <a:ext uri="{9D8B030D-6E8A-4147-A177-3AD203B41FA5}">
                      <a16:colId xmlns:a16="http://schemas.microsoft.com/office/drawing/2014/main" val="3888567973"/>
                    </a:ext>
                  </a:extLst>
                </a:gridCol>
                <a:gridCol w="1426633">
                  <a:extLst>
                    <a:ext uri="{9D8B030D-6E8A-4147-A177-3AD203B41FA5}">
                      <a16:colId xmlns:a16="http://schemas.microsoft.com/office/drawing/2014/main" val="3936885947"/>
                    </a:ext>
                  </a:extLst>
                </a:gridCol>
                <a:gridCol w="1426633">
                  <a:extLst>
                    <a:ext uri="{9D8B030D-6E8A-4147-A177-3AD203B41FA5}">
                      <a16:colId xmlns:a16="http://schemas.microsoft.com/office/drawing/2014/main" val="1782741722"/>
                    </a:ext>
                  </a:extLst>
                </a:gridCol>
              </a:tblGrid>
              <a:tr h="548640">
                <a:tc rowSpan="2">
                  <a:txBody>
                    <a:bodyPr/>
                    <a:lstStyle/>
                    <a:p>
                      <a:r>
                        <a:rPr lang="en-US" dirty="0"/>
                        <a:t>Sampling period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Dead store detection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Silent store detection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Silent load detection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7089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 overhead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1643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21506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8803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5M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5%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6%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4%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5%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7%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7%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2605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864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276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8304F-C8E1-7447-BD0E-A46CFFAE94F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  <p:sp>
        <p:nvSpPr>
          <p:cNvPr id="6" name="User provides instrumentation points…">
            <a:extLst>
              <a:ext uri="{FF2B5EF4-FFF2-40B4-BE49-F238E27FC236}">
                <a16:creationId xmlns:a16="http://schemas.microsoft.com/office/drawing/2014/main" id="{E487F100-9F60-7B49-8017-3829A9D2EF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6786" y="1465594"/>
            <a:ext cx="12384449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Observe many kinds of software inefficiencies manifest as redundant memory operations</a:t>
            </a:r>
          </a:p>
          <a:p>
            <a:pPr lvl="1"/>
            <a:r>
              <a:rPr lang="en-US" dirty="0"/>
              <a:t>E.g., algorithms, data structures, input, compiler transformations</a:t>
            </a:r>
          </a:p>
          <a:p>
            <a:r>
              <a:rPr lang="en-US" dirty="0"/>
              <a:t>Develop </a:t>
            </a:r>
            <a:r>
              <a:rPr lang="en-US" dirty="0" err="1"/>
              <a:t>JXPerf</a:t>
            </a:r>
            <a:r>
              <a:rPr lang="en-US" dirty="0"/>
              <a:t> -- a lightweight performance tool to pinpoint and quantify redundant memory operations in Java</a:t>
            </a:r>
          </a:p>
          <a:p>
            <a:r>
              <a:rPr lang="en-US" dirty="0"/>
              <a:t>Open source </a:t>
            </a:r>
            <a:r>
              <a:rPr lang="en-US" dirty="0" err="1"/>
              <a:t>JXPerf</a:t>
            </a:r>
            <a:r>
              <a:rPr lang="en-US" dirty="0"/>
              <a:t> at </a:t>
            </a:r>
            <a:r>
              <a:rPr lang="en-US" sz="2800" dirty="0">
                <a:hlinkClick r:id="rId3"/>
              </a:rPr>
              <a:t>https://github.com/ScalableMachinesResearch/JXPerf</a:t>
            </a:r>
            <a:r>
              <a:rPr lang="en-US" sz="2800" dirty="0"/>
              <a:t> </a:t>
            </a:r>
            <a:r>
              <a:rPr lang="en-US" dirty="0"/>
              <a:t>(MIT License)</a:t>
            </a:r>
          </a:p>
          <a:p>
            <a:pPr lvl="1"/>
            <a:endParaRPr lang="en-US" dirty="0"/>
          </a:p>
          <a:p>
            <a:pPr marL="444500" lvl="1" indent="0">
              <a:buNone/>
            </a:pPr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68DA066-D5C9-CB45-8DC6-81E3911A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2700"/>
            <a:ext cx="11099800" cy="1452894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7" name="矩形 4">
            <a:extLst>
              <a:ext uri="{FF2B5EF4-FFF2-40B4-BE49-F238E27FC236}">
                <a16:creationId xmlns:a16="http://schemas.microsoft.com/office/drawing/2014/main" id="{072B2796-D33F-334D-A663-97A156C4E8F9}"/>
              </a:ext>
            </a:extLst>
          </p:cNvPr>
          <p:cNvSpPr/>
          <p:nvPr/>
        </p:nvSpPr>
        <p:spPr>
          <a:xfrm>
            <a:off x="4269872" y="7141251"/>
            <a:ext cx="3397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Questions?</a:t>
            </a:r>
            <a:endParaRPr lang="zh-CN" alt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9505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" descr="Image">
            <a:extLst>
              <a:ext uri="{FF2B5EF4-FFF2-40B4-BE49-F238E27FC236}">
                <a16:creationId xmlns:a16="http://schemas.microsoft.com/office/drawing/2014/main" id="{FD9363D2-0A1D-FF42-BB41-1E79D3537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399112">
            <a:off x="3086339" y="4861799"/>
            <a:ext cx="739048" cy="769249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Rectangle">
            <a:extLst>
              <a:ext uri="{FF2B5EF4-FFF2-40B4-BE49-F238E27FC236}">
                <a16:creationId xmlns:a16="http://schemas.microsoft.com/office/drawing/2014/main" id="{3D963C58-AAAA-1647-8724-AF0A4D54A148}"/>
              </a:ext>
            </a:extLst>
          </p:cNvPr>
          <p:cNvSpPr/>
          <p:nvPr/>
        </p:nvSpPr>
        <p:spPr>
          <a:xfrm>
            <a:off x="627523" y="5616047"/>
            <a:ext cx="10659302" cy="156972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  <a:endParaRPr dirty="0"/>
          </a:p>
        </p:txBody>
      </p:sp>
      <p:sp>
        <p:nvSpPr>
          <p:cNvPr id="32" name="Inefficiencies in Software">
            <a:extLst>
              <a:ext uri="{FF2B5EF4-FFF2-40B4-BE49-F238E27FC236}">
                <a16:creationId xmlns:a16="http://schemas.microsoft.com/office/drawing/2014/main" id="{DB73C305-5364-DA41-A544-2870DE825E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12700"/>
            <a:ext cx="11099800" cy="14528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Software </a:t>
            </a:r>
            <a:r>
              <a:rPr dirty="0"/>
              <a:t>Inefficiencies</a:t>
            </a:r>
          </a:p>
        </p:txBody>
      </p:sp>
      <p:grpSp>
        <p:nvGrpSpPr>
          <p:cNvPr id="34" name="Group">
            <a:extLst>
              <a:ext uri="{FF2B5EF4-FFF2-40B4-BE49-F238E27FC236}">
                <a16:creationId xmlns:a16="http://schemas.microsoft.com/office/drawing/2014/main" id="{609E6EA0-2E44-C345-98A8-553F10034950}"/>
              </a:ext>
            </a:extLst>
          </p:cNvPr>
          <p:cNvGrpSpPr/>
          <p:nvPr/>
        </p:nvGrpSpPr>
        <p:grpSpPr>
          <a:xfrm>
            <a:off x="659221" y="5807356"/>
            <a:ext cx="2697939" cy="1187105"/>
            <a:chOff x="0" y="0"/>
            <a:chExt cx="2697938" cy="1187104"/>
          </a:xfrm>
        </p:grpSpPr>
        <p:sp>
          <p:nvSpPr>
            <p:cNvPr id="35" name="massive…">
              <a:extLst>
                <a:ext uri="{FF2B5EF4-FFF2-40B4-BE49-F238E27FC236}">
                  <a16:creationId xmlns:a16="http://schemas.microsoft.com/office/drawing/2014/main" id="{E48BEFB2-5F3F-8B47-BF93-D0FEEAC2675D}"/>
                </a:ext>
              </a:extLst>
            </p:cNvPr>
            <p:cNvSpPr txBox="1"/>
            <p:nvPr/>
          </p:nvSpPr>
          <p:spPr>
            <a:xfrm>
              <a:off x="260616" y="71329"/>
              <a:ext cx="2151305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600"/>
              </a:pPr>
              <a:r>
                <a:rPr dirty="0"/>
                <a:t>massive</a:t>
              </a:r>
            </a:p>
            <a:p>
              <a:pPr>
                <a:defRPr sz="2600"/>
              </a:pPr>
              <a:r>
                <a:rPr dirty="0"/>
                <a:t>cache misses</a:t>
              </a:r>
            </a:p>
          </p:txBody>
        </p:sp>
        <p:sp>
          <p:nvSpPr>
            <p:cNvPr id="36" name="Oval">
              <a:extLst>
                <a:ext uri="{FF2B5EF4-FFF2-40B4-BE49-F238E27FC236}">
                  <a16:creationId xmlns:a16="http://schemas.microsoft.com/office/drawing/2014/main" id="{CE781DB2-3E6E-714F-A8AC-FC9B01C5E8E3}"/>
                </a:ext>
              </a:extLst>
            </p:cNvPr>
            <p:cNvSpPr/>
            <p:nvPr/>
          </p:nvSpPr>
          <p:spPr>
            <a:xfrm>
              <a:off x="0" y="0"/>
              <a:ext cx="2697938" cy="1187104"/>
            </a:xfrm>
            <a:prstGeom prst="ellipse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37" name="Group">
            <a:extLst>
              <a:ext uri="{FF2B5EF4-FFF2-40B4-BE49-F238E27FC236}">
                <a16:creationId xmlns:a16="http://schemas.microsoft.com/office/drawing/2014/main" id="{5690CD31-9194-1D40-AFFC-4B69177C2305}"/>
              </a:ext>
            </a:extLst>
          </p:cNvPr>
          <p:cNvGrpSpPr/>
          <p:nvPr/>
        </p:nvGrpSpPr>
        <p:grpSpPr>
          <a:xfrm>
            <a:off x="7818237" y="5807356"/>
            <a:ext cx="2697938" cy="1187104"/>
            <a:chOff x="0" y="0"/>
            <a:chExt cx="2697937" cy="1187103"/>
          </a:xfrm>
        </p:grpSpPr>
        <p:sp>
          <p:nvSpPr>
            <p:cNvPr id="38" name="excessive…">
              <a:extLst>
                <a:ext uri="{FF2B5EF4-FFF2-40B4-BE49-F238E27FC236}">
                  <a16:creationId xmlns:a16="http://schemas.microsoft.com/office/drawing/2014/main" id="{72024B47-2FC3-7142-B809-5FCB39B4768D}"/>
                </a:ext>
              </a:extLst>
            </p:cNvPr>
            <p:cNvSpPr txBox="1"/>
            <p:nvPr/>
          </p:nvSpPr>
          <p:spPr>
            <a:xfrm>
              <a:off x="138567" y="72851"/>
              <a:ext cx="2420748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600"/>
              </a:pPr>
              <a:r>
                <a:rPr dirty="0"/>
                <a:t>excessive</a:t>
              </a:r>
            </a:p>
            <a:p>
              <a:pPr>
                <a:defRPr sz="2600"/>
              </a:pPr>
              <a:r>
                <a:rPr dirty="0"/>
                <a:t>synchronization</a:t>
              </a:r>
            </a:p>
          </p:txBody>
        </p:sp>
        <p:sp>
          <p:nvSpPr>
            <p:cNvPr id="39" name="Oval">
              <a:extLst>
                <a:ext uri="{FF2B5EF4-FFF2-40B4-BE49-F238E27FC236}">
                  <a16:creationId xmlns:a16="http://schemas.microsoft.com/office/drawing/2014/main" id="{5666B5BE-DCB5-B246-B1CB-EAED61987011}"/>
                </a:ext>
              </a:extLst>
            </p:cNvPr>
            <p:cNvSpPr/>
            <p:nvPr/>
          </p:nvSpPr>
          <p:spPr>
            <a:xfrm>
              <a:off x="0" y="0"/>
              <a:ext cx="2697938" cy="1187104"/>
            </a:xfrm>
            <a:prstGeom prst="ellipse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42" name="Group">
            <a:extLst>
              <a:ext uri="{FF2B5EF4-FFF2-40B4-BE49-F238E27FC236}">
                <a16:creationId xmlns:a16="http://schemas.microsoft.com/office/drawing/2014/main" id="{75034B8A-0112-1442-8AE2-CE3964747330}"/>
              </a:ext>
            </a:extLst>
          </p:cNvPr>
          <p:cNvGrpSpPr/>
          <p:nvPr/>
        </p:nvGrpSpPr>
        <p:grpSpPr>
          <a:xfrm>
            <a:off x="3387296" y="5807356"/>
            <a:ext cx="4398265" cy="1187105"/>
            <a:chOff x="0" y="0"/>
            <a:chExt cx="4398263" cy="1187104"/>
          </a:xfrm>
        </p:grpSpPr>
        <p:sp>
          <p:nvSpPr>
            <p:cNvPr id="43" name="Oval">
              <a:extLst>
                <a:ext uri="{FF2B5EF4-FFF2-40B4-BE49-F238E27FC236}">
                  <a16:creationId xmlns:a16="http://schemas.microsoft.com/office/drawing/2014/main" id="{A305A6B8-F1A5-1848-AEAA-4FB4B3632943}"/>
                </a:ext>
              </a:extLst>
            </p:cNvPr>
            <p:cNvSpPr/>
            <p:nvPr/>
          </p:nvSpPr>
          <p:spPr>
            <a:xfrm>
              <a:off x="0" y="0"/>
              <a:ext cx="4398263" cy="118710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254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dirty="0"/>
            </a:p>
          </p:txBody>
        </p:sp>
        <p:sp>
          <p:nvSpPr>
            <p:cNvPr id="44" name="unnecessary…">
              <a:extLst>
                <a:ext uri="{FF2B5EF4-FFF2-40B4-BE49-F238E27FC236}">
                  <a16:creationId xmlns:a16="http://schemas.microsoft.com/office/drawing/2014/main" id="{62D4F895-34B4-524F-8348-4D3194DA522A}"/>
                </a:ext>
              </a:extLst>
            </p:cNvPr>
            <p:cNvSpPr txBox="1"/>
            <p:nvPr/>
          </p:nvSpPr>
          <p:spPr>
            <a:xfrm>
              <a:off x="159386" y="16430"/>
              <a:ext cx="3876269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  <a:r>
                <a:rPr dirty="0"/>
                <a:t>unnecessary</a:t>
              </a:r>
            </a:p>
            <a:p>
              <a:pPr>
                <a:defRPr sz="2600">
                  <a:solidFill>
                    <a:srgbClr val="FFFFFF"/>
                  </a:solidFill>
                </a:defRPr>
              </a:pPr>
              <a:r>
                <a:rPr dirty="0"/>
                <a:t>computation/data moving</a:t>
              </a:r>
            </a:p>
          </p:txBody>
        </p:sp>
      </p:grpSp>
      <p:pic>
        <p:nvPicPr>
          <p:cNvPr id="47" name="Image" descr="Image">
            <a:extLst>
              <a:ext uri="{FF2B5EF4-FFF2-40B4-BE49-F238E27FC236}">
                <a16:creationId xmlns:a16="http://schemas.microsoft.com/office/drawing/2014/main" id="{DA66DEB9-6FD4-C84B-A675-2956F6D82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399112">
            <a:off x="5216904" y="4861800"/>
            <a:ext cx="739047" cy="769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Image" descr="Image">
            <a:extLst>
              <a:ext uri="{FF2B5EF4-FFF2-40B4-BE49-F238E27FC236}">
                <a16:creationId xmlns:a16="http://schemas.microsoft.com/office/drawing/2014/main" id="{76A507BC-7BD4-2A44-A3BC-567A36CD1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399112">
            <a:off x="7795929" y="4861799"/>
            <a:ext cx="739048" cy="769249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…">
            <a:extLst>
              <a:ext uri="{FF2B5EF4-FFF2-40B4-BE49-F238E27FC236}">
                <a16:creationId xmlns:a16="http://schemas.microsoft.com/office/drawing/2014/main" id="{F298DEA7-2042-804E-8682-0D7102AAAAC4}"/>
              </a:ext>
            </a:extLst>
          </p:cNvPr>
          <p:cNvSpPr txBox="1"/>
          <p:nvPr/>
        </p:nvSpPr>
        <p:spPr>
          <a:xfrm>
            <a:off x="10538342" y="6077058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…</a:t>
            </a:r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0EF475D7-1F98-7C42-A552-F91E43766D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  <p:sp>
        <p:nvSpPr>
          <p:cNvPr id="56" name="Temporal value locality…">
            <a:extLst>
              <a:ext uri="{FF2B5EF4-FFF2-40B4-BE49-F238E27FC236}">
                <a16:creationId xmlns:a16="http://schemas.microsoft.com/office/drawing/2014/main" id="{EDC53FCF-AB80-2147-B193-2FA6A97A3C96}"/>
              </a:ext>
            </a:extLst>
          </p:cNvPr>
          <p:cNvSpPr txBox="1">
            <a:spLocks/>
          </p:cNvSpPr>
          <p:nvPr/>
        </p:nvSpPr>
        <p:spPr>
          <a:xfrm>
            <a:off x="-88106" y="1465594"/>
            <a:ext cx="12687805" cy="4678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317500" marR="0" indent="-317500" algn="l" defTabSz="584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7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762000" marR="0" indent="-317500" algn="l" defTabSz="584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55000"/>
              <a:buFontTx/>
              <a:buChar char="✦"/>
              <a:tabLst/>
              <a:defRPr sz="3000" b="0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206500" marR="0" indent="-317500" algn="l" defTabSz="584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70000"/>
              <a:buFontTx/>
              <a:buChar char="✴"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914400" indent="-457200" hangingPunct="1"/>
            <a:r>
              <a:rPr lang="en-US" dirty="0"/>
              <a:t>According to provenance, software inefficiencies include </a:t>
            </a:r>
          </a:p>
          <a:p>
            <a:pPr marL="1358900" lvl="1" indent="-457200" hangingPunct="1"/>
            <a:r>
              <a:rPr lang="en-US" dirty="0"/>
              <a:t>Data structure/algorithm-related inefficiencies</a:t>
            </a:r>
          </a:p>
          <a:p>
            <a:pPr marL="1358900" lvl="1" indent="-457200" hangingPunct="1"/>
            <a:r>
              <a:rPr lang="en-US" dirty="0"/>
              <a:t>Input-related inefficiencies</a:t>
            </a:r>
          </a:p>
          <a:p>
            <a:pPr marL="1358900" lvl="1" indent="-457200" hangingPunct="1"/>
            <a:r>
              <a:rPr lang="en-US" dirty="0"/>
              <a:t>Compiler-related inefficiencies</a:t>
            </a:r>
          </a:p>
          <a:p>
            <a:pPr marL="457200" indent="0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429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BB59-DF59-B54F-998D-7594DB16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6100" y="203200"/>
            <a:ext cx="14097000" cy="1452894"/>
          </a:xfrm>
        </p:spPr>
        <p:txBody>
          <a:bodyPr>
            <a:noAutofit/>
          </a:bodyPr>
          <a:lstStyle/>
          <a:p>
            <a:r>
              <a:rPr lang="en-US" sz="4200" dirty="0"/>
              <a:t>Hotspot Analysis: Classical Performance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BD6F1-0B60-9948-907B-390CA6E3C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0" y="1656094"/>
            <a:ext cx="11099800" cy="6286500"/>
          </a:xfrm>
        </p:spPr>
        <p:txBody>
          <a:bodyPr>
            <a:normAutofit/>
          </a:bodyPr>
          <a:lstStyle/>
          <a:p>
            <a:r>
              <a:rPr lang="en-US" dirty="0"/>
              <a:t>Identify hotspot — high resource utilization</a:t>
            </a:r>
          </a:p>
          <a:p>
            <a:pPr lvl="1"/>
            <a:r>
              <a:rPr lang="en-US" dirty="0"/>
              <a:t>Time/CPU cycles</a:t>
            </a:r>
          </a:p>
          <a:p>
            <a:pPr lvl="1"/>
            <a:r>
              <a:rPr lang="en-US" dirty="0"/>
              <a:t>Cache misses</a:t>
            </a:r>
          </a:p>
          <a:p>
            <a:pPr lvl="1"/>
            <a:r>
              <a:rPr lang="en-US" dirty="0"/>
              <a:t>Derived metrics, e.g., Cycles-Per-Instruction (CPI)</a:t>
            </a:r>
          </a:p>
          <a:p>
            <a:r>
              <a:rPr lang="en-US" dirty="0"/>
              <a:t>Hotspot analysis is indispensable, but</a:t>
            </a:r>
          </a:p>
          <a:p>
            <a:pPr lvl="1"/>
            <a:r>
              <a:rPr lang="en-US" dirty="0"/>
              <a:t>Cannot tell if resources are “</a:t>
            </a:r>
            <a:r>
              <a:rPr lang="en-US" b="1" dirty="0"/>
              <a:t>well spent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Needs significant manual efforts to investigate root causes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CDF9E-ADAB-D947-821B-BC98A547DB1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5" name="Inattention to generated values">
            <a:extLst>
              <a:ext uri="{FF2B5EF4-FFF2-40B4-BE49-F238E27FC236}">
                <a16:creationId xmlns:a16="http://schemas.microsoft.com/office/drawing/2014/main" id="{4EB233F3-60C6-FB41-879A-E049131EB761}"/>
              </a:ext>
            </a:extLst>
          </p:cNvPr>
          <p:cNvSpPr/>
          <p:nvPr/>
        </p:nvSpPr>
        <p:spPr>
          <a:xfrm>
            <a:off x="688068" y="7200195"/>
            <a:ext cx="11099800" cy="1179998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z="4200" dirty="0"/>
              <a:t>Pinpoint resource wastage instead of usage</a:t>
            </a:r>
            <a:endParaRPr sz="4200" dirty="0"/>
          </a:p>
        </p:txBody>
      </p:sp>
    </p:spTree>
    <p:extLst>
      <p:ext uri="{BB962C8B-B14F-4D97-AF65-F5344CB8AC3E}">
        <p14:creationId xmlns:p14="http://schemas.microsoft.com/office/powerpoint/2010/main" val="10043038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efficiencies in Software">
            <a:extLst>
              <a:ext uri="{FF2B5EF4-FFF2-40B4-BE49-F238E27FC236}">
                <a16:creationId xmlns:a16="http://schemas.microsoft.com/office/drawing/2014/main" id="{DB73C305-5364-DA41-A544-2870DE825E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12648" y="274320"/>
            <a:ext cx="14228064" cy="145289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/>
              <a:t>Software Inefficiencies: Redundant Memory Operations</a:t>
            </a:r>
            <a:endParaRPr sz="4000" dirty="0"/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0EF475D7-1F98-7C42-A552-F91E43766D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sp>
        <p:nvSpPr>
          <p:cNvPr id="56" name="Temporal value locality…">
            <a:extLst>
              <a:ext uri="{FF2B5EF4-FFF2-40B4-BE49-F238E27FC236}">
                <a16:creationId xmlns:a16="http://schemas.microsoft.com/office/drawing/2014/main" id="{EDC53FCF-AB80-2147-B193-2FA6A97A3C96}"/>
              </a:ext>
            </a:extLst>
          </p:cNvPr>
          <p:cNvSpPr txBox="1">
            <a:spLocks/>
          </p:cNvSpPr>
          <p:nvPr/>
        </p:nvSpPr>
        <p:spPr>
          <a:xfrm>
            <a:off x="-88106" y="1598944"/>
            <a:ext cx="12687805" cy="7060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317500" marR="0" indent="-317500" algn="l" defTabSz="584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7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762000" marR="0" indent="-317500" algn="l" defTabSz="584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55000"/>
              <a:buFontTx/>
              <a:buChar char="✦"/>
              <a:tabLst/>
              <a:defRPr sz="3000" b="0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206500" marR="0" indent="-317500" algn="l" defTabSz="584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70000"/>
              <a:buFontTx/>
              <a:buChar char="✴"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914400" indent="-457200" hangingPunct="1"/>
            <a:r>
              <a:rPr lang="en-US" dirty="0"/>
              <a:t>Dead store</a:t>
            </a:r>
          </a:p>
          <a:p>
            <a:pPr marL="901700" lvl="1" indent="0" hangingPunct="1">
              <a:buNone/>
            </a:pPr>
            <a:endParaRPr lang="en-US" dirty="0"/>
          </a:p>
          <a:p>
            <a:pPr marL="901700" lvl="1" indent="0" hangingPunct="1">
              <a:buNone/>
            </a:pPr>
            <a:endParaRPr lang="en-US" dirty="0"/>
          </a:p>
          <a:p>
            <a:pPr marL="914400" indent="-457200" hangingPunct="1"/>
            <a:r>
              <a:rPr lang="en-US" dirty="0"/>
              <a:t>Silent store</a:t>
            </a:r>
          </a:p>
          <a:p>
            <a:pPr marL="1358900" lvl="1" indent="-457200" hangingPunct="1"/>
            <a:endParaRPr lang="en-US" sz="3200" dirty="0"/>
          </a:p>
          <a:p>
            <a:pPr marL="1358900" lvl="1" indent="-457200" hangingPunct="1"/>
            <a:endParaRPr lang="en-US" sz="3200" dirty="0"/>
          </a:p>
          <a:p>
            <a:pPr marL="914400" indent="-457200" hangingPunct="1"/>
            <a:r>
              <a:rPr lang="en-US" dirty="0"/>
              <a:t>Silent load</a:t>
            </a:r>
          </a:p>
          <a:p>
            <a:pPr marL="1358900" lvl="1" indent="-457200" hangingPunct="1"/>
            <a:endParaRPr lang="en-US" b="1" dirty="0"/>
          </a:p>
        </p:txBody>
      </p:sp>
      <p:sp>
        <p:nvSpPr>
          <p:cNvPr id="36" name="for(i=0; i&lt;N; ++i){     b[i] = exp(a[i]);…">
            <a:extLst>
              <a:ext uri="{FF2B5EF4-FFF2-40B4-BE49-F238E27FC236}">
                <a16:creationId xmlns:a16="http://schemas.microsoft.com/office/drawing/2014/main" id="{D0573DA5-04E4-9542-B065-AD8AC7E59091}"/>
              </a:ext>
            </a:extLst>
          </p:cNvPr>
          <p:cNvSpPr/>
          <p:nvPr/>
        </p:nvSpPr>
        <p:spPr>
          <a:xfrm>
            <a:off x="819503" y="2272387"/>
            <a:ext cx="3842742" cy="946126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2248" tIns="72248" rIns="72248" bIns="72248">
            <a:spAutoFit/>
          </a:bodyPr>
          <a:lstStyle/>
          <a:p>
            <a:pPr algn="l" defTabSz="830862">
              <a:defRPr sz="2800"/>
            </a:pPr>
            <a:r>
              <a:rPr lang="en-US" sz="2600" dirty="0">
                <a:latin typeface="Courier" pitchFamily="2" charset="0"/>
              </a:rPr>
              <a:t>A[i] = 0;</a:t>
            </a:r>
          </a:p>
          <a:p>
            <a:pPr algn="l" defTabSz="830862">
              <a:defRPr sz="2800"/>
            </a:pPr>
            <a:r>
              <a:rPr lang="en-US" sz="2600" dirty="0">
                <a:latin typeface="Courier" pitchFamily="2" charset="0"/>
              </a:rPr>
              <a:t>A[</a:t>
            </a:r>
            <a:r>
              <a:rPr lang="en-US" sz="2600" dirty="0" err="1">
                <a:latin typeface="Courier" pitchFamily="2" charset="0"/>
              </a:rPr>
              <a:t>i</a:t>
            </a:r>
            <a:r>
              <a:rPr lang="en-US" sz="2600" dirty="0">
                <a:latin typeface="Courier" pitchFamily="2" charset="0"/>
              </a:rPr>
              <a:t>] = 10;</a:t>
            </a:r>
          </a:p>
        </p:txBody>
      </p:sp>
      <p:sp>
        <p:nvSpPr>
          <p:cNvPr id="37" name="for(i=0; i&lt;N; ++i){     b[i] = exp(a[i]);…">
            <a:extLst>
              <a:ext uri="{FF2B5EF4-FFF2-40B4-BE49-F238E27FC236}">
                <a16:creationId xmlns:a16="http://schemas.microsoft.com/office/drawing/2014/main" id="{C4448B10-729F-4440-8608-AA032012675A}"/>
              </a:ext>
            </a:extLst>
          </p:cNvPr>
          <p:cNvSpPr/>
          <p:nvPr/>
        </p:nvSpPr>
        <p:spPr>
          <a:xfrm>
            <a:off x="819503" y="4408867"/>
            <a:ext cx="3850817" cy="1346236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2248" tIns="72248" rIns="72248" bIns="72248">
            <a:spAutoFit/>
          </a:bodyPr>
          <a:lstStyle/>
          <a:p>
            <a:pPr algn="l" defTabSz="830862">
              <a:defRPr sz="2800"/>
            </a:pPr>
            <a:r>
              <a:rPr lang="en-US" sz="2600" dirty="0">
                <a:latin typeface="Courier" pitchFamily="2" charset="0"/>
              </a:rPr>
              <a:t>A[i] = 10; </a:t>
            </a:r>
          </a:p>
          <a:p>
            <a:pPr algn="l" defTabSz="830862">
              <a:defRPr sz="2800"/>
            </a:pPr>
            <a:r>
              <a:rPr lang="en-US" sz="2600" dirty="0">
                <a:latin typeface="Courier" pitchFamily="2" charset="0"/>
              </a:rPr>
              <a:t>   x = A[</a:t>
            </a:r>
            <a:r>
              <a:rPr lang="en-US" sz="2600" dirty="0" err="1">
                <a:latin typeface="Courier" pitchFamily="2" charset="0"/>
              </a:rPr>
              <a:t>i</a:t>
            </a:r>
            <a:r>
              <a:rPr lang="en-US" sz="2600">
                <a:latin typeface="Courier" pitchFamily="2" charset="0"/>
              </a:rPr>
              <a:t>];</a:t>
            </a:r>
            <a:endParaRPr lang="en-US" sz="2600" dirty="0">
              <a:latin typeface="Courier" pitchFamily="2" charset="0"/>
            </a:endParaRPr>
          </a:p>
          <a:p>
            <a:pPr algn="l" defTabSz="830862">
              <a:defRPr sz="2800"/>
            </a:pPr>
            <a:r>
              <a:rPr lang="en-US" sz="2600" dirty="0">
                <a:latin typeface="Courier" pitchFamily="2" charset="0"/>
              </a:rPr>
              <a:t>A[</a:t>
            </a:r>
            <a:r>
              <a:rPr lang="en-US" sz="2600" dirty="0" err="1">
                <a:latin typeface="Courier" pitchFamily="2" charset="0"/>
              </a:rPr>
              <a:t>i</a:t>
            </a:r>
            <a:r>
              <a:rPr lang="en-US" sz="2600" dirty="0">
                <a:latin typeface="Courier" pitchFamily="2" charset="0"/>
              </a:rPr>
              <a:t>] = 10;</a:t>
            </a:r>
          </a:p>
        </p:txBody>
      </p:sp>
      <p:sp>
        <p:nvSpPr>
          <p:cNvPr id="38" name="for(i=0; i&lt;N; ++i){     b[i] = exp(a[i]);…">
            <a:extLst>
              <a:ext uri="{FF2B5EF4-FFF2-40B4-BE49-F238E27FC236}">
                <a16:creationId xmlns:a16="http://schemas.microsoft.com/office/drawing/2014/main" id="{39AAF3C5-007E-F64B-A569-15695696A682}"/>
              </a:ext>
            </a:extLst>
          </p:cNvPr>
          <p:cNvSpPr/>
          <p:nvPr/>
        </p:nvSpPr>
        <p:spPr>
          <a:xfrm>
            <a:off x="819504" y="6734244"/>
            <a:ext cx="3820482" cy="946126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2248" tIns="72248" rIns="72248" bIns="72248">
            <a:spAutoFit/>
          </a:bodyPr>
          <a:lstStyle/>
          <a:p>
            <a:pPr algn="l" defTabSz="830862">
              <a:defRPr sz="2800"/>
            </a:pPr>
            <a:r>
              <a:rPr lang="en-US" sz="2600" dirty="0">
                <a:latin typeface="Courier" pitchFamily="2" charset="0"/>
              </a:rPr>
              <a:t>x = A[</a:t>
            </a:r>
            <a:r>
              <a:rPr lang="en-US" sz="2600" dirty="0" err="1">
                <a:latin typeface="Courier" pitchFamily="2" charset="0"/>
              </a:rPr>
              <a:t>i</a:t>
            </a:r>
            <a:r>
              <a:rPr lang="en-US" sz="2600" dirty="0">
                <a:latin typeface="Courier" pitchFamily="2" charset="0"/>
              </a:rPr>
              <a:t>]; </a:t>
            </a:r>
          </a:p>
          <a:p>
            <a:pPr algn="l" defTabSz="830862">
              <a:defRPr sz="2800"/>
            </a:pPr>
            <a:r>
              <a:rPr lang="en-US" sz="2600" dirty="0">
                <a:latin typeface="Courier" pitchFamily="2" charset="0"/>
              </a:rPr>
              <a:t>y = A[</a:t>
            </a:r>
            <a:r>
              <a:rPr lang="en-US" sz="2600" dirty="0" err="1">
                <a:latin typeface="Courier" pitchFamily="2" charset="0"/>
              </a:rPr>
              <a:t>i</a:t>
            </a:r>
            <a:r>
              <a:rPr lang="en-US" sz="2600" dirty="0">
                <a:latin typeface="Courier" pitchFamily="2" charset="0"/>
              </a:rPr>
              <a:t>];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313DCD-6441-9A41-864D-6050E1B7C4BF}"/>
              </a:ext>
            </a:extLst>
          </p:cNvPr>
          <p:cNvCxnSpPr>
            <a:cxnSpLocks/>
          </p:cNvCxnSpPr>
          <p:nvPr/>
        </p:nvCxnSpPr>
        <p:spPr>
          <a:xfrm>
            <a:off x="896112" y="2532888"/>
            <a:ext cx="1831534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007DD35-A671-5D4E-8842-0F4FC6A2CCF6}"/>
              </a:ext>
            </a:extLst>
          </p:cNvPr>
          <p:cNvCxnSpPr>
            <a:cxnSpLocks/>
          </p:cNvCxnSpPr>
          <p:nvPr/>
        </p:nvCxnSpPr>
        <p:spPr>
          <a:xfrm>
            <a:off x="896112" y="5458968"/>
            <a:ext cx="2036781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3ACCF02-EFCD-C84A-8E74-65443A57D49A}"/>
              </a:ext>
            </a:extLst>
          </p:cNvPr>
          <p:cNvCxnSpPr>
            <a:cxnSpLocks/>
          </p:cNvCxnSpPr>
          <p:nvPr/>
        </p:nvCxnSpPr>
        <p:spPr>
          <a:xfrm>
            <a:off x="896112" y="7397496"/>
            <a:ext cx="1655064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979345-C791-F24B-ACF5-8306F76AE11B}"/>
              </a:ext>
            </a:extLst>
          </p:cNvPr>
          <p:cNvSpPr txBox="1"/>
          <p:nvPr/>
        </p:nvSpPr>
        <p:spPr>
          <a:xfrm>
            <a:off x="3320203" y="7121019"/>
            <a:ext cx="1304845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600" dirty="0">
                <a:latin typeface="Courier" pitchFamily="2" charset="0"/>
              </a:rPr>
              <a:t>y = x;</a:t>
            </a: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" pitchFamily="2" charset="0"/>
              <a:sym typeface="Helvetica Light"/>
            </a:endParaRPr>
          </a:p>
        </p:txBody>
      </p:sp>
      <p:sp>
        <p:nvSpPr>
          <p:cNvPr id="48" name="Inattention to generated values">
            <a:extLst>
              <a:ext uri="{FF2B5EF4-FFF2-40B4-BE49-F238E27FC236}">
                <a16:creationId xmlns:a16="http://schemas.microsoft.com/office/drawing/2014/main" id="{B5E1E57F-DCFD-D843-ABCA-70B4C4098071}"/>
              </a:ext>
            </a:extLst>
          </p:cNvPr>
          <p:cNvSpPr/>
          <p:nvPr/>
        </p:nvSpPr>
        <p:spPr>
          <a:xfrm>
            <a:off x="5966791" y="2497489"/>
            <a:ext cx="3282696" cy="502920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 err="1"/>
              <a:t>DeadSpy</a:t>
            </a:r>
            <a:r>
              <a:rPr lang="en-US" dirty="0"/>
              <a:t> (CGO’12)</a:t>
            </a:r>
            <a:endParaRPr dirty="0"/>
          </a:p>
        </p:txBody>
      </p:sp>
      <p:sp>
        <p:nvSpPr>
          <p:cNvPr id="53" name="Inattention to generated values">
            <a:extLst>
              <a:ext uri="{FF2B5EF4-FFF2-40B4-BE49-F238E27FC236}">
                <a16:creationId xmlns:a16="http://schemas.microsoft.com/office/drawing/2014/main" id="{DC467A90-17B9-6C4D-A84C-3C3A5522E586}"/>
              </a:ext>
            </a:extLst>
          </p:cNvPr>
          <p:cNvSpPr/>
          <p:nvPr/>
        </p:nvSpPr>
        <p:spPr>
          <a:xfrm>
            <a:off x="5959102" y="4838020"/>
            <a:ext cx="3279056" cy="502920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 err="1"/>
              <a:t>RedSpy</a:t>
            </a:r>
            <a:r>
              <a:rPr lang="en-US" dirty="0"/>
              <a:t> (ASPLOS’17)</a:t>
            </a:r>
            <a:endParaRPr dirty="0"/>
          </a:p>
        </p:txBody>
      </p:sp>
      <p:sp>
        <p:nvSpPr>
          <p:cNvPr id="61" name="Inattention to generated values">
            <a:extLst>
              <a:ext uri="{FF2B5EF4-FFF2-40B4-BE49-F238E27FC236}">
                <a16:creationId xmlns:a16="http://schemas.microsoft.com/office/drawing/2014/main" id="{E70B6854-D5A0-2443-98F6-0385E5753ED9}"/>
              </a:ext>
            </a:extLst>
          </p:cNvPr>
          <p:cNvSpPr/>
          <p:nvPr/>
        </p:nvSpPr>
        <p:spPr>
          <a:xfrm>
            <a:off x="5925231" y="6983729"/>
            <a:ext cx="3244621" cy="502920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 err="1"/>
              <a:t>LoadSpy</a:t>
            </a:r>
            <a:r>
              <a:rPr lang="en-US" dirty="0"/>
              <a:t> (ICSE’19)</a:t>
            </a:r>
            <a:endParaRPr dirty="0"/>
          </a:p>
        </p:txBody>
      </p:sp>
      <p:sp>
        <p:nvSpPr>
          <p:cNvPr id="62" name="Inattention to generated values">
            <a:extLst>
              <a:ext uri="{FF2B5EF4-FFF2-40B4-BE49-F238E27FC236}">
                <a16:creationId xmlns:a16="http://schemas.microsoft.com/office/drawing/2014/main" id="{45CC4BD1-9F68-9244-8F52-FE8B7500B5B1}"/>
              </a:ext>
            </a:extLst>
          </p:cNvPr>
          <p:cNvSpPr/>
          <p:nvPr/>
        </p:nvSpPr>
        <p:spPr>
          <a:xfrm>
            <a:off x="10094140" y="4838020"/>
            <a:ext cx="2556821" cy="50292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Native languages</a:t>
            </a:r>
            <a:endParaRPr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173227D-8B8E-4A48-A5D4-83FAFAF019B9}"/>
              </a:ext>
            </a:extLst>
          </p:cNvPr>
          <p:cNvCxnSpPr>
            <a:cxnSpLocks/>
            <a:stCxn id="48" idx="3"/>
            <a:endCxn id="62" idx="0"/>
          </p:cNvCxnSpPr>
          <p:nvPr/>
        </p:nvCxnSpPr>
        <p:spPr>
          <a:xfrm>
            <a:off x="9249487" y="2748949"/>
            <a:ext cx="2123064" cy="2089071"/>
          </a:xfrm>
          <a:prstGeom prst="curved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282178F3-3ED0-4E42-84FF-812E1F206E7B}"/>
              </a:ext>
            </a:extLst>
          </p:cNvPr>
          <p:cNvCxnSpPr>
            <a:cxnSpLocks/>
            <a:stCxn id="61" idx="3"/>
            <a:endCxn id="62" idx="2"/>
          </p:cNvCxnSpPr>
          <p:nvPr/>
        </p:nvCxnSpPr>
        <p:spPr>
          <a:xfrm flipV="1">
            <a:off x="9169852" y="5340940"/>
            <a:ext cx="2202699" cy="1894249"/>
          </a:xfrm>
          <a:prstGeom prst="curved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412EA1F-0A7D-8743-9F0C-8EF978CB403E}"/>
              </a:ext>
            </a:extLst>
          </p:cNvPr>
          <p:cNvSpPr/>
          <p:nvPr/>
        </p:nvSpPr>
        <p:spPr>
          <a:xfrm>
            <a:off x="6120569" y="4412365"/>
            <a:ext cx="2971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Best Paper Finalist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913D04-81D6-1D48-9060-FA5507EF601D}"/>
              </a:ext>
            </a:extLst>
          </p:cNvPr>
          <p:cNvSpPr/>
          <p:nvPr/>
        </p:nvSpPr>
        <p:spPr>
          <a:xfrm>
            <a:off x="6029727" y="6152732"/>
            <a:ext cx="29715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ACM SIGSOFT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Distinguished Paper</a:t>
            </a:r>
          </a:p>
        </p:txBody>
      </p:sp>
      <p:sp>
        <p:nvSpPr>
          <p:cNvPr id="30" name="Inattention to generated values">
            <a:extLst>
              <a:ext uri="{FF2B5EF4-FFF2-40B4-BE49-F238E27FC236}">
                <a16:creationId xmlns:a16="http://schemas.microsoft.com/office/drawing/2014/main" id="{F2ABE901-A71B-314D-982B-F0462F9D261C}"/>
              </a:ext>
            </a:extLst>
          </p:cNvPr>
          <p:cNvSpPr/>
          <p:nvPr/>
        </p:nvSpPr>
        <p:spPr>
          <a:xfrm>
            <a:off x="5925232" y="8536982"/>
            <a:ext cx="3244621" cy="502920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Witch (ASPLOS’18)</a:t>
            </a:r>
            <a:endParaRPr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66C81E-E7A9-824D-9E94-0C2575904B48}"/>
              </a:ext>
            </a:extLst>
          </p:cNvPr>
          <p:cNvSpPr/>
          <p:nvPr/>
        </p:nvSpPr>
        <p:spPr>
          <a:xfrm>
            <a:off x="6061771" y="7742353"/>
            <a:ext cx="29715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ACM SIGPLAN Research Highlight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7B8550A4-3331-8841-9CE9-07AE775AAA0B}"/>
              </a:ext>
            </a:extLst>
          </p:cNvPr>
          <p:cNvCxnSpPr>
            <a:cxnSpLocks/>
            <a:stCxn id="36" idx="3"/>
            <a:endCxn id="48" idx="1"/>
          </p:cNvCxnSpPr>
          <p:nvPr/>
        </p:nvCxnSpPr>
        <p:spPr>
          <a:xfrm>
            <a:off x="4662245" y="2745450"/>
            <a:ext cx="1304546" cy="3499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6C64EAAA-90EE-2641-B032-E4827969907E}"/>
              </a:ext>
            </a:extLst>
          </p:cNvPr>
          <p:cNvCxnSpPr>
            <a:cxnSpLocks/>
          </p:cNvCxnSpPr>
          <p:nvPr/>
        </p:nvCxnSpPr>
        <p:spPr>
          <a:xfrm flipV="1">
            <a:off x="4711879" y="5100154"/>
            <a:ext cx="1248327" cy="4462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E280459F-C859-854F-8D67-79A9D7743171}"/>
              </a:ext>
            </a:extLst>
          </p:cNvPr>
          <p:cNvCxnSpPr>
            <a:cxnSpLocks/>
          </p:cNvCxnSpPr>
          <p:nvPr/>
        </p:nvCxnSpPr>
        <p:spPr>
          <a:xfrm>
            <a:off x="4654923" y="7230067"/>
            <a:ext cx="1266239" cy="4336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BB96BC5D-A6B0-2D4A-8FF8-C22CEE6DF664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9169853" y="5340940"/>
            <a:ext cx="2371282" cy="3447502"/>
          </a:xfrm>
          <a:prstGeom prst="curved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A86FE1-0F58-2A43-934F-3C2BE4D7A12B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678009" y="2745450"/>
            <a:ext cx="1247223" cy="604299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7C3EADF-7AD3-9549-8D8F-7CA9E0784868}"/>
              </a:ext>
            </a:extLst>
          </p:cNvPr>
          <p:cNvCxnSpPr>
            <a:cxnSpLocks/>
            <a:stCxn id="37" idx="3"/>
            <a:endCxn id="30" idx="1"/>
          </p:cNvCxnSpPr>
          <p:nvPr/>
        </p:nvCxnSpPr>
        <p:spPr>
          <a:xfrm>
            <a:off x="4670320" y="5081985"/>
            <a:ext cx="1254912" cy="370645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DDA2E9-00E4-AE46-8606-9E0B33DC6C42}"/>
              </a:ext>
            </a:extLst>
          </p:cNvPr>
          <p:cNvCxnSpPr>
            <a:cxnSpLocks/>
          </p:cNvCxnSpPr>
          <p:nvPr/>
        </p:nvCxnSpPr>
        <p:spPr>
          <a:xfrm>
            <a:off x="4670319" y="7230067"/>
            <a:ext cx="1237977" cy="158291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D67B2FE-B252-8A48-A65F-51A5FB6EF186}"/>
              </a:ext>
            </a:extLst>
          </p:cNvPr>
          <p:cNvSpPr/>
          <p:nvPr/>
        </p:nvSpPr>
        <p:spPr>
          <a:xfrm>
            <a:off x="5725175" y="2049389"/>
            <a:ext cx="3765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Best Presentation Award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B05B901-5432-D14E-941F-65675AA6F095}"/>
              </a:ext>
            </a:extLst>
          </p:cNvPr>
          <p:cNvCxnSpPr>
            <a:stCxn id="53" idx="3"/>
            <a:endCxn id="62" idx="1"/>
          </p:cNvCxnSpPr>
          <p:nvPr/>
        </p:nvCxnSpPr>
        <p:spPr>
          <a:xfrm>
            <a:off x="9238158" y="5089480"/>
            <a:ext cx="855982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417590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10" grpId="0"/>
      <p:bldP spid="48" grpId="0" animBg="1" advAuto="0"/>
      <p:bldP spid="53" grpId="0" animBg="1" advAuto="0"/>
      <p:bldP spid="61" grpId="0" animBg="1" advAuto="0"/>
      <p:bldP spid="62" grpId="0" animBg="1"/>
      <p:bldP spid="2" grpId="0"/>
      <p:bldP spid="20" grpId="0"/>
      <p:bldP spid="30" grpId="0" animBg="1"/>
      <p:bldP spid="39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8D98-AA44-F64F-803C-29E5528B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D770A-8AFE-E641-8EE0-9D60CBD3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1" y="1941286"/>
            <a:ext cx="13048342" cy="6286500"/>
          </a:xfrm>
        </p:spPr>
        <p:txBody>
          <a:bodyPr/>
          <a:lstStyle/>
          <a:p>
            <a:r>
              <a:rPr lang="en-US" dirty="0"/>
              <a:t>JVM introduces abstraction for memory profiling</a:t>
            </a:r>
          </a:p>
          <a:p>
            <a:r>
              <a:rPr lang="en-US" dirty="0"/>
              <a:t>GC interferes with objects</a:t>
            </a:r>
          </a:p>
          <a:p>
            <a:pPr lvl="1"/>
            <a:r>
              <a:rPr lang="en-US" dirty="0"/>
              <a:t>Move objects</a:t>
            </a:r>
          </a:p>
          <a:p>
            <a:pPr lvl="1"/>
            <a:r>
              <a:rPr lang="en-US" dirty="0"/>
              <a:t>Reclaim objects</a:t>
            </a:r>
          </a:p>
          <a:p>
            <a:r>
              <a:rPr lang="en-US" dirty="0"/>
              <a:t>JIT compiler may produce inefficient machine code</a:t>
            </a:r>
          </a:p>
          <a:p>
            <a:pPr lvl="1"/>
            <a:r>
              <a:rPr lang="en-US" dirty="0"/>
              <a:t>Bytecode instrumentation tools miss machine code level inefficiencies</a:t>
            </a:r>
          </a:p>
          <a:p>
            <a:r>
              <a:rPr lang="en-US" dirty="0"/>
              <a:t>Fine-grained instrumentation incurs high overhead (up to 200x)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4FBF0-B18E-7F48-BBF3-F2D8BEDBEAD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77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3FF8-EB66-244A-98B1-84E8E262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2648" y="274320"/>
            <a:ext cx="14228064" cy="1452894"/>
          </a:xfrm>
        </p:spPr>
        <p:txBody>
          <a:bodyPr>
            <a:noAutofit/>
          </a:bodyPr>
          <a:lstStyle/>
          <a:p>
            <a:r>
              <a:rPr lang="en-US" sz="4000" dirty="0"/>
              <a:t>Software Inefficiencies: Redundant Memory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E7774-CAD8-A74C-9866-A580A13CC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929" y="1883228"/>
            <a:ext cx="11099800" cy="6286500"/>
          </a:xfrm>
        </p:spPr>
        <p:txBody>
          <a:bodyPr/>
          <a:lstStyle/>
          <a:p>
            <a:r>
              <a:rPr lang="en-US" dirty="0"/>
              <a:t>Inefficient machine code generation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AB107-280D-E94A-A057-03215A9826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sp>
        <p:nvSpPr>
          <p:cNvPr id="5" name="for(i=0; i&lt;N; ++i){     b[i] = exp(a[i]);…">
            <a:extLst>
              <a:ext uri="{FF2B5EF4-FFF2-40B4-BE49-F238E27FC236}">
                <a16:creationId xmlns:a16="http://schemas.microsoft.com/office/drawing/2014/main" id="{198AC4B6-CA71-A148-9209-3DE3B416CE39}"/>
              </a:ext>
            </a:extLst>
          </p:cNvPr>
          <p:cNvSpPr/>
          <p:nvPr/>
        </p:nvSpPr>
        <p:spPr>
          <a:xfrm>
            <a:off x="562719" y="3255264"/>
            <a:ext cx="5097852" cy="183867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2248" tIns="72248" rIns="72248" bIns="72248">
            <a:spAutoFit/>
          </a:bodyPr>
          <a:lstStyle/>
          <a:p>
            <a:pPr algn="l" defTabSz="830862">
              <a:defRPr sz="2800"/>
            </a:pPr>
            <a:r>
              <a:rPr lang="en-US" sz="2200" dirty="0">
                <a:latin typeface="Courier" pitchFamily="2" charset="0"/>
              </a:rPr>
              <a:t>1 for (…) {</a:t>
            </a:r>
          </a:p>
          <a:p>
            <a:pPr algn="l" defTabSz="830862">
              <a:defRPr sz="2800"/>
            </a:pP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2</a:t>
            </a:r>
            <a:r>
              <a:rPr lang="en-US" sz="2200" dirty="0">
                <a:solidFill>
                  <a:srgbClr val="FF0000"/>
                </a:solidFill>
                <a:latin typeface="Courier" pitchFamily="2" charset="0"/>
              </a:rPr>
              <a:t>  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d[j] = d[</a:t>
            </a:r>
            <a:r>
              <a:rPr lang="en-US" sz="2200" dirty="0" err="1">
                <a:solidFill>
                  <a:schemeClr val="tx1"/>
                </a:solidFill>
                <a:latin typeface="Courier" pitchFamily="2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] - </a:t>
            </a:r>
            <a:r>
              <a:rPr lang="en-US" sz="2200" dirty="0" err="1">
                <a:solidFill>
                  <a:schemeClr val="tx1"/>
                </a:solidFill>
                <a:latin typeface="Courier" pitchFamily="2" charset="0"/>
              </a:rPr>
              <a:t>wd_real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;</a:t>
            </a:r>
          </a:p>
          <a:p>
            <a:pPr algn="l" defTabSz="830862">
              <a:defRPr sz="2800"/>
            </a:pP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3</a:t>
            </a:r>
            <a:r>
              <a:rPr lang="en-US" sz="2200" dirty="0">
                <a:solidFill>
                  <a:srgbClr val="FF0000"/>
                </a:solidFill>
                <a:latin typeface="Courier" pitchFamily="2" charset="0"/>
              </a:rPr>
              <a:t>  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d[j+1] = d[i+1] - </a:t>
            </a:r>
            <a:r>
              <a:rPr lang="en-US" sz="2200" dirty="0" err="1">
                <a:solidFill>
                  <a:schemeClr val="tx1"/>
                </a:solidFill>
                <a:latin typeface="Courier" pitchFamily="2" charset="0"/>
              </a:rPr>
              <a:t>wd_imag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;</a:t>
            </a:r>
          </a:p>
          <a:p>
            <a:pPr algn="l" defTabSz="830862">
              <a:defRPr sz="2800"/>
            </a:pP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4  d[</a:t>
            </a:r>
            <a:r>
              <a:rPr lang="en-US" sz="2200" dirty="0" err="1">
                <a:solidFill>
                  <a:schemeClr val="tx1"/>
                </a:solidFill>
                <a:latin typeface="Courier" pitchFamily="2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] = d[</a:t>
            </a:r>
            <a:r>
              <a:rPr lang="en-US" sz="2200" dirty="0" err="1">
                <a:solidFill>
                  <a:schemeClr val="tx1"/>
                </a:solidFill>
                <a:latin typeface="Courier" pitchFamily="2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] + </a:t>
            </a:r>
            <a:r>
              <a:rPr lang="en-US" sz="2200" dirty="0" err="1">
                <a:solidFill>
                  <a:schemeClr val="tx1"/>
                </a:solidFill>
                <a:latin typeface="Courier" pitchFamily="2" charset="0"/>
              </a:rPr>
              <a:t>wd_real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; </a:t>
            </a:r>
          </a:p>
          <a:p>
            <a:pPr algn="l" defTabSz="830862">
              <a:defRPr sz="2800"/>
            </a:pPr>
            <a:r>
              <a:rPr lang="en-US" sz="2200" dirty="0">
                <a:latin typeface="Courier" pitchFamily="2" charset="0"/>
              </a:rPr>
              <a:t>5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29B83B-4936-654D-8AC9-CF1BF09A9D75}"/>
              </a:ext>
            </a:extLst>
          </p:cNvPr>
          <p:cNvSpPr txBox="1"/>
          <p:nvPr/>
        </p:nvSpPr>
        <p:spPr>
          <a:xfrm>
            <a:off x="1112837" y="2757146"/>
            <a:ext cx="322693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000" dirty="0" err="1"/>
              <a:t>SPECjvm</a:t>
            </a:r>
            <a:r>
              <a:rPr lang="en-US" sz="2000" dirty="0"/>
              <a:t> 2008 FFT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83D96-FA9A-F640-B841-22BBEDA83A42}"/>
              </a:ext>
            </a:extLst>
          </p:cNvPr>
          <p:cNvSpPr txBox="1"/>
          <p:nvPr/>
        </p:nvSpPr>
        <p:spPr>
          <a:xfrm>
            <a:off x="6467507" y="3574569"/>
            <a:ext cx="4866196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200" dirty="0" err="1">
                <a:solidFill>
                  <a:schemeClr val="tx1"/>
                </a:solidFill>
                <a:latin typeface="Courier" pitchFamily="2" charset="0"/>
              </a:rPr>
              <a:t>vmovsd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 0x10(%r9,%r8,8),%xmm2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245730-BE59-A249-8FCA-692381C64554}"/>
              </a:ext>
            </a:extLst>
          </p:cNvPr>
          <p:cNvSpPr txBox="1"/>
          <p:nvPr/>
        </p:nvSpPr>
        <p:spPr>
          <a:xfrm>
            <a:off x="6426750" y="4287117"/>
            <a:ext cx="5974574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200" dirty="0" err="1">
                <a:solidFill>
                  <a:schemeClr val="tx1"/>
                </a:solidFill>
                <a:latin typeface="Courier" pitchFamily="2" charset="0"/>
              </a:rPr>
              <a:t>vaddsd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 0x10(%r9,%r8,8),%xmm0,%xmm0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EA3C85-A62D-4F41-92FD-7DD70197A9E5}"/>
              </a:ext>
            </a:extLst>
          </p:cNvPr>
          <p:cNvSpPr txBox="1"/>
          <p:nvPr/>
        </p:nvSpPr>
        <p:spPr>
          <a:xfrm>
            <a:off x="410325" y="5707056"/>
            <a:ext cx="8490280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solidFill>
                  <a:schemeClr val="tx1"/>
                </a:solidFill>
                <a:cs typeface="Helvetica" panose="020B0604020202020204" pitchFamily="34" charset="0"/>
              </a:rPr>
              <a:t>Silent load: load d[</a:t>
            </a:r>
            <a:r>
              <a:rPr lang="en-US" sz="2200" dirty="0" err="1">
                <a:solidFill>
                  <a:schemeClr val="tx1"/>
                </a:solidFill>
                <a:cs typeface="Helvetica" panose="020B0604020202020204" pitchFamily="34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cs typeface="Helvetica" panose="020B0604020202020204" pitchFamily="34" charset="0"/>
              </a:rPr>
              <a:t>] twice from memory in a single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37">
                <a:extLst>
                  <a:ext uri="{FF2B5EF4-FFF2-40B4-BE49-F238E27FC236}">
                    <a16:creationId xmlns:a16="http://schemas.microsoft.com/office/drawing/2014/main" id="{FAD70FD7-0BBA-AE46-AF41-3AD687E962AD}"/>
                  </a:ext>
                </a:extLst>
              </p:cNvPr>
              <p:cNvSpPr txBox="1"/>
              <p:nvPr/>
            </p:nvSpPr>
            <p:spPr>
              <a:xfrm>
                <a:off x="385612" y="6464686"/>
                <a:ext cx="707707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200" dirty="0">
                    <a:solidFill>
                      <a:schemeClr val="tx1"/>
                    </a:solidFill>
                    <a:cs typeface="Helvetica" panose="020B0604020202020204" pitchFamily="34" charset="0"/>
                  </a:rPr>
                  <a:t>Optimization: scalar replacement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Helvetica" panose="020B0604020202020204" pitchFamily="34" charset="0"/>
                  </a:rPr>
                  <a:t> </a:t>
                </a:r>
                <a:r>
                  <a:rPr lang="en-US" sz="2200" dirty="0">
                    <a:solidFill>
                      <a:srgbClr val="FF0000"/>
                    </a:solidFill>
                    <a:cs typeface="Helvetica" panose="020B0604020202020204" pitchFamily="34" charset="0"/>
                  </a:rPr>
                  <a:t>13% speedup</a:t>
                </a:r>
                <a:r>
                  <a:rPr lang="en-US" sz="2200" dirty="0">
                    <a:solidFill>
                      <a:srgbClr val="FF0000"/>
                    </a:solidFill>
                    <a:cs typeface="Helvetica" panose="020B0604020202020204" pitchFamily="34" charset="0"/>
                    <a:sym typeface="Wingdings" pitchFamily="2" charset="2"/>
                  </a:rPr>
                  <a:t> </a:t>
                </a:r>
                <a:r>
                  <a:rPr lang="en-US" sz="2200" dirty="0">
                    <a:solidFill>
                      <a:srgbClr val="FF0000"/>
                    </a:solidFill>
                    <a:cs typeface="Helvetica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9" name="文本框 37">
                <a:extLst>
                  <a:ext uri="{FF2B5EF4-FFF2-40B4-BE49-F238E27FC236}">
                    <a16:creationId xmlns:a16="http://schemas.microsoft.com/office/drawing/2014/main" id="{FAD70FD7-0BBA-AE46-AF41-3AD687E96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12" y="6464686"/>
                <a:ext cx="7077072" cy="430887"/>
              </a:xfrm>
              <a:prstGeom prst="rect">
                <a:avLst/>
              </a:prstGeom>
              <a:blipFill>
                <a:blip r:embed="rId3"/>
                <a:stretch>
                  <a:fillRect l="-894" t="-85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or(i=0; i&lt;N; ++i){     b[i] = exp(a[i]);…">
            <a:extLst>
              <a:ext uri="{FF2B5EF4-FFF2-40B4-BE49-F238E27FC236}">
                <a16:creationId xmlns:a16="http://schemas.microsoft.com/office/drawing/2014/main" id="{9B5C764E-0B1C-F144-A41B-86B28BF42128}"/>
              </a:ext>
            </a:extLst>
          </p:cNvPr>
          <p:cNvSpPr/>
          <p:nvPr/>
        </p:nvSpPr>
        <p:spPr>
          <a:xfrm>
            <a:off x="562719" y="6953636"/>
            <a:ext cx="5097852" cy="217723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2248" tIns="72248" rIns="72248" bIns="72248">
            <a:spAutoFit/>
          </a:bodyPr>
          <a:lstStyle/>
          <a:p>
            <a:pPr algn="l" defTabSz="830862">
              <a:defRPr sz="2800"/>
            </a:pPr>
            <a:r>
              <a:rPr lang="en-US" sz="2200" dirty="0">
                <a:latin typeface="Courier" pitchFamily="2" charset="0"/>
              </a:rPr>
              <a:t>1 for (…) {</a:t>
            </a:r>
          </a:p>
          <a:p>
            <a:pPr algn="l" defTabSz="830862">
              <a:defRPr sz="2800"/>
            </a:pPr>
            <a:r>
              <a:rPr lang="en-US" sz="2200" dirty="0">
                <a:latin typeface="Courier" pitchFamily="2" charset="0"/>
              </a:rPr>
              <a:t>3  </a:t>
            </a:r>
            <a:r>
              <a:rPr lang="en-US" sz="2200" dirty="0">
                <a:solidFill>
                  <a:srgbClr val="FF0000"/>
                </a:solidFill>
                <a:latin typeface="Courier" pitchFamily="2" charset="0"/>
              </a:rPr>
              <a:t>scalar = d[</a:t>
            </a:r>
            <a:r>
              <a:rPr lang="en-US" sz="2200" dirty="0" err="1">
                <a:solidFill>
                  <a:srgbClr val="FF0000"/>
                </a:solidFill>
                <a:latin typeface="Courier" pitchFamily="2" charset="0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Courier" pitchFamily="2" charset="0"/>
              </a:rPr>
              <a:t>]</a:t>
            </a:r>
          </a:p>
          <a:p>
            <a:pPr algn="l" defTabSz="830862">
              <a:defRPr sz="2800"/>
            </a:pP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2</a:t>
            </a:r>
            <a:r>
              <a:rPr lang="en-US" sz="2200" dirty="0">
                <a:solidFill>
                  <a:srgbClr val="FF0000"/>
                </a:solidFill>
                <a:latin typeface="Courier" pitchFamily="2" charset="0"/>
              </a:rPr>
              <a:t>  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d[j] = </a:t>
            </a:r>
            <a:r>
              <a:rPr lang="en-US" sz="2200" dirty="0">
                <a:solidFill>
                  <a:srgbClr val="FF0000"/>
                </a:solidFill>
                <a:latin typeface="Courier" pitchFamily="2" charset="0"/>
              </a:rPr>
              <a:t>scalar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 - </a:t>
            </a:r>
            <a:r>
              <a:rPr lang="en-US" sz="2200" dirty="0" err="1">
                <a:solidFill>
                  <a:schemeClr val="tx1"/>
                </a:solidFill>
                <a:latin typeface="Courier" pitchFamily="2" charset="0"/>
              </a:rPr>
              <a:t>wd_real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;</a:t>
            </a:r>
          </a:p>
          <a:p>
            <a:pPr algn="l" defTabSz="830862">
              <a:defRPr sz="2800"/>
            </a:pP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3</a:t>
            </a:r>
            <a:r>
              <a:rPr lang="en-US" sz="2200" dirty="0">
                <a:solidFill>
                  <a:srgbClr val="FF0000"/>
                </a:solidFill>
                <a:latin typeface="Courier" pitchFamily="2" charset="0"/>
              </a:rPr>
              <a:t>  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d[j+1] = d[i+1] - </a:t>
            </a:r>
            <a:r>
              <a:rPr lang="en-US" sz="2200" dirty="0" err="1">
                <a:solidFill>
                  <a:schemeClr val="tx1"/>
                </a:solidFill>
                <a:latin typeface="Courier" pitchFamily="2" charset="0"/>
              </a:rPr>
              <a:t>wd_imag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;</a:t>
            </a:r>
          </a:p>
          <a:p>
            <a:pPr algn="l" defTabSz="830862">
              <a:defRPr sz="2800"/>
            </a:pP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4  d[</a:t>
            </a:r>
            <a:r>
              <a:rPr lang="en-US" sz="2200" dirty="0" err="1">
                <a:solidFill>
                  <a:schemeClr val="tx1"/>
                </a:solidFill>
                <a:latin typeface="Courier" pitchFamily="2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] = </a:t>
            </a:r>
            <a:r>
              <a:rPr lang="en-US" sz="2200" dirty="0">
                <a:solidFill>
                  <a:srgbClr val="FF0000"/>
                </a:solidFill>
                <a:latin typeface="Courier" pitchFamily="2" charset="0"/>
              </a:rPr>
              <a:t>scalar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 + </a:t>
            </a:r>
            <a:r>
              <a:rPr lang="en-US" sz="2200" dirty="0" err="1">
                <a:solidFill>
                  <a:schemeClr val="tx1"/>
                </a:solidFill>
                <a:latin typeface="Courier" pitchFamily="2" charset="0"/>
              </a:rPr>
              <a:t>wd_real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; </a:t>
            </a:r>
          </a:p>
          <a:p>
            <a:pPr algn="l" defTabSz="830862">
              <a:defRPr sz="2800"/>
            </a:pPr>
            <a:r>
              <a:rPr lang="en-US" sz="2200" dirty="0">
                <a:latin typeface="Courier" pitchFamily="2" charset="0"/>
              </a:rPr>
              <a:t>5 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560E46-DA49-8F48-90BD-CAB4DAEBF3E1}"/>
              </a:ext>
            </a:extLst>
          </p:cNvPr>
          <p:cNvSpPr/>
          <p:nvPr/>
        </p:nvSpPr>
        <p:spPr>
          <a:xfrm>
            <a:off x="2247900" y="3652119"/>
            <a:ext cx="806595" cy="389314"/>
          </a:xfrm>
          <a:prstGeom prst="rect">
            <a:avLst/>
          </a:prstGeom>
          <a:noFill/>
          <a:ln w="28575" cap="flat">
            <a:solidFill>
              <a:srgbClr val="00B0F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42839-5BB4-3344-A43E-170E35389977}"/>
              </a:ext>
            </a:extLst>
          </p:cNvPr>
          <p:cNvSpPr/>
          <p:nvPr/>
        </p:nvSpPr>
        <p:spPr>
          <a:xfrm>
            <a:off x="2247899" y="4338949"/>
            <a:ext cx="806595" cy="38931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2D26A1-8B5C-0C44-84B4-BC36CAD39C87}"/>
              </a:ext>
            </a:extLst>
          </p:cNvPr>
          <p:cNvSpPr/>
          <p:nvPr/>
        </p:nvSpPr>
        <p:spPr>
          <a:xfrm>
            <a:off x="7697778" y="3652119"/>
            <a:ext cx="2532072" cy="310896"/>
          </a:xfrm>
          <a:prstGeom prst="rect">
            <a:avLst/>
          </a:prstGeom>
          <a:noFill/>
          <a:ln w="28575" cap="flat">
            <a:solidFill>
              <a:srgbClr val="00B0F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37D1D5-63DA-6D47-AA70-D9905E15EEA9}"/>
              </a:ext>
            </a:extLst>
          </p:cNvPr>
          <p:cNvSpPr/>
          <p:nvPr/>
        </p:nvSpPr>
        <p:spPr>
          <a:xfrm>
            <a:off x="7697778" y="4338949"/>
            <a:ext cx="2532072" cy="30860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67058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7" grpId="0"/>
      <p:bldP spid="29" grpId="0"/>
      <p:bldP spid="13" grpId="0" animBg="1"/>
      <p:bldP spid="7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3FF8-EB66-244A-98B1-84E8E262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2648" y="274320"/>
            <a:ext cx="14228064" cy="1452894"/>
          </a:xfrm>
        </p:spPr>
        <p:txBody>
          <a:bodyPr>
            <a:noAutofit/>
          </a:bodyPr>
          <a:lstStyle/>
          <a:p>
            <a:r>
              <a:rPr lang="en-US" sz="4000" dirty="0"/>
              <a:t>Software Inefficiencies: Redundant Memory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E7774-CAD8-A74C-9866-A580A13CC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929" y="1883228"/>
            <a:ext cx="11099800" cy="6286500"/>
          </a:xfrm>
        </p:spPr>
        <p:txBody>
          <a:bodyPr/>
          <a:lstStyle/>
          <a:p>
            <a:r>
              <a:rPr lang="en-US" dirty="0"/>
              <a:t>Suboptimal algorithm/data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AB107-280D-E94A-A057-03215A9826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  <p:sp>
        <p:nvSpPr>
          <p:cNvPr id="5" name="for(i=0; i&lt;N; ++i){     b[i] = exp(a[i]);…">
            <a:extLst>
              <a:ext uri="{FF2B5EF4-FFF2-40B4-BE49-F238E27FC236}">
                <a16:creationId xmlns:a16="http://schemas.microsoft.com/office/drawing/2014/main" id="{198AC4B6-CA71-A148-9209-3DE3B416CE39}"/>
              </a:ext>
            </a:extLst>
          </p:cNvPr>
          <p:cNvSpPr/>
          <p:nvPr/>
        </p:nvSpPr>
        <p:spPr>
          <a:xfrm>
            <a:off x="594180" y="2974509"/>
            <a:ext cx="9235440" cy="183867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2248" tIns="72248" rIns="72248" bIns="72248">
            <a:noAutofit/>
          </a:bodyPr>
          <a:lstStyle/>
          <a:p>
            <a:pPr algn="l" defTabSz="830862">
              <a:defRPr sz="2800"/>
            </a:pPr>
            <a:r>
              <a:rPr lang="en-US" altLang="zh-CN" sz="2200" dirty="0">
                <a:latin typeface="Courier" pitchFamily="2" charset="0"/>
              </a:rPr>
              <a:t>1</a:t>
            </a:r>
            <a:r>
              <a:rPr lang="zh-CN" altLang="en-US" sz="2200" dirty="0">
                <a:latin typeface="Courier" pitchFamily="2" charset="0"/>
              </a:rPr>
              <a:t> </a:t>
            </a:r>
            <a:r>
              <a:rPr lang="en-US" sz="2200" dirty="0">
                <a:solidFill>
                  <a:schemeClr val="accent2"/>
                </a:solidFill>
                <a:latin typeface="Courier" pitchFamily="2" charset="0"/>
              </a:rPr>
              <a:t>public</a:t>
            </a:r>
            <a:r>
              <a:rPr lang="en-US" sz="2200" dirty="0">
                <a:latin typeface="Courier" pitchFamily="2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Courier" pitchFamily="2" charset="0"/>
              </a:rPr>
              <a:t>boolean</a:t>
            </a:r>
            <a:r>
              <a:rPr lang="en-US" sz="2200" dirty="0">
                <a:latin typeface="Courier" pitchFamily="2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urier" pitchFamily="2" charset="0"/>
              </a:rPr>
              <a:t>retainAll</a:t>
            </a:r>
            <a:r>
              <a:rPr lang="en-US" sz="2200" dirty="0">
                <a:latin typeface="Courier" pitchFamily="2" charset="0"/>
              </a:rPr>
              <a:t>(</a:t>
            </a:r>
            <a:r>
              <a:rPr lang="en-US" sz="2200" dirty="0">
                <a:solidFill>
                  <a:schemeClr val="accent2"/>
                </a:solidFill>
                <a:latin typeface="Courier" pitchFamily="2" charset="0"/>
              </a:rPr>
              <a:t>final</a:t>
            </a:r>
            <a:r>
              <a:rPr lang="en-US" sz="2200" dirty="0">
                <a:latin typeface="Courier" pitchFamily="2" charset="0"/>
              </a:rPr>
              <a:t> Collection&lt;?&gt; </a:t>
            </a:r>
            <a:r>
              <a:rPr lang="en-US" sz="2200" dirty="0" err="1">
                <a:latin typeface="Courier" pitchFamily="2" charset="0"/>
              </a:rPr>
              <a:t>coll</a:t>
            </a:r>
            <a:r>
              <a:rPr lang="en-US" sz="2200" dirty="0">
                <a:latin typeface="Courier" pitchFamily="2" charset="0"/>
              </a:rPr>
              <a:t>) {</a:t>
            </a:r>
          </a:p>
          <a:p>
            <a:pPr algn="l" defTabSz="830862">
              <a:defRPr sz="2800"/>
            </a:pPr>
            <a:r>
              <a:rPr lang="en-US" altLang="zh-CN" sz="2200" dirty="0">
                <a:latin typeface="Courier" pitchFamily="2" charset="0"/>
              </a:rPr>
              <a:t>2</a:t>
            </a:r>
            <a:r>
              <a:rPr lang="en-US" sz="2200" dirty="0">
                <a:latin typeface="Courier" pitchFamily="2" charset="0"/>
              </a:rPr>
              <a:t>  </a:t>
            </a:r>
            <a:r>
              <a:rPr lang="en-US" sz="2200" dirty="0">
                <a:solidFill>
                  <a:schemeClr val="accent2"/>
                </a:solidFill>
                <a:latin typeface="Courier" pitchFamily="2" charset="0"/>
              </a:rPr>
              <a:t>final</a:t>
            </a:r>
            <a:r>
              <a:rPr lang="en-US" sz="2200" dirty="0">
                <a:latin typeface="Courier" pitchFamily="2" charset="0"/>
              </a:rPr>
              <a:t> Iterator&lt;E&gt; e = iterator(); </a:t>
            </a:r>
          </a:p>
          <a:p>
            <a:pPr algn="l" defTabSz="830862">
              <a:defRPr sz="2800"/>
            </a:pPr>
            <a:r>
              <a:rPr lang="en-US" altLang="zh-CN" sz="2200" dirty="0">
                <a:latin typeface="Courier" pitchFamily="2" charset="0"/>
              </a:rPr>
              <a:t>3</a:t>
            </a:r>
            <a:r>
              <a:rPr lang="en-US" sz="2200" dirty="0">
                <a:latin typeface="Courier" pitchFamily="2" charset="0"/>
              </a:rPr>
              <a:t>  </a:t>
            </a:r>
            <a:r>
              <a:rPr lang="en-US" sz="2200" dirty="0">
                <a:solidFill>
                  <a:schemeClr val="accent2"/>
                </a:solidFill>
                <a:latin typeface="Courier" pitchFamily="2" charset="0"/>
              </a:rPr>
              <a:t>while</a:t>
            </a:r>
            <a:r>
              <a:rPr lang="en-US" sz="2200" dirty="0">
                <a:latin typeface="Courier" pitchFamily="2" charset="0"/>
              </a:rPr>
              <a:t> (</a:t>
            </a:r>
            <a:r>
              <a:rPr lang="en-US" sz="2200" dirty="0" err="1">
                <a:latin typeface="Courier" pitchFamily="2" charset="0"/>
              </a:rPr>
              <a:t>e.</a:t>
            </a:r>
            <a:r>
              <a:rPr lang="en-US" sz="2200" dirty="0" err="1">
                <a:solidFill>
                  <a:schemeClr val="accent1"/>
                </a:solidFill>
                <a:latin typeface="Courier" pitchFamily="2" charset="0"/>
              </a:rPr>
              <a:t>hasNext</a:t>
            </a:r>
            <a:r>
              <a:rPr lang="en-US" sz="2200" dirty="0">
                <a:latin typeface="Courier" pitchFamily="2" charset="0"/>
              </a:rPr>
              <a:t>()) {</a:t>
            </a:r>
          </a:p>
          <a:p>
            <a:pPr algn="l" defTabSz="830862">
              <a:defRPr sz="2800"/>
            </a:pPr>
            <a:r>
              <a:rPr lang="en-US" altLang="zh-CN" sz="2200" dirty="0">
                <a:solidFill>
                  <a:schemeClr val="tx1"/>
                </a:solidFill>
                <a:latin typeface="Courier" pitchFamily="2" charset="0"/>
              </a:rPr>
              <a:t>4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if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 (!</a:t>
            </a:r>
            <a:r>
              <a:rPr lang="en-US" sz="2200" dirty="0" err="1">
                <a:solidFill>
                  <a:schemeClr val="tx1"/>
                </a:solidFill>
                <a:latin typeface="Courier" pitchFamily="2" charset="0"/>
              </a:rPr>
              <a:t>coll.</a:t>
            </a:r>
            <a:r>
              <a:rPr lang="en-US" sz="2200" dirty="0" err="1">
                <a:solidFill>
                  <a:schemeClr val="accent1"/>
                </a:solidFill>
                <a:latin typeface="Courier" pitchFamily="2" charset="0"/>
              </a:rPr>
              <a:t>contains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" pitchFamily="2" charset="0"/>
              </a:rPr>
              <a:t>e.</a:t>
            </a:r>
            <a:r>
              <a:rPr lang="en-US" sz="2200" dirty="0" err="1">
                <a:solidFill>
                  <a:schemeClr val="accent1"/>
                </a:solidFill>
                <a:latin typeface="Courier" pitchFamily="2" charset="0"/>
              </a:rPr>
              <a:t>next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</a:rPr>
              <a:t>())) {</a:t>
            </a:r>
            <a:r>
              <a:rPr lang="zh-CN" altLang="en-US" sz="2200" dirty="0">
                <a:solidFill>
                  <a:schemeClr val="tx1"/>
                </a:solidFill>
                <a:latin typeface="Courier" pitchFamily="2" charset="0"/>
              </a:rPr>
              <a:t>  </a:t>
            </a:r>
            <a:endParaRPr lang="en-US" sz="2200" dirty="0">
              <a:solidFill>
                <a:schemeClr val="tx1"/>
              </a:solidFill>
              <a:latin typeface="Courier" pitchFamily="2" charset="0"/>
            </a:endParaRPr>
          </a:p>
          <a:p>
            <a:pPr algn="l" defTabSz="830862">
              <a:defRPr sz="2800"/>
            </a:pPr>
            <a:r>
              <a:rPr lang="en-US" altLang="zh-CN" sz="2200" dirty="0">
                <a:latin typeface="Courier" pitchFamily="2" charset="0"/>
              </a:rPr>
              <a:t>5</a:t>
            </a:r>
            <a:r>
              <a:rPr lang="en-US" sz="2200" dirty="0">
                <a:latin typeface="Courier" pitchFamily="2" charset="0"/>
              </a:rPr>
              <a:t>      … }}}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29B83B-4936-654D-8AC9-CF1BF09A9D75}"/>
              </a:ext>
            </a:extLst>
          </p:cNvPr>
          <p:cNvSpPr txBox="1"/>
          <p:nvPr/>
        </p:nvSpPr>
        <p:spPr>
          <a:xfrm>
            <a:off x="3323604" y="2488277"/>
            <a:ext cx="421492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000" dirty="0"/>
              <a:t>  Apache Commons Collection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E16B9E-E5B6-6A40-A0EE-B211EF86D2E3}"/>
              </a:ext>
            </a:extLst>
          </p:cNvPr>
          <p:cNvSpPr txBox="1"/>
          <p:nvPr/>
        </p:nvSpPr>
        <p:spPr>
          <a:xfrm>
            <a:off x="4215341" y="5153718"/>
            <a:ext cx="3852871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200" dirty="0"/>
              <a:t>Collection </a:t>
            </a:r>
            <a:r>
              <a:rPr lang="en-US" sz="2200" dirty="0" err="1"/>
              <a:t>coll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{1, </a:t>
            </a:r>
            <a:r>
              <a:rPr lang="en-US" sz="2200" dirty="0"/>
              <a:t>5,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lang="en-US" sz="2200" dirty="0"/>
              <a:t>3, 9, 6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29DFA9-DF71-784C-B489-C44965EF9EA0}"/>
              </a:ext>
            </a:extLst>
          </p:cNvPr>
          <p:cNvSpPr txBox="1"/>
          <p:nvPr/>
        </p:nvSpPr>
        <p:spPr>
          <a:xfrm>
            <a:off x="1668388" y="5903123"/>
            <a:ext cx="1809449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 = {</a:t>
            </a:r>
            <a:r>
              <a:rPr lang="en-US" sz="2200" dirty="0">
                <a:solidFill>
                  <a:srgbClr val="FF0000"/>
                </a:solidFill>
              </a:rPr>
              <a:t>9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, </a:t>
            </a:r>
            <a:r>
              <a:rPr lang="en-US" sz="2200" dirty="0"/>
              <a:t>3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, 6}: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9876BE5-7E1F-6E4A-93FF-357D7D90C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927711"/>
              </p:ext>
            </p:extLst>
          </p:nvPr>
        </p:nvGraphicFramePr>
        <p:xfrm>
          <a:off x="4128183" y="6705501"/>
          <a:ext cx="433493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987">
                  <a:extLst>
                    <a:ext uri="{9D8B030D-6E8A-4147-A177-3AD203B41FA5}">
                      <a16:colId xmlns:a16="http://schemas.microsoft.com/office/drawing/2014/main" val="2431024213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3914264856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3896397866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4029962989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4112262643"/>
                    </a:ext>
                  </a:extLst>
                </a:gridCol>
              </a:tblGrid>
              <a:tr h="1743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399285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D3F5D3F6-0921-1F45-BBBC-E5FA0E5EE7C2}"/>
              </a:ext>
            </a:extLst>
          </p:cNvPr>
          <p:cNvSpPr txBox="1"/>
          <p:nvPr/>
        </p:nvSpPr>
        <p:spPr>
          <a:xfrm>
            <a:off x="1668388" y="6665101"/>
            <a:ext cx="1809449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 = {</a:t>
            </a:r>
            <a:r>
              <a:rPr lang="en-US" sz="2200" dirty="0">
                <a:solidFill>
                  <a:schemeClr val="tx1"/>
                </a:solidFill>
              </a:rPr>
              <a:t>9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, </a:t>
            </a:r>
            <a:r>
              <a:rPr lang="en-US" sz="2200" dirty="0">
                <a:solidFill>
                  <a:srgbClr val="FF0000"/>
                </a:solidFill>
              </a:rPr>
              <a:t>3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, 6}: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08202CAF-6FD2-2340-A039-17AB13403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29843"/>
              </p:ext>
            </p:extLst>
          </p:nvPr>
        </p:nvGraphicFramePr>
        <p:xfrm>
          <a:off x="4130821" y="6705501"/>
          <a:ext cx="433493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987">
                  <a:extLst>
                    <a:ext uri="{9D8B030D-6E8A-4147-A177-3AD203B41FA5}">
                      <a16:colId xmlns:a16="http://schemas.microsoft.com/office/drawing/2014/main" val="2431024213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3914264856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3896397866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4029962989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4112262643"/>
                    </a:ext>
                  </a:extLst>
                </a:gridCol>
              </a:tblGrid>
              <a:tr h="2182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399285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3F7B611-0E89-6F4C-AD45-180D245CB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43725"/>
              </p:ext>
            </p:extLst>
          </p:nvPr>
        </p:nvGraphicFramePr>
        <p:xfrm>
          <a:off x="4130822" y="6705501"/>
          <a:ext cx="433493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987">
                  <a:extLst>
                    <a:ext uri="{9D8B030D-6E8A-4147-A177-3AD203B41FA5}">
                      <a16:colId xmlns:a16="http://schemas.microsoft.com/office/drawing/2014/main" val="2431024213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3914264856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3896397866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4029962989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4112262643"/>
                    </a:ext>
                  </a:extLst>
                </a:gridCol>
              </a:tblGrid>
              <a:tr h="2182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399285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2ABAB1C-05FA-B644-90B0-7C9B20346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311796"/>
              </p:ext>
            </p:extLst>
          </p:nvPr>
        </p:nvGraphicFramePr>
        <p:xfrm>
          <a:off x="4128182" y="6705501"/>
          <a:ext cx="433493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987">
                  <a:extLst>
                    <a:ext uri="{9D8B030D-6E8A-4147-A177-3AD203B41FA5}">
                      <a16:colId xmlns:a16="http://schemas.microsoft.com/office/drawing/2014/main" val="2431024213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3914264856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3896397866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4029962989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4112262643"/>
                    </a:ext>
                  </a:extLst>
                </a:gridCol>
              </a:tblGrid>
              <a:tr h="2182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399285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3D241CCE-E7BC-1A49-96F9-320F72A90A65}"/>
              </a:ext>
            </a:extLst>
          </p:cNvPr>
          <p:cNvSpPr txBox="1"/>
          <p:nvPr/>
        </p:nvSpPr>
        <p:spPr>
          <a:xfrm>
            <a:off x="6067371" y="7046032"/>
            <a:ext cx="472481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✔️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0ACF4302-0558-3746-8133-1CD768838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454887"/>
              </p:ext>
            </p:extLst>
          </p:nvPr>
        </p:nvGraphicFramePr>
        <p:xfrm>
          <a:off x="4128183" y="7489703"/>
          <a:ext cx="433493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987">
                  <a:extLst>
                    <a:ext uri="{9D8B030D-6E8A-4147-A177-3AD203B41FA5}">
                      <a16:colId xmlns:a16="http://schemas.microsoft.com/office/drawing/2014/main" val="2431024213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3914264856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3896397866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4029962989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4112262643"/>
                    </a:ext>
                  </a:extLst>
                </a:gridCol>
              </a:tblGrid>
              <a:tr h="1743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399285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4B12A6C6-2F3D-994C-A92A-97EBE25D8715}"/>
              </a:ext>
            </a:extLst>
          </p:cNvPr>
          <p:cNvSpPr txBox="1"/>
          <p:nvPr/>
        </p:nvSpPr>
        <p:spPr>
          <a:xfrm>
            <a:off x="1668388" y="7449303"/>
            <a:ext cx="1809449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 = {</a:t>
            </a:r>
            <a:r>
              <a:rPr lang="en-US" sz="2200" dirty="0">
                <a:solidFill>
                  <a:schemeClr val="tx1"/>
                </a:solidFill>
              </a:rPr>
              <a:t>9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, </a:t>
            </a:r>
            <a:r>
              <a:rPr lang="en-US" sz="2200" dirty="0"/>
              <a:t>3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, 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6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}:</a:t>
            </a: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30456A02-641E-0841-8A20-FF1AAB945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152484"/>
              </p:ext>
            </p:extLst>
          </p:nvPr>
        </p:nvGraphicFramePr>
        <p:xfrm>
          <a:off x="4130821" y="7489703"/>
          <a:ext cx="433493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987">
                  <a:extLst>
                    <a:ext uri="{9D8B030D-6E8A-4147-A177-3AD203B41FA5}">
                      <a16:colId xmlns:a16="http://schemas.microsoft.com/office/drawing/2014/main" val="2431024213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3914264856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3896397866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4029962989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4112262643"/>
                    </a:ext>
                  </a:extLst>
                </a:gridCol>
              </a:tblGrid>
              <a:tr h="2182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399285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AC9053C6-071B-8145-9292-1FEA01844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085207"/>
              </p:ext>
            </p:extLst>
          </p:nvPr>
        </p:nvGraphicFramePr>
        <p:xfrm>
          <a:off x="4130822" y="7489703"/>
          <a:ext cx="433493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987">
                  <a:extLst>
                    <a:ext uri="{9D8B030D-6E8A-4147-A177-3AD203B41FA5}">
                      <a16:colId xmlns:a16="http://schemas.microsoft.com/office/drawing/2014/main" val="2431024213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3914264856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3896397866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4029962989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4112262643"/>
                    </a:ext>
                  </a:extLst>
                </a:gridCol>
              </a:tblGrid>
              <a:tr h="2182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399285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D355EFE3-EF92-5242-B12D-2F85EE144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455141"/>
              </p:ext>
            </p:extLst>
          </p:nvPr>
        </p:nvGraphicFramePr>
        <p:xfrm>
          <a:off x="4128182" y="7489703"/>
          <a:ext cx="433493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987">
                  <a:extLst>
                    <a:ext uri="{9D8B030D-6E8A-4147-A177-3AD203B41FA5}">
                      <a16:colId xmlns:a16="http://schemas.microsoft.com/office/drawing/2014/main" val="2431024213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3914264856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3896397866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4029962989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4112262643"/>
                    </a:ext>
                  </a:extLst>
                </a:gridCol>
              </a:tblGrid>
              <a:tr h="2182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399285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4A31F3C5-60D2-EE45-86C4-BB2F15C33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15942"/>
              </p:ext>
            </p:extLst>
          </p:nvPr>
        </p:nvGraphicFramePr>
        <p:xfrm>
          <a:off x="4128266" y="7487417"/>
          <a:ext cx="433493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987">
                  <a:extLst>
                    <a:ext uri="{9D8B030D-6E8A-4147-A177-3AD203B41FA5}">
                      <a16:colId xmlns:a16="http://schemas.microsoft.com/office/drawing/2014/main" val="2431024213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3914264856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3896397866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4029962989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4112262643"/>
                    </a:ext>
                  </a:extLst>
                </a:gridCol>
              </a:tblGrid>
              <a:tr h="2182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399285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4188AF80-BCA3-7F47-A5D0-A1654E8E5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74931"/>
              </p:ext>
            </p:extLst>
          </p:nvPr>
        </p:nvGraphicFramePr>
        <p:xfrm>
          <a:off x="4128266" y="7487417"/>
          <a:ext cx="433493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987">
                  <a:extLst>
                    <a:ext uri="{9D8B030D-6E8A-4147-A177-3AD203B41FA5}">
                      <a16:colId xmlns:a16="http://schemas.microsoft.com/office/drawing/2014/main" val="2431024213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3914264856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3896397866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4029962989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4112262643"/>
                    </a:ext>
                  </a:extLst>
                </a:gridCol>
              </a:tblGrid>
              <a:tr h="2182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399285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2A80A4F9-943F-D348-B7DE-2CC6E0DBF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90048"/>
              </p:ext>
            </p:extLst>
          </p:nvPr>
        </p:nvGraphicFramePr>
        <p:xfrm>
          <a:off x="4128183" y="5882902"/>
          <a:ext cx="433493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987">
                  <a:extLst>
                    <a:ext uri="{9D8B030D-6E8A-4147-A177-3AD203B41FA5}">
                      <a16:colId xmlns:a16="http://schemas.microsoft.com/office/drawing/2014/main" val="2431024213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3914264856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3896397866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4029962989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4112262643"/>
                    </a:ext>
                  </a:extLst>
                </a:gridCol>
              </a:tblGrid>
              <a:tr h="1743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399285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07287E5C-8527-4647-9B23-CCE55E0EA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599438"/>
              </p:ext>
            </p:extLst>
          </p:nvPr>
        </p:nvGraphicFramePr>
        <p:xfrm>
          <a:off x="4130821" y="5882902"/>
          <a:ext cx="433493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987">
                  <a:extLst>
                    <a:ext uri="{9D8B030D-6E8A-4147-A177-3AD203B41FA5}">
                      <a16:colId xmlns:a16="http://schemas.microsoft.com/office/drawing/2014/main" val="2431024213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3914264856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3896397866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4029962989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4112262643"/>
                    </a:ext>
                  </a:extLst>
                </a:gridCol>
              </a:tblGrid>
              <a:tr h="2182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399285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69E45282-58BD-934E-92AC-F0A3599D7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155301"/>
              </p:ext>
            </p:extLst>
          </p:nvPr>
        </p:nvGraphicFramePr>
        <p:xfrm>
          <a:off x="4130822" y="5882902"/>
          <a:ext cx="433493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987">
                  <a:extLst>
                    <a:ext uri="{9D8B030D-6E8A-4147-A177-3AD203B41FA5}">
                      <a16:colId xmlns:a16="http://schemas.microsoft.com/office/drawing/2014/main" val="2431024213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3914264856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3896397866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4029962989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4112262643"/>
                    </a:ext>
                  </a:extLst>
                </a:gridCol>
              </a:tblGrid>
              <a:tr h="2182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399285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2933EDC-52A4-0E45-80C3-704C5B88E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492813"/>
              </p:ext>
            </p:extLst>
          </p:nvPr>
        </p:nvGraphicFramePr>
        <p:xfrm>
          <a:off x="4128182" y="5882902"/>
          <a:ext cx="433493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987">
                  <a:extLst>
                    <a:ext uri="{9D8B030D-6E8A-4147-A177-3AD203B41FA5}">
                      <a16:colId xmlns:a16="http://schemas.microsoft.com/office/drawing/2014/main" val="2431024213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3914264856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3896397866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4029962989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4112262643"/>
                    </a:ext>
                  </a:extLst>
                </a:gridCol>
              </a:tblGrid>
              <a:tr h="2182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399285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16D88082-258B-004E-A5CF-DE03859DB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261690"/>
              </p:ext>
            </p:extLst>
          </p:nvPr>
        </p:nvGraphicFramePr>
        <p:xfrm>
          <a:off x="4128181" y="5882902"/>
          <a:ext cx="4334935" cy="36576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866987">
                  <a:extLst>
                    <a:ext uri="{9D8B030D-6E8A-4147-A177-3AD203B41FA5}">
                      <a16:colId xmlns:a16="http://schemas.microsoft.com/office/drawing/2014/main" val="2431024213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3914264856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3896397866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4029962989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4112262643"/>
                    </a:ext>
                  </a:extLst>
                </a:gridCol>
              </a:tblGrid>
              <a:tr h="2182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399285"/>
                  </a:ext>
                </a:extLst>
              </a:tr>
            </a:tbl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id="{49A033E2-12B4-4849-B325-5D03745AACBC}"/>
              </a:ext>
            </a:extLst>
          </p:cNvPr>
          <p:cNvSpPr txBox="1"/>
          <p:nvPr/>
        </p:nvSpPr>
        <p:spPr>
          <a:xfrm>
            <a:off x="6916457" y="6254650"/>
            <a:ext cx="472481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✔️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CABBB7-1A9C-C542-9BBD-FB242F582D8F}"/>
              </a:ext>
            </a:extLst>
          </p:cNvPr>
          <p:cNvSpPr txBox="1"/>
          <p:nvPr/>
        </p:nvSpPr>
        <p:spPr>
          <a:xfrm>
            <a:off x="7831972" y="7894163"/>
            <a:ext cx="472481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✔️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2FD1BEE-ACC0-B446-8B33-2396E128C4A8}"/>
                  </a:ext>
                </a:extLst>
              </p:cNvPr>
              <p:cNvSpPr txBox="1"/>
              <p:nvPr/>
            </p:nvSpPr>
            <p:spPr>
              <a:xfrm>
                <a:off x="1335565" y="8706364"/>
                <a:ext cx="10867385" cy="4411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sz="2200" dirty="0">
                    <a:latin typeface="+mn-ea"/>
                  </a:rPr>
                  <a:t>Optimization: convert </a:t>
                </a:r>
                <a:r>
                  <a:rPr lang="en-US" sz="2200" dirty="0" err="1">
                    <a:latin typeface="+mn-ea"/>
                  </a:rPr>
                  <a:t>coll</a:t>
                </a:r>
                <a:r>
                  <a:rPr lang="en-US" sz="2200" dirty="0">
                    <a:latin typeface="+mn-ea"/>
                  </a:rPr>
                  <a:t> to a hash set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Helvetica" panose="020B0604020202020204" pitchFamily="34" charset="0"/>
                  </a:rPr>
                  <a:t> </a:t>
                </a:r>
                <a:r>
                  <a:rPr lang="en-US" sz="2200" dirty="0">
                    <a:solidFill>
                      <a:srgbClr val="FF0000"/>
                    </a:solidFill>
                    <a:cs typeface="Helvetica" panose="020B0604020202020204" pitchFamily="34" charset="0"/>
                  </a:rPr>
                  <a:t>orders-of-magnitude speedup</a:t>
                </a: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2FD1BEE-ACC0-B446-8B33-2396E128C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565" y="8706364"/>
                <a:ext cx="10867385" cy="441146"/>
              </a:xfrm>
              <a:prstGeom prst="rect">
                <a:avLst/>
              </a:prstGeom>
              <a:blipFill>
                <a:blip r:embed="rId3"/>
                <a:stretch>
                  <a:fillRect l="-933" t="-5714" b="-2571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F5CA8649-0312-5F42-A032-540B4AA7FA54}"/>
              </a:ext>
            </a:extLst>
          </p:cNvPr>
          <p:cNvSpPr txBox="1"/>
          <p:nvPr/>
        </p:nvSpPr>
        <p:spPr>
          <a:xfrm>
            <a:off x="1335566" y="8144738"/>
            <a:ext cx="8490280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>
                <a:solidFill>
                  <a:schemeClr val="tx1"/>
                </a:solidFill>
                <a:cs typeface="Helvetica" panose="020B0604020202020204" pitchFamily="34" charset="0"/>
              </a:rPr>
              <a:t>Silent load: elements in </a:t>
            </a:r>
            <a:r>
              <a:rPr lang="en-US" sz="2200" dirty="0" err="1">
                <a:solidFill>
                  <a:schemeClr val="tx1"/>
                </a:solidFill>
                <a:cs typeface="Helvetica" panose="020B0604020202020204" pitchFamily="34" charset="0"/>
              </a:rPr>
              <a:t>coll</a:t>
            </a:r>
            <a:r>
              <a:rPr lang="en-US" sz="2200" dirty="0">
                <a:solidFill>
                  <a:schemeClr val="tx1"/>
                </a:solidFill>
                <a:cs typeface="Helvetica" panose="020B0604020202020204" pitchFamily="34" charset="0"/>
              </a:rPr>
              <a:t> are repeatedly loaded from memory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FD6AB30-3F87-9F4B-9407-09EACB238C3E}"/>
              </a:ext>
            </a:extLst>
          </p:cNvPr>
          <p:cNvSpPr txBox="1"/>
          <p:nvPr/>
        </p:nvSpPr>
        <p:spPr>
          <a:xfrm>
            <a:off x="502920" y="5180044"/>
            <a:ext cx="3105907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Iterator e = {</a:t>
            </a:r>
            <a:r>
              <a:rPr lang="en-US" sz="2200" dirty="0">
                <a:solidFill>
                  <a:schemeClr val="tx1"/>
                </a:solidFill>
              </a:rPr>
              <a:t>9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, </a:t>
            </a:r>
            <a:r>
              <a:rPr lang="en-US" sz="2200" dirty="0"/>
              <a:t>3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, 6}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F20326-7949-064A-9156-E604D055EDC6}"/>
              </a:ext>
            </a:extLst>
          </p:cNvPr>
          <p:cNvSpPr txBox="1"/>
          <p:nvPr/>
        </p:nvSpPr>
        <p:spPr>
          <a:xfrm>
            <a:off x="6703119" y="4000021"/>
            <a:ext cx="3164762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urier" pitchFamily="2" charset="0"/>
              </a:rPr>
              <a:t>// </a:t>
            </a:r>
            <a:r>
              <a:rPr lang="en-US" sz="2200" dirty="0" err="1">
                <a:solidFill>
                  <a:srgbClr val="FF0000"/>
                </a:solidFill>
                <a:latin typeface="Courier" pitchFamily="2" charset="0"/>
              </a:rPr>
              <a:t>coll</a:t>
            </a:r>
            <a:r>
              <a:rPr lang="en-US" sz="2200" dirty="0">
                <a:solidFill>
                  <a:srgbClr val="FF0000"/>
                </a:solidFill>
                <a:latin typeface="Courier" pitchFamily="2" charset="0"/>
              </a:rPr>
              <a:t> is a list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4CADE0-8946-3E49-9ADC-055D7890F45B}"/>
              </a:ext>
            </a:extLst>
          </p:cNvPr>
          <p:cNvSpPr/>
          <p:nvPr/>
        </p:nvSpPr>
        <p:spPr>
          <a:xfrm>
            <a:off x="2330324" y="4051853"/>
            <a:ext cx="694944" cy="34747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C9FBB4-9DCC-8648-8E6A-FFF839B32A1D}"/>
              </a:ext>
            </a:extLst>
          </p:cNvPr>
          <p:cNvSpPr txBox="1"/>
          <p:nvPr/>
        </p:nvSpPr>
        <p:spPr>
          <a:xfrm>
            <a:off x="8572763" y="5796008"/>
            <a:ext cx="2080730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200" dirty="0"/>
              <a:t>contains()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1E4A01-89FF-954C-881C-7C1FA9FF7AED}"/>
              </a:ext>
            </a:extLst>
          </p:cNvPr>
          <p:cNvSpPr txBox="1"/>
          <p:nvPr/>
        </p:nvSpPr>
        <p:spPr>
          <a:xfrm>
            <a:off x="8572763" y="6662391"/>
            <a:ext cx="2080730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200" dirty="0"/>
              <a:t>contains()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4530AA-6815-8D42-ABA7-5E97AEDC3DE2}"/>
              </a:ext>
            </a:extLst>
          </p:cNvPr>
          <p:cNvSpPr txBox="1"/>
          <p:nvPr/>
        </p:nvSpPr>
        <p:spPr>
          <a:xfrm>
            <a:off x="8572763" y="7422779"/>
            <a:ext cx="2080730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200" dirty="0"/>
              <a:t>contains()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829544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38" grpId="0"/>
      <p:bldP spid="43" grpId="0"/>
      <p:bldP spid="66" grpId="0"/>
      <p:bldP spid="89" grpId="0"/>
      <p:bldP spid="90" grpId="0"/>
      <p:bldP spid="96" grpId="0"/>
      <p:bldP spid="97" grpId="0"/>
      <p:bldP spid="100" grpId="0"/>
      <p:bldP spid="8" grpId="0"/>
      <p:bldP spid="36" grpId="0" animBg="1"/>
      <p:bldP spid="34" grpId="0"/>
      <p:bldP spid="35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E2C73-579A-304B-A530-B4B17DA74E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sp>
        <p:nvSpPr>
          <p:cNvPr id="5" name="RedSpy: Value Locality">
            <a:extLst>
              <a:ext uri="{FF2B5EF4-FFF2-40B4-BE49-F238E27FC236}">
                <a16:creationId xmlns:a16="http://schemas.microsoft.com/office/drawing/2014/main" id="{12473B4D-70C5-8F44-A851-8B03303852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12700"/>
            <a:ext cx="11099800" cy="14528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200"/>
            </a:lvl1pPr>
          </a:lstStyle>
          <a:p>
            <a:r>
              <a:rPr lang="en-US" sz="7000" dirty="0"/>
              <a:t>Observation</a:t>
            </a:r>
            <a:endParaRPr sz="7000" dirty="0"/>
          </a:p>
        </p:txBody>
      </p:sp>
      <p:sp>
        <p:nvSpPr>
          <p:cNvPr id="8" name="Value Locality is often a symptom of some kind of redundancy">
            <a:extLst>
              <a:ext uri="{FF2B5EF4-FFF2-40B4-BE49-F238E27FC236}">
                <a16:creationId xmlns:a16="http://schemas.microsoft.com/office/drawing/2014/main" id="{ACEB60E1-9DD6-A241-A60E-13423879B461}"/>
              </a:ext>
            </a:extLst>
          </p:cNvPr>
          <p:cNvSpPr txBox="1"/>
          <p:nvPr/>
        </p:nvSpPr>
        <p:spPr>
          <a:xfrm>
            <a:off x="6648734" y="6889280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1"/>
                </a:solidFill>
              </a:defRPr>
            </a:pPr>
            <a:endParaRPr dirty="0"/>
          </a:p>
        </p:txBody>
      </p:sp>
      <p:sp>
        <p:nvSpPr>
          <p:cNvPr id="9" name="a = {3,3,3,5,5,5,4,4…}">
            <a:extLst>
              <a:ext uri="{FF2B5EF4-FFF2-40B4-BE49-F238E27FC236}">
                <a16:creationId xmlns:a16="http://schemas.microsoft.com/office/drawing/2014/main" id="{4A6787CF-F630-A84A-9898-B01F24523A13}"/>
              </a:ext>
            </a:extLst>
          </p:cNvPr>
          <p:cNvSpPr txBox="1"/>
          <p:nvPr/>
        </p:nvSpPr>
        <p:spPr>
          <a:xfrm>
            <a:off x="1116713" y="6285280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30862">
              <a:defRPr sz="2800"/>
            </a:lvl1pPr>
          </a:lstStyle>
          <a:p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19300-D249-8149-A6C8-78C0FF6B2768}"/>
              </a:ext>
            </a:extLst>
          </p:cNvPr>
          <p:cNvSpPr txBox="1"/>
          <p:nvPr/>
        </p:nvSpPr>
        <p:spPr>
          <a:xfrm>
            <a:off x="1116713" y="2075203"/>
            <a:ext cx="10144885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dirty="0"/>
              <a:t> Pinpointing redundant memory operations requires </a:t>
            </a:r>
          </a:p>
          <a:p>
            <a:r>
              <a:rPr lang="en-US" sz="2800" dirty="0"/>
              <a:t>monitoring </a:t>
            </a:r>
            <a:r>
              <a:rPr lang="en-US" sz="2800" dirty="0">
                <a:solidFill>
                  <a:srgbClr val="FF0000"/>
                </a:solidFill>
              </a:rPr>
              <a:t>consecutive accesses to the same memory location</a:t>
            </a:r>
          </a:p>
        </p:txBody>
      </p:sp>
      <p:sp>
        <p:nvSpPr>
          <p:cNvPr id="23" name="=?…">
            <a:extLst>
              <a:ext uri="{FF2B5EF4-FFF2-40B4-BE49-F238E27FC236}">
                <a16:creationId xmlns:a16="http://schemas.microsoft.com/office/drawing/2014/main" id="{F69A5DB4-7A61-B04B-98C8-86FAE93F7E85}"/>
              </a:ext>
            </a:extLst>
          </p:cNvPr>
          <p:cNvSpPr txBox="1"/>
          <p:nvPr/>
        </p:nvSpPr>
        <p:spPr>
          <a:xfrm>
            <a:off x="9403461" y="5193278"/>
            <a:ext cx="310052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sz="3000" dirty="0"/>
              <a:t>=? </a:t>
            </a:r>
          </a:p>
          <a:p>
            <a:pPr algn="l"/>
            <a:r>
              <a:rPr sz="3000" dirty="0"/>
              <a:t>yes, </a:t>
            </a:r>
            <a:r>
              <a:rPr lang="en-US" sz="3000" dirty="0"/>
              <a:t>silent store</a:t>
            </a:r>
            <a:endParaRPr sz="3000" dirty="0"/>
          </a:p>
        </p:txBody>
      </p:sp>
      <p:sp>
        <p:nvSpPr>
          <p:cNvPr id="25" name="Line">
            <a:extLst>
              <a:ext uri="{FF2B5EF4-FFF2-40B4-BE49-F238E27FC236}">
                <a16:creationId xmlns:a16="http://schemas.microsoft.com/office/drawing/2014/main" id="{3EC237B9-0CC0-A14D-A1E8-DD7E182143C0}"/>
              </a:ext>
            </a:extLst>
          </p:cNvPr>
          <p:cNvSpPr/>
          <p:nvPr/>
        </p:nvSpPr>
        <p:spPr>
          <a:xfrm flipV="1">
            <a:off x="2715049" y="4593719"/>
            <a:ext cx="5029957" cy="923298"/>
          </a:xfrm>
          <a:prstGeom prst="lin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1300480">
              <a:buClr>
                <a:srgbClr val="000000"/>
              </a:buClr>
              <a:buFont typeface="Calibri"/>
              <a:defRPr sz="24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         </a:t>
            </a:r>
            <a:endParaRPr dirty="0"/>
          </a:p>
        </p:txBody>
      </p:sp>
      <p:sp>
        <p:nvSpPr>
          <p:cNvPr id="27" name="Line">
            <a:extLst>
              <a:ext uri="{FF2B5EF4-FFF2-40B4-BE49-F238E27FC236}">
                <a16:creationId xmlns:a16="http://schemas.microsoft.com/office/drawing/2014/main" id="{5878D24E-52F9-444B-BF73-C71FC7404DD9}"/>
              </a:ext>
            </a:extLst>
          </p:cNvPr>
          <p:cNvSpPr/>
          <p:nvPr/>
        </p:nvSpPr>
        <p:spPr>
          <a:xfrm>
            <a:off x="2715049" y="5517017"/>
            <a:ext cx="5029957" cy="1025922"/>
          </a:xfrm>
          <a:prstGeom prst="lin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1300480">
              <a:buClr>
                <a:srgbClr val="000000"/>
              </a:buClr>
              <a:buFont typeface="Calibri"/>
              <a:defRPr sz="24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28" name="new value">
            <a:extLst>
              <a:ext uri="{FF2B5EF4-FFF2-40B4-BE49-F238E27FC236}">
                <a16:creationId xmlns:a16="http://schemas.microsoft.com/office/drawing/2014/main" id="{7389588F-4ECA-2F43-ADF2-18C1BCDC25BA}"/>
              </a:ext>
            </a:extLst>
          </p:cNvPr>
          <p:cNvSpPr/>
          <p:nvPr/>
        </p:nvSpPr>
        <p:spPr>
          <a:xfrm>
            <a:off x="7745006" y="5863531"/>
            <a:ext cx="1270001" cy="1270001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new</a:t>
            </a:r>
            <a:r>
              <a:rPr dirty="0"/>
              <a:t> value</a:t>
            </a:r>
          </a:p>
        </p:txBody>
      </p:sp>
      <p:sp>
        <p:nvSpPr>
          <p:cNvPr id="29" name="old value">
            <a:extLst>
              <a:ext uri="{FF2B5EF4-FFF2-40B4-BE49-F238E27FC236}">
                <a16:creationId xmlns:a16="http://schemas.microsoft.com/office/drawing/2014/main" id="{30C77FDF-2FA9-3040-83A5-ED6C3AC63034}"/>
              </a:ext>
            </a:extLst>
          </p:cNvPr>
          <p:cNvSpPr/>
          <p:nvPr/>
        </p:nvSpPr>
        <p:spPr>
          <a:xfrm>
            <a:off x="7745006" y="3994371"/>
            <a:ext cx="1270001" cy="1270001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old</a:t>
            </a:r>
            <a:r>
              <a:rPr dirty="0"/>
              <a:t> value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FD1FAA2-7D2C-CC4E-893B-C0E04248C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46220"/>
              </p:ext>
            </p:extLst>
          </p:nvPr>
        </p:nvGraphicFramePr>
        <p:xfrm>
          <a:off x="2112421" y="4593719"/>
          <a:ext cx="602628" cy="185420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602628">
                  <a:extLst>
                    <a:ext uri="{9D8B030D-6E8A-4147-A177-3AD203B41FA5}">
                      <a16:colId xmlns:a16="http://schemas.microsoft.com/office/drawing/2014/main" val="3587589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00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3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7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19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97434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3FBAAED-8963-FB44-866F-59CBD8A63DAE}"/>
              </a:ext>
            </a:extLst>
          </p:cNvPr>
          <p:cNvSpPr txBox="1"/>
          <p:nvPr/>
        </p:nvSpPr>
        <p:spPr>
          <a:xfrm rot="20886482">
            <a:off x="4365375" y="4288284"/>
            <a:ext cx="212463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first store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7445F2-A50C-4E43-94C1-65141B2B7ACB}"/>
              </a:ext>
            </a:extLst>
          </p:cNvPr>
          <p:cNvSpPr txBox="1"/>
          <p:nvPr/>
        </p:nvSpPr>
        <p:spPr>
          <a:xfrm rot="732266">
            <a:off x="3948891" y="6058430"/>
            <a:ext cx="293060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second store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98D1EA-C4D7-8942-8C57-4011927FCAF6}"/>
              </a:ext>
            </a:extLst>
          </p:cNvPr>
          <p:cNvSpPr txBox="1"/>
          <p:nvPr/>
        </p:nvSpPr>
        <p:spPr>
          <a:xfrm>
            <a:off x="1615614" y="6402544"/>
            <a:ext cx="180018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memory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DD2E7A-034B-0441-8862-7FB619FA7E02}"/>
              </a:ext>
            </a:extLst>
          </p:cNvPr>
          <p:cNvSpPr/>
          <p:nvPr/>
        </p:nvSpPr>
        <p:spPr>
          <a:xfrm>
            <a:off x="3415798" y="7293359"/>
            <a:ext cx="4919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Silent store detection</a:t>
            </a:r>
          </a:p>
        </p:txBody>
      </p:sp>
    </p:spTree>
    <p:extLst>
      <p:ext uri="{BB962C8B-B14F-4D97-AF65-F5344CB8AC3E}">
        <p14:creationId xmlns:p14="http://schemas.microsoft.com/office/powerpoint/2010/main" val="927378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28" grpId="0" animBg="1"/>
      <p:bldP spid="29" grpId="0" animBg="1"/>
      <p:bldP spid="31" grpId="0"/>
      <p:bldP spid="32" grpId="0"/>
      <p:bldP spid="3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BA02-857E-1645-AE40-6F7B6E99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274320"/>
            <a:ext cx="11647199" cy="1452894"/>
          </a:xfrm>
        </p:spPr>
        <p:txBody>
          <a:bodyPr>
            <a:noAutofit/>
          </a:bodyPr>
          <a:lstStyle/>
          <a:p>
            <a:r>
              <a:rPr lang="en-US" sz="5000" dirty="0" err="1"/>
              <a:t>JXPerf</a:t>
            </a:r>
            <a:r>
              <a:rPr lang="en-US" sz="5000" dirty="0"/>
              <a:t>: A Lightweight Performance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1EA3E-D0FB-DB4D-BAD6-97276974D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057400"/>
            <a:ext cx="11741524" cy="6286500"/>
          </a:xfrm>
        </p:spPr>
        <p:txBody>
          <a:bodyPr>
            <a:normAutofit/>
          </a:bodyPr>
          <a:lstStyle/>
          <a:p>
            <a:r>
              <a:rPr lang="en-US" dirty="0"/>
              <a:t>Support</a:t>
            </a:r>
          </a:p>
          <a:p>
            <a:pPr lvl="1"/>
            <a:r>
              <a:rPr lang="en-US" dirty="0"/>
              <a:t>Hardware performance monitoring unit (PMU)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Sample </a:t>
            </a:r>
            <a:r>
              <a:rPr lang="en-US" dirty="0"/>
              <a:t>memory locations accessed by a program</a:t>
            </a:r>
          </a:p>
          <a:p>
            <a:pPr lvl="1"/>
            <a:r>
              <a:rPr lang="en-US" dirty="0"/>
              <a:t>Hardware debug register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Monitor the subsequent access to the sampled memory locations</a:t>
            </a:r>
          </a:p>
          <a:p>
            <a:pPr lvl="1"/>
            <a:r>
              <a:rPr lang="en-US" dirty="0"/>
              <a:t>JVM tool interface (JVMTI)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A native programming interface of the JVM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Allow a user to build a profiler (aka JVMTI agent) in C/C++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ABBF5-2636-4740-9E2E-ACD98395554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088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10010</TotalTime>
  <Words>1239</Words>
  <Application>Microsoft Macintosh PowerPoint</Application>
  <PresentationFormat>Custom</PresentationFormat>
  <Paragraphs>407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Cambria Math</vt:lpstr>
      <vt:lpstr>Courier</vt:lpstr>
      <vt:lpstr>Gill Sans</vt:lpstr>
      <vt:lpstr>Helvetica</vt:lpstr>
      <vt:lpstr>Helvetica Light</vt:lpstr>
      <vt:lpstr>Helvetica Neue</vt:lpstr>
      <vt:lpstr>Times</vt:lpstr>
      <vt:lpstr>Wingdings</vt:lpstr>
      <vt:lpstr>White</vt:lpstr>
      <vt:lpstr>Pinpointing Performance Inefficiencies in Java </vt:lpstr>
      <vt:lpstr>Software Inefficiencies</vt:lpstr>
      <vt:lpstr>Hotspot Analysis: Classical Performance Analysis</vt:lpstr>
      <vt:lpstr>Software Inefficiencies: Redundant Memory Operations</vt:lpstr>
      <vt:lpstr>Challenges in Java</vt:lpstr>
      <vt:lpstr>Software Inefficiencies: Redundant Memory Operations</vt:lpstr>
      <vt:lpstr>Software Inefficiencies: Redundant Memory Operations</vt:lpstr>
      <vt:lpstr>Observation</vt:lpstr>
      <vt:lpstr>JXPerf: A Lightweight Performance Tool</vt:lpstr>
      <vt:lpstr>JXPerf: A Lightweight Performance Tool </vt:lpstr>
      <vt:lpstr>JXPerf: A Lightweight Performance Tool</vt:lpstr>
      <vt:lpstr>JXPerf: A Lightweight Performance Tool</vt:lpstr>
      <vt:lpstr>Use Case: SPECjvm2008 FFT</vt:lpstr>
      <vt:lpstr>Experiments</vt:lpstr>
      <vt:lpstr>Experiments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Redundant Loads:  A Software Inefficiency Indicator </dc:title>
  <cp:lastModifiedBy>Su, Pengfei</cp:lastModifiedBy>
  <cp:revision>526</cp:revision>
  <dcterms:modified xsi:type="dcterms:W3CDTF">2019-10-17T15:17:49Z</dcterms:modified>
</cp:coreProperties>
</file>