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67" r:id="rId4"/>
    <p:sldId id="268" r:id="rId5"/>
    <p:sldId id="259" r:id="rId6"/>
    <p:sldId id="269" r:id="rId7"/>
    <p:sldId id="270" r:id="rId8"/>
    <p:sldId id="266" r:id="rId9"/>
    <p:sldId id="271" r:id="rId10"/>
    <p:sldId id="272" r:id="rId11"/>
    <p:sldId id="273" r:id="rId12"/>
    <p:sldId id="280" r:id="rId13"/>
    <p:sldId id="274" r:id="rId14"/>
    <p:sldId id="279" r:id="rId15"/>
    <p:sldId id="277" r:id="rId16"/>
    <p:sldId id="284" r:id="rId17"/>
    <p:sldId id="275" r:id="rId18"/>
    <p:sldId id="278" r:id="rId19"/>
    <p:sldId id="281" r:id="rId20"/>
    <p:sldId id="294" r:id="rId21"/>
    <p:sldId id="282" r:id="rId22"/>
    <p:sldId id="276" r:id="rId23"/>
    <p:sldId id="288" r:id="rId24"/>
    <p:sldId id="289" r:id="rId25"/>
    <p:sldId id="292" r:id="rId26"/>
    <p:sldId id="285" r:id="rId27"/>
    <p:sldId id="283" r:id="rId28"/>
    <p:sldId id="297" r:id="rId29"/>
    <p:sldId id="287" r:id="rId30"/>
    <p:sldId id="299" r:id="rId31"/>
    <p:sldId id="295" r:id="rId32"/>
    <p:sldId id="298" r:id="rId33"/>
    <p:sldId id="293" r:id="rId34"/>
    <p:sldId id="300" r:id="rId35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B0C"/>
    <a:srgbClr val="0055A3"/>
    <a:srgbClr val="64A34A"/>
    <a:srgbClr val="A4A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 autoAdjust="0"/>
    <p:restoredTop sz="95082" autoAdjust="0"/>
  </p:normalViewPr>
  <p:slideViewPr>
    <p:cSldViewPr snapToGrid="0" snapToObjects="1">
      <p:cViewPr>
        <p:scale>
          <a:sx n="90" d="100"/>
          <a:sy n="90" d="100"/>
        </p:scale>
        <p:origin x="-258" y="-72"/>
      </p:cViewPr>
      <p:guideLst>
        <p:guide orient="horz" pos="4242"/>
        <p:guide orient="horz" pos="1365"/>
        <p:guide orient="horz" pos="4086"/>
        <p:guide orient="horz" pos="2145"/>
        <p:guide pos="5524"/>
        <p:guide pos="2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5A7C99-4259-1C49-B35E-5FB47CC8C8A8}" type="datetimeFigureOut">
              <a:rPr lang="fr-FR" sz="100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18/12/2014</a:t>
            </a:fld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68FF85-0993-9849-A5A6-614148EAA225}" type="slidenum">
              <a:rPr lang="fr-FR" sz="100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‹N°›</a:t>
            </a:fld>
            <a:endParaRPr lang="fr-FR" sz="10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9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81F787-783B-6742-9838-35A611631EEC}" type="datetimeFigureOut">
              <a:rPr lang="fr-FR"/>
              <a:pPr>
                <a:defRPr/>
              </a:pPr>
              <a:t>18/12/2014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8DA7CF-EA05-DA4E-B3E8-E51FA54C8B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0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388"/>
            <a:ext cx="9144000" cy="1703879"/>
          </a:xfrm>
        </p:spPr>
        <p:txBody>
          <a:bodyPr lIns="180000" rIns="360000">
            <a:normAutofit/>
          </a:bodyPr>
          <a:lstStyle>
            <a:lvl1pPr algn="r">
              <a:spcBef>
                <a:spcPts val="200"/>
              </a:spcBef>
              <a:defRPr sz="3000" b="1" i="1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30684"/>
            <a:ext cx="9144000" cy="357369"/>
          </a:xfrm>
        </p:spPr>
        <p:txBody>
          <a:bodyPr lIns="180000" rIns="360000"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8" name="Image 7" descr="BIOASTER_TRI_left_logo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8" y="166469"/>
            <a:ext cx="3803491" cy="1548130"/>
          </a:xfrm>
          <a:prstGeom prst="rect">
            <a:avLst/>
          </a:prstGeom>
        </p:spPr>
      </p:pic>
      <p:pic>
        <p:nvPicPr>
          <p:cNvPr id="7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BIOASTER_TRI_left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8" y="166469"/>
            <a:ext cx="3803491" cy="1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anchor="t" anchorCtr="0"/>
          <a:lstStyle>
            <a:lvl1pPr marL="342900" indent="-342900" algn="just">
              <a:buSzPct val="90000"/>
              <a:buFontTx/>
              <a:buBlip>
                <a:blip r:embed="rId2"/>
              </a:buBlip>
              <a:defRPr lang="fr-FR" smtClean="0"/>
            </a:lvl1pPr>
            <a:lvl2pPr marL="631825" indent="-279400" algn="just">
              <a:buSzPct val="85000"/>
              <a:buFontTx/>
              <a:buBlip>
                <a:blip r:embed="rId3"/>
              </a:buBlip>
              <a:defRPr/>
            </a:lvl2pPr>
            <a:lvl3pPr marL="896938" indent="-268288" algn="just">
              <a:buSzPct val="90000"/>
              <a:buFontTx/>
              <a:buBlip>
                <a:blip r:embed="rId4"/>
              </a:buBlip>
              <a:defRPr baseline="0"/>
            </a:lvl3pPr>
            <a:lvl4pPr marL="1073150" indent="-176213" algn="just">
              <a:buSzPct val="90000"/>
              <a:buFontTx/>
              <a:buBlip>
                <a:blip r:embed="rId5"/>
              </a:buBlip>
              <a:tabLst/>
              <a:defRPr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08750"/>
            <a:ext cx="8229600" cy="365125"/>
          </a:xfrm>
        </p:spPr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86800" y="6508750"/>
            <a:ext cx="457200" cy="365125"/>
          </a:xfrm>
        </p:spPr>
        <p:txBody>
          <a:bodyPr/>
          <a:lstStyle>
            <a:lvl1pPr>
              <a:defRPr sz="700"/>
            </a:lvl1pPr>
          </a:lstStyle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53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D63026-B09B-8B45-BC68-60B8BC20C29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394702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 marL="638175" indent="-285750">
              <a:buFontTx/>
              <a:buBlip>
                <a:blip r:embed="rId3"/>
              </a:buBlip>
              <a:defRPr lang="fr-FR" dirty="0" smtClean="0"/>
            </a:lvl2pPr>
            <a:lvl3pPr marL="898525" indent="-268288">
              <a:buFontTx/>
              <a:buBlip>
                <a:blip r:embed="rId4"/>
              </a:buBlip>
              <a:defRPr lang="fr-FR" dirty="0" smtClean="0"/>
            </a:lvl3pPr>
            <a:lvl4pPr marL="1079500" indent="-180975">
              <a:buSzPct val="90000"/>
              <a:buFontTx/>
              <a:buBlip>
                <a:blip r:embed="rId5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4743973" y="1600200"/>
            <a:ext cx="394702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 marL="1069975" indent="-171450">
              <a:buFontTx/>
              <a:buBlip>
                <a:blip r:embed="rId5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96946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27033"/>
            <a:ext cx="4040188" cy="63976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13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43973" y="1427033"/>
            <a:ext cx="4041775" cy="63976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13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A1224-5594-A741-9D18-23817A071A0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457200" y="2315361"/>
            <a:ext cx="4039200" cy="3952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 marL="1069975" indent="-171450">
              <a:buFontTx/>
              <a:buBlip>
                <a:blip r:embed="rId3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4743973" y="2315361"/>
            <a:ext cx="4039200" cy="3952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44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jpg"/><Relationship Id="rId5" Type="http://schemas.openxmlformats.org/officeDocument/2006/relationships/theme" Target="../theme/theme1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Blip>
                <a:blip r:embed="rId7"/>
              </a:buBlip>
            </a:pPr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</a:t>
            </a:r>
            <a:r>
              <a:rPr lang="fr-FR" dirty="0"/>
              <a:t>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199" y="6508750"/>
            <a:ext cx="8229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90993" y="65087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</a:lstStyle>
          <a:p>
            <a:pPr>
              <a:defRPr/>
            </a:pPr>
            <a:fld id="{3FD63026-B09B-8B45-BC68-60B8BC20C29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1" name="Image 3" descr="BIOASTER_logo_rv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251575"/>
            <a:ext cx="981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" descr="BIOASTER_logo_rv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251575"/>
            <a:ext cx="981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7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Verdana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ts val="700"/>
        </a:spcBef>
        <a:spcAft>
          <a:spcPct val="0"/>
        </a:spcAft>
        <a:buSzPct val="90000"/>
        <a:buFontTx/>
        <a:buNone/>
        <a:defRPr lang="fr-FR" sz="2000" b="1" kern="1200" dirty="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marL="638175" indent="-285750" algn="l" defTabSz="457200" rtl="0" eaLnBrk="1" fontAlgn="base" hangingPunct="1">
        <a:spcBef>
          <a:spcPts val="600"/>
        </a:spcBef>
        <a:spcAft>
          <a:spcPct val="0"/>
        </a:spcAft>
        <a:buSzPct val="85000"/>
        <a:buFontTx/>
        <a:buBlip>
          <a:blip r:embed="rId9"/>
        </a:buBlip>
        <a:defRPr lang="fr-FR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2pPr>
      <a:lvl3pPr marL="898525" indent="-268288" algn="l" defTabSz="457200" rtl="0" eaLnBrk="1" fontAlgn="base" hangingPunct="1">
        <a:spcBef>
          <a:spcPts val="500"/>
        </a:spcBef>
        <a:spcAft>
          <a:spcPct val="0"/>
        </a:spcAft>
        <a:buSzPct val="90000"/>
        <a:buFontTx/>
        <a:buBlip>
          <a:blip r:embed="rId10"/>
        </a:buBlip>
        <a:defRPr lang="fr-FR" sz="1300" kern="1200" baseline="0" dirty="0">
          <a:solidFill>
            <a:schemeClr val="tx1"/>
          </a:solidFill>
          <a:latin typeface="Verdana"/>
          <a:ea typeface="ＭＳ Ｐゴシック" charset="0"/>
          <a:cs typeface="+mn-cs"/>
        </a:defRPr>
      </a:lvl3pPr>
      <a:lvl4pPr marL="1079500" indent="-180975" algn="l" defTabSz="457200" rtl="0" eaLnBrk="1" fontAlgn="base" hangingPunct="1">
        <a:spcBef>
          <a:spcPts val="400"/>
        </a:spcBef>
        <a:spcAft>
          <a:spcPct val="0"/>
        </a:spcAft>
        <a:buSzPct val="90000"/>
        <a:buFontTx/>
        <a:buBlip>
          <a:blip r:embed="rId11"/>
        </a:buBlip>
        <a:tabLst/>
        <a:defRPr lang="fr-FR" sz="1100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4pPr>
      <a:lvl5pPr marL="1169988" indent="-98425" algn="l" defTabSz="457200" rtl="0" eaLnBrk="1" fontAlgn="base" hangingPunct="1">
        <a:spcBef>
          <a:spcPts val="300"/>
        </a:spcBef>
        <a:spcAft>
          <a:spcPct val="0"/>
        </a:spcAft>
        <a:buSzPct val="100000"/>
        <a:buFont typeface="Wingdings" charset="0"/>
        <a:buChar char="§"/>
        <a:defRPr lang="fr-FR" sz="900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en.wikipedia.org/wiki/Gram%E2%80%93Schmidt_pro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fr-FR" sz="1800" dirty="0" smtClean="0">
                <a:latin typeface="Verdana" charset="0"/>
              </a:rPr>
              <a:t>Partial Least Square </a:t>
            </a:r>
            <a:r>
              <a:rPr lang="fr-FR" sz="1800" dirty="0" err="1" smtClean="0">
                <a:latin typeface="Verdana" charset="0"/>
              </a:rPr>
              <a:t>Regression</a:t>
            </a:r>
            <a:r>
              <a:rPr lang="fr-FR" sz="1800" dirty="0" smtClean="0">
                <a:latin typeface="Verdana" charset="0"/>
              </a:rPr>
              <a:t> (PLSR)</a:t>
            </a:r>
            <a:br>
              <a:rPr lang="fr-FR" sz="1800" dirty="0" smtClean="0">
                <a:latin typeface="Verdana" charset="0"/>
              </a:rPr>
            </a:br>
            <a:r>
              <a:rPr lang="fr-FR" sz="1800" dirty="0" smtClean="0">
                <a:latin typeface="Verdana" charset="0"/>
              </a:rPr>
              <a:t/>
            </a:r>
            <a:br>
              <a:rPr lang="fr-FR" sz="1800" dirty="0" smtClean="0">
                <a:latin typeface="Verdana" charset="0"/>
              </a:rPr>
            </a:br>
            <a:r>
              <a:rPr lang="fr-FR" sz="1800" b="0" i="0" dirty="0" smtClean="0">
                <a:latin typeface="Verdana" charset="0"/>
              </a:rPr>
              <a:t>Djomangan Adama Ouattara</a:t>
            </a:r>
            <a:br>
              <a:rPr lang="fr-FR" sz="1800" b="0" i="0" dirty="0" smtClean="0">
                <a:latin typeface="Verdana" charset="0"/>
              </a:rPr>
            </a:br>
            <a:r>
              <a:rPr lang="fr-FR" sz="1800" b="0" i="0" dirty="0" smtClean="0">
                <a:latin typeface="Verdana" charset="0"/>
              </a:rPr>
              <a:t>18 déc. 2014</a:t>
            </a:r>
            <a:endParaRPr lang="fr-FR" sz="1800" b="0" i="0" dirty="0">
              <a:latin typeface="Verdana" charset="0"/>
            </a:endParaRPr>
          </a:p>
        </p:txBody>
      </p:sp>
      <p:sp>
        <p:nvSpPr>
          <p:cNvPr id="9218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Verdana" charset="0"/>
              </a:rPr>
              <a:t>Partial least square </a:t>
            </a:r>
            <a:r>
              <a:rPr lang="fr-FR" dirty="0" err="1" smtClean="0">
                <a:latin typeface="Verdana" charset="0"/>
              </a:rPr>
              <a:t>regression</a:t>
            </a:r>
            <a:endParaRPr lang="fr-FR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Least square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Classical</a:t>
            </a:r>
            <a:r>
              <a:rPr lang="fr-FR" dirty="0" smtClean="0"/>
              <a:t> least square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/>
              <a:t>number</a:t>
            </a:r>
            <a:r>
              <a:rPr lang="fr-FR" dirty="0"/>
              <a:t> of conditions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variables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 </a:t>
            </a:r>
            <a:r>
              <a:rPr lang="fr-FR" dirty="0"/>
              <a:t>&gt;&gt; n</a:t>
            </a:r>
          </a:p>
          <a:p>
            <a:pPr lvl="1"/>
            <a:r>
              <a:rPr lang="fr-FR" dirty="0" err="1" smtClean="0">
                <a:solidFill>
                  <a:srgbClr val="EA5B0C"/>
                </a:solidFill>
              </a:rPr>
              <a:t>What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is</a:t>
            </a:r>
            <a:r>
              <a:rPr lang="fr-FR" dirty="0" smtClean="0">
                <a:solidFill>
                  <a:srgbClr val="EA5B0C"/>
                </a:solidFill>
              </a:rPr>
              <a:t> the model </a:t>
            </a:r>
            <a:r>
              <a:rPr lang="fr-FR" dirty="0" err="1" smtClean="0">
                <a:solidFill>
                  <a:srgbClr val="EA5B0C"/>
                </a:solidFill>
              </a:rPr>
              <a:t>that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is</a:t>
            </a:r>
            <a:r>
              <a:rPr lang="fr-FR" dirty="0" smtClean="0">
                <a:solidFill>
                  <a:srgbClr val="EA5B0C"/>
                </a:solidFill>
              </a:rPr>
              <a:t> the best compromise </a:t>
            </a:r>
            <a:r>
              <a:rPr lang="fr-FR" dirty="0" err="1" smtClean="0">
                <a:solidFill>
                  <a:srgbClr val="EA5B0C"/>
                </a:solidFill>
              </a:rPr>
              <a:t>between</a:t>
            </a:r>
            <a:r>
              <a:rPr lang="fr-FR" dirty="0" smtClean="0">
                <a:solidFill>
                  <a:srgbClr val="EA5B0C"/>
                </a:solidFill>
              </a:rPr>
              <a:t> data ?</a:t>
            </a:r>
            <a:endParaRPr lang="fr-FR" dirty="0">
              <a:solidFill>
                <a:srgbClr val="EA5B0C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(high-</a:t>
            </a:r>
            <a:r>
              <a:rPr lang="fr-FR" dirty="0" err="1" smtClean="0"/>
              <a:t>dimensional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number</a:t>
            </a:r>
            <a:r>
              <a:rPr lang="fr-FR" dirty="0" smtClean="0"/>
              <a:t> of variables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conditions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 &lt;&lt; n</a:t>
            </a:r>
          </a:p>
          <a:p>
            <a:pPr lvl="1"/>
            <a:r>
              <a:rPr lang="fr-FR" dirty="0" err="1" smtClean="0">
                <a:solidFill>
                  <a:srgbClr val="EA5B0C"/>
                </a:solidFill>
              </a:rPr>
              <a:t>Thanks</a:t>
            </a:r>
            <a:r>
              <a:rPr lang="fr-FR" dirty="0" smtClean="0">
                <a:solidFill>
                  <a:srgbClr val="EA5B0C"/>
                </a:solidFill>
              </a:rPr>
              <a:t> to the data </a:t>
            </a:r>
            <a:r>
              <a:rPr lang="fr-FR" dirty="0" err="1" smtClean="0">
                <a:solidFill>
                  <a:srgbClr val="EA5B0C"/>
                </a:solidFill>
              </a:rPr>
              <a:t>we</a:t>
            </a:r>
            <a:r>
              <a:rPr lang="fr-FR" dirty="0" smtClean="0">
                <a:solidFill>
                  <a:srgbClr val="EA5B0C"/>
                </a:solidFill>
              </a:rPr>
              <a:t> have, </a:t>
            </a:r>
            <a:r>
              <a:rPr lang="fr-FR" dirty="0" err="1" smtClean="0">
                <a:solidFill>
                  <a:srgbClr val="EA5B0C"/>
                </a:solidFill>
              </a:rPr>
              <a:t>what</a:t>
            </a:r>
            <a:r>
              <a:rPr lang="fr-FR" dirty="0" smtClean="0">
                <a:solidFill>
                  <a:srgbClr val="EA5B0C"/>
                </a:solidFill>
              </a:rPr>
              <a:t> are the variables </a:t>
            </a:r>
            <a:r>
              <a:rPr lang="fr-FR" dirty="0" err="1" smtClean="0">
                <a:solidFill>
                  <a:srgbClr val="EA5B0C"/>
                </a:solidFill>
              </a:rPr>
              <a:t>that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enable</a:t>
            </a:r>
            <a:r>
              <a:rPr lang="fr-FR" dirty="0">
                <a:solidFill>
                  <a:srgbClr val="EA5B0C"/>
                </a:solidFill>
              </a:rPr>
              <a:t> </a:t>
            </a:r>
            <a:r>
              <a:rPr lang="fr-FR" dirty="0" smtClean="0">
                <a:solidFill>
                  <a:srgbClr val="EA5B0C"/>
                </a:solidFill>
              </a:rPr>
              <a:t>me to </a:t>
            </a:r>
            <a:r>
              <a:rPr lang="fr-FR" dirty="0" err="1" smtClean="0">
                <a:solidFill>
                  <a:srgbClr val="EA5B0C"/>
                </a:solidFill>
              </a:rPr>
              <a:t>describe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u="sng" dirty="0" smtClean="0">
                <a:solidFill>
                  <a:srgbClr val="EA5B0C"/>
                </a:solidFill>
              </a:rPr>
              <a:t>at best</a:t>
            </a:r>
            <a:r>
              <a:rPr lang="fr-FR" dirty="0" smtClean="0">
                <a:solidFill>
                  <a:srgbClr val="EA5B0C"/>
                </a:solidFill>
              </a:rPr>
              <a:t> the model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46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Least square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Classical</a:t>
            </a:r>
            <a:r>
              <a:rPr lang="fr-FR" dirty="0" smtClean="0"/>
              <a:t> least square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  <a:r>
              <a:rPr lang="fr-FR" dirty="0" smtClean="0"/>
              <a:t>(m </a:t>
            </a:r>
            <a:r>
              <a:rPr lang="fr-FR" dirty="0" smtClean="0"/>
              <a:t>&gt;&gt; n)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604978" y="5273748"/>
            <a:ext cx="3381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604978" y="2626241"/>
            <a:ext cx="0" cy="2647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604978" y="2626241"/>
            <a:ext cx="2296631" cy="26475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688419" y="536944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83315" y="24415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901609" y="24415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3413051" y="4050999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544185" y="4362894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696585" y="3760351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721389" y="4061613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3884422" y="3831225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047455" y="3462608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976562" y="3976530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288955" y="4586149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738581" y="2888407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303164" y="4292001"/>
            <a:ext cx="72000" cy="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23" idx="4"/>
          </p:cNvCxnSpPr>
          <p:nvPr/>
        </p:nvCxnSpPr>
        <p:spPr>
          <a:xfrm>
            <a:off x="3920422" y="3903225"/>
            <a:ext cx="4175" cy="13386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23" idx="2"/>
          </p:cNvCxnSpPr>
          <p:nvPr/>
        </p:nvCxnSpPr>
        <p:spPr>
          <a:xfrm flipH="1">
            <a:off x="2604978" y="3867225"/>
            <a:ext cx="127944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68585" y="52737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1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191772" y="376061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2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924597" y="3683731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</a:t>
            </a:r>
            <a:r>
              <a:rPr lang="fr-FR" sz="1200" baseline="-25000" dirty="0" smtClean="0"/>
              <a:t>1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071638" y="4077188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</a:t>
            </a:r>
            <a:r>
              <a:rPr lang="fr-FR" sz="1200" baseline="-25000" dirty="0" smtClean="0"/>
              <a:t>2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563094" y="4292001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</a:t>
            </a:r>
            <a:r>
              <a:rPr lang="fr-FR" sz="1200" baseline="-25000" dirty="0"/>
              <a:t>3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42682" y="28390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</a:t>
            </a:r>
            <a:r>
              <a:rPr lang="fr-FR" sz="1200" baseline="-25000" dirty="0"/>
              <a:t>m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49656" y="2329382"/>
            <a:ext cx="1446028" cy="3584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8218964" y="2329382"/>
            <a:ext cx="393405" cy="3584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6716705" y="2002582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FACTORS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6220047" y="3129708"/>
            <a:ext cx="336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</a:p>
          <a:p>
            <a:r>
              <a:rPr lang="fr-FR" dirty="0" smtClean="0"/>
              <a:t>B</a:t>
            </a:r>
          </a:p>
          <a:p>
            <a:r>
              <a:rPr lang="fr-FR" dirty="0" smtClean="0"/>
              <a:t>J</a:t>
            </a:r>
          </a:p>
          <a:p>
            <a:r>
              <a:rPr lang="fr-FR" dirty="0" smtClean="0"/>
              <a:t>E</a:t>
            </a:r>
          </a:p>
          <a:p>
            <a:r>
              <a:rPr lang="fr-FR" dirty="0"/>
              <a:t>C</a:t>
            </a:r>
            <a:endParaRPr lang="fr-FR" dirty="0" smtClean="0"/>
          </a:p>
          <a:p>
            <a:r>
              <a:rPr lang="fr-FR" dirty="0" smtClean="0"/>
              <a:t>T</a:t>
            </a:r>
          </a:p>
          <a:p>
            <a:r>
              <a:rPr lang="fr-FR" dirty="0"/>
              <a:t>S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200205" y="5508651"/>
            <a:ext cx="5594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Parameter</a:t>
            </a:r>
            <a:r>
              <a:rPr lang="fr-FR" sz="2000" dirty="0" smtClean="0"/>
              <a:t> estimation</a:t>
            </a:r>
          </a:p>
          <a:p>
            <a:r>
              <a:rPr lang="fr-FR" sz="2000" dirty="0" smtClean="0"/>
              <a:t>(Direct </a:t>
            </a:r>
            <a:r>
              <a:rPr lang="fr-FR" sz="2000" dirty="0"/>
              <a:t>engineering </a:t>
            </a:r>
            <a:r>
              <a:rPr lang="fr-FR" sz="2000" dirty="0" smtClean="0"/>
              <a:t> : </a:t>
            </a:r>
            <a:r>
              <a:rPr lang="fr-FR" sz="2000" dirty="0" err="1" smtClean="0"/>
              <a:t>robotic</a:t>
            </a:r>
            <a:r>
              <a:rPr lang="fr-FR" sz="2000" dirty="0" smtClean="0"/>
              <a:t>, </a:t>
            </a:r>
            <a:r>
              <a:rPr lang="fr-FR" sz="2000" dirty="0" err="1" smtClean="0"/>
              <a:t>electrical</a:t>
            </a:r>
            <a:r>
              <a:rPr lang="fr-FR" sz="2000" dirty="0" smtClean="0"/>
              <a:t> engineering)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713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Least square </a:t>
            </a:r>
            <a:r>
              <a:rPr lang="fr-FR" dirty="0" err="1" smtClean="0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Problem :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parameters</a:t>
                </a:r>
                <a:r>
                  <a:rPr lang="fr-FR" dirty="0" smtClean="0"/>
                  <a:t> B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</a:t>
                </a:r>
              </a:p>
              <a:p>
                <a:endParaRPr lang="fr-FR" dirty="0" smtClean="0"/>
              </a:p>
              <a:p>
                <a:pPr marL="0" indent="0" algn="ctr">
                  <a:buNone/>
                </a:pPr>
                <a:r>
                  <a:rPr lang="fr-FR" dirty="0" smtClean="0"/>
                  <a:t>X B = Y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b="0" dirty="0" smtClean="0"/>
                  <a:t>Least square solution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b="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b="0" i="1">
                              <a:latin typeface="Cambria Math"/>
                            </a:rPr>
                            <m:t>𝑋</m:t>
                          </m:r>
                          <m:r>
                            <a:rPr lang="fr-FR" b="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b="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𝑌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≜</m:t>
                      </m:r>
                      <m:sSup>
                        <m:sSupPr>
                          <m:ctrlPr>
                            <a:rPr lang="fr-FR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#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is</a:t>
                </a:r>
                <a:r>
                  <a:rPr lang="fr-FR" b="0" dirty="0" smtClean="0"/>
                  <a:t> the </a:t>
                </a:r>
                <a:r>
                  <a:rPr lang="fr-FR" b="0" dirty="0" err="1" smtClean="0"/>
                  <a:t>parameter</a:t>
                </a:r>
                <a:r>
                  <a:rPr lang="fr-FR" b="0" dirty="0" smtClean="0"/>
                  <a:t> set </a:t>
                </a:r>
                <a:r>
                  <a:rPr lang="fr-FR" b="0" dirty="0" err="1" smtClean="0"/>
                  <a:t>such</a:t>
                </a:r>
                <a:r>
                  <a:rPr lang="fr-FR" b="0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e</m:t>
                    </m:r>
                    <m:r>
                      <a:rPr lang="fr-FR" b="0" i="0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>
                            <a:latin typeface="Cambria Math"/>
                          </a:rPr>
                          <m:t>𝑌</m:t>
                        </m:r>
                        <m:r>
                          <a:rPr lang="fr-FR" b="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is</a:t>
                </a:r>
                <a:r>
                  <a:rPr lang="fr-FR" b="0" dirty="0" smtClean="0"/>
                  <a:t> minimal;</a:t>
                </a:r>
              </a:p>
              <a:p>
                <a:pPr marL="0" indent="0">
                  <a:buNone/>
                </a:pPr>
                <a:r>
                  <a:rPr lang="fr-FR" b="0" dirty="0" err="1" smtClean="0"/>
                  <a:t>with</a:t>
                </a:r>
                <a:r>
                  <a:rPr lang="fr-FR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𝑋</m:t>
                    </m:r>
                    <m:acc>
                      <m:accPr>
                        <m:chr m:val="̂"/>
                        <m:ctrlPr>
                          <a:rPr lang="fr-FR" b="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8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Least square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mining</a:t>
            </a:r>
            <a:r>
              <a:rPr lang="fr-FR" dirty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(m &lt;&lt; n)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83961" y="5018556"/>
            <a:ext cx="3381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083961" y="2371049"/>
            <a:ext cx="0" cy="2647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167402" y="51142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47362" y="229271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628635" y="4394279"/>
            <a:ext cx="6156" cy="116122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659595" y="5053014"/>
            <a:ext cx="565932" cy="4771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233553" y="47199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1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637744" y="373721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2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1481849" y="5018556"/>
            <a:ext cx="591480" cy="51155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16335" y="555801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1491497" y="5530114"/>
            <a:ext cx="1146852" cy="118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2083961" y="3880884"/>
            <a:ext cx="534233" cy="45862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2074281" y="4987844"/>
            <a:ext cx="534233" cy="45862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088793" y="52659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3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1436509" y="2709759"/>
            <a:ext cx="2624264" cy="2880730"/>
            <a:chOff x="3568628" y="2186383"/>
            <a:chExt cx="2331634" cy="2539295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568628" y="2371052"/>
              <a:ext cx="2034759" cy="235462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603386" y="21863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114829" y="3795807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4245963" y="4107702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4398363" y="3505159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423167" y="3806421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595648" y="3594778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749233" y="3207416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678340" y="3721338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3990733" y="4330957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440359" y="2633215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004942" y="4036809"/>
              <a:ext cx="72000" cy="7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614350" y="3450648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</a:t>
              </a:r>
              <a:r>
                <a:rPr lang="fr-FR" sz="1200" baseline="-25000" dirty="0" smtClean="0"/>
                <a:t>1</a:t>
              </a:r>
              <a:endParaRPr lang="fr-FR" sz="1200" b="1" baseline="-25000" dirty="0">
                <a:solidFill>
                  <a:srgbClr val="EA5B0C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502937" y="2583880"/>
              <a:ext cx="309348" cy="24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</a:t>
              </a:r>
              <a:r>
                <a:rPr lang="fr-FR" sz="1200" baseline="-25000" dirty="0"/>
                <a:t>m</a:t>
              </a:r>
              <a:endParaRPr lang="fr-FR" sz="1200" b="1" baseline="-25000" dirty="0">
                <a:solidFill>
                  <a:srgbClr val="EA5B0C"/>
                </a:solidFill>
              </a:endParaRPr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 flipH="1">
            <a:off x="738650" y="5532333"/>
            <a:ext cx="742214" cy="603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09386" y="3128805"/>
            <a:ext cx="2744015" cy="9379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8425735" y="3128805"/>
            <a:ext cx="373267" cy="9379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6252368" y="2727521"/>
            <a:ext cx="12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FACTORS</a:t>
            </a:r>
            <a:endParaRPr lang="fr-FR" dirty="0"/>
          </a:p>
        </p:txBody>
      </p:sp>
      <p:sp>
        <p:nvSpPr>
          <p:cNvPr id="103" name="ZoneTexte 102"/>
          <p:cNvSpPr txBox="1"/>
          <p:nvPr/>
        </p:nvSpPr>
        <p:spPr>
          <a:xfrm>
            <a:off x="5088931" y="2662045"/>
            <a:ext cx="319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</a:t>
            </a:r>
          </a:p>
          <a:p>
            <a:r>
              <a:rPr lang="fr-FR" dirty="0" smtClean="0"/>
              <a:t>B</a:t>
            </a:r>
          </a:p>
          <a:p>
            <a:r>
              <a:rPr lang="fr-FR" dirty="0" smtClean="0"/>
              <a:t>J</a:t>
            </a:r>
          </a:p>
          <a:p>
            <a:r>
              <a:rPr lang="fr-FR" dirty="0" smtClean="0"/>
              <a:t>E</a:t>
            </a:r>
          </a:p>
          <a:p>
            <a:r>
              <a:rPr lang="fr-FR" dirty="0" smtClean="0"/>
              <a:t>C</a:t>
            </a:r>
          </a:p>
          <a:p>
            <a:r>
              <a:rPr lang="fr-FR" dirty="0" smtClean="0"/>
              <a:t>T</a:t>
            </a:r>
          </a:p>
          <a:p>
            <a:r>
              <a:rPr lang="fr-FR" dirty="0"/>
              <a:t>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2366397" y="5742682"/>
            <a:ext cx="5035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Are all dimensions X</a:t>
            </a:r>
            <a:r>
              <a:rPr lang="fr-FR" sz="2000" baseline="-25000" dirty="0" smtClean="0"/>
              <a:t>1</a:t>
            </a:r>
            <a:r>
              <a:rPr lang="fr-FR" sz="2000" dirty="0" smtClean="0"/>
              <a:t>, X</a:t>
            </a:r>
            <a:r>
              <a:rPr lang="fr-FR" sz="2000" baseline="-25000" dirty="0" smtClean="0"/>
              <a:t>2</a:t>
            </a:r>
            <a:r>
              <a:rPr lang="fr-FR" sz="2000" dirty="0" smtClean="0"/>
              <a:t>, X</a:t>
            </a:r>
            <a:r>
              <a:rPr lang="fr-FR" sz="2000" baseline="-25000" dirty="0" smtClean="0"/>
              <a:t>3</a:t>
            </a:r>
            <a:r>
              <a:rPr lang="fr-FR" sz="2000" dirty="0" smtClean="0"/>
              <a:t>, </a:t>
            </a:r>
            <a:r>
              <a:rPr lang="fr-FR" sz="2000" dirty="0" err="1" smtClean="0"/>
              <a:t>really</a:t>
            </a:r>
            <a:r>
              <a:rPr lang="fr-FR" sz="2000" dirty="0" smtClean="0"/>
              <a:t> important ?</a:t>
            </a:r>
            <a:endParaRPr lang="fr-FR" sz="2000" dirty="0"/>
          </a:p>
        </p:txBody>
      </p:sp>
      <p:sp>
        <p:nvSpPr>
          <p:cNvPr id="7184" name="AutoShape 4" descr="data:image/jpeg;base64,/9j/4AAQSkZJRgABAQAAAQABAAD/2wCEAAkGBxITEhIQEBISEBAQDw8QDxASEBAPEBEQFRIWFhQUFRUYHCggGBopGxQVITEhJSsrLy4uGCAzODQtNygtLisBCgoKDg0OGBAQGiwmHyQsLCssLSwsLiwsLCwvLC4sLS4wLCwsLCwsLCw0LCwsLCwsLCw3LiwvLCwtLCwsLCwsLP/AABEIAPAA0gMBEQACEQEDEQH/xAAcAAEAAQUBAQAAAAAAAAAAAAAABQEDBAYHAgj/xABGEAACAgACBgYHBAYIBwEAAAAAAQIDBBEFEiExQVEGBxNhcYEiMlKRobHBI0Jy0RQzYoKi4RUkJUNEkqOyRVN0g8LS8TT/xAAbAQEAAgMBAQAAAAAAAAAAAAAAAQUCAwQGB//EADcRAQACAQIEAggEBQQDAAAAAAABAgMEEQUSITFBUTJhcZGhscHRBiKB4RMUNEJSIzPw8SRTYv/aAAwDAQACEQMRAD8A7iAAAAAAC1iMRCuLnZKMILfKTUYrzZEzERvLOlLXty1jefU1bH9YuBrzUJWXtf8ALg9XylLJPyOe2rxx26rjD+H9XfraIr7Z+kbomzrUr+7hbH+KyEfkma/52PJ2R+Gb+OSPdP7K0dadX95hrY98Jwn8HkI1seMIv+Gcn9uSP1iY+6e0b07wNzUe17KT+7bGVf8AE/R+JurqcdvFX5+C6zFG/LvHqnf4d/g2OE00nFpp7U08013M3qqYmJ2l6CAAAAAAAAAAAAAAAAAAAAAADSelHWHTRKVOGSxF8W4zal9jVLinJetJeyt3Fo582ojH0juuOG8Iyauea3Snn5+xzLTGmb8TLXxFjn7Md1cfww3Lx3lbfJa872l7XTaTDpq8uKu3r8Z9ssAwdABQABK6D6Q4nCSzosajxqlnKqX7vB96yZsx5bU7S4tXocGqjbJXr5+Pv+7rXRPpfTjFq/qsQlnKlvPNcZQf3l8UWWHPXJ7Xi+I8Ky6Sd+9PP7+TZDeqwAAAAAAAAAAAAAAAAAAAOZdafTOUJf0bg5uN0454q6L20VP7kXwnJPfwTXPZozZeSq04ZoJ1OWInt9HOKq1FKMVkluKqZmZ3l76lK0rFaxtEPRDMAoAABASPdF0oSjOEnCcGpQlF5Si1xRMTMTvDC9a3rNbRvE94dn6C9KljK3CzKOJqS7RLYpx3KyK+a4PyLPBm/iRtPd4Xi3DJ0l+avoT29Xqn6ebaToVAAAAAAAAAAAAAAAAAARHSzTkMFhLsXPb2UPQj7Vkmowj5yaImdoZ46c9oh876NlOeviLXrXYmcrbJPe9Ztr5t+ZVZ781tvJ77hOmjFgi3jb5eDNNC0UA9V1yk9WMZSk90YxcpPwS2smImekMbXrSJtado85ZEtD43LOGAxc1z7Fw+Esn8Dorpbz36KfNx7S0naszb2fug8bpSdMtXEYbEUPlZBwfkpZZkzpLR4tdOP4bT1rPwZOD0hXb6kk3xi9kl5M02x2p3hZ6fWYdR/t2/TxZJg6VAM3Q+kp4a6vEV+tXJNr2o/eg+5rYZUvNLRaGjU6euoxWxX7T8J8J/R9AYDFxtrhdW84WQjOL7msy5raLRvD5vlxWxXtS3eJ2XyWsAAAAAAAAAAAAAAAAcc6/9KtvCaPi/1ku3tSfDPUrzXLPX9xqy22h36DFz3j1zENOjHJJLckkvBFQ+ixEViIhUhIB2voL0YjhKYznFPE2xTtk1tgnt7NckuPN+Ra6fDFK7z3eB4txG2qyzWs/kjt6/X9vJtB0Khi6R0dTfB1YiqF1ct8LIRnHxyfHvCYmY7OBdaXVs8B/XcC5PC6y14Ztzw0m9j1t7g3sze7Znnma7VjZ14M9otExO0x2lAaE0l20cpfrIet3rhIrc2Lknp2e14brv5mm1vSjv6/WkjSshsDrvVTjJPCSqmpRVVr7OUk0pVz9L0W9+UnLcWWktPJtLxX4gx1jUxesx1jr7Y6fLZuyaOpQqgAAAAAAAAAAAAAAAPnfrTxXa6cceFFdNfuqdnzmcupn8sr7gtN82P2zPuiWIVj2wBN9CsErsdhq2s4qx2SXdXFzXxivebsFebJEODimacWkyWjvtt752d4Ld86AAGPpHBQuqsotSlXbXOucXxjJNP5gidnyZoul04udL3wndS/3W/rE4tRH5Jel4PfbUV9cTH1+jbMLh5WTjXWtac3qxjzf/AMzfkcMRMztD1eXLXHSb3naI7urdGOhtOHUbLUrr8k3KSzhB8oRezze0sMWnrXrPWXieIcZzaiZrjnlp8Z9s/RtLZ0KVblYSLuHxu3KXk/zJiRnkgAAAAAAAAAAAAAD5n6cWr+nMXKTSStyzbSWyiKOTURM1nZ6Hg1q1y0m07R1+UixMPbh/miV/LPk9dGfHP90e+HpWx9qP+ZDaWX8Ss+Me9uPVSk8fnmnq4e1897ijo0kf6n6KXj9v/D2j/KPq7KWbxAAA8W2KMXKTyjFOUnySWbYHyfgJ9tjL8QvVlZdav+5NtL3NnDqbfl283quDYZnNzf4w7F1baKUYSxUl6U24191a2N+cs/KKGlx7RzS1fiDWTa8YK9o6z7f2j5t7jM63mmTOayCUfZMlCxOwCW0TiNeGT3xeXlwMhnAAAAAAAAAAAAAAiMZ0XwNs5WW4LC22Tec5zw1M5yfNycc2RtDLmt23Ysugui3/AMPwnlh618kTsjmlZl1e6Kf+Aw/lWl8iNk80pjROhcNho6mFoqoi96rrjDWfOTW2T72SiZme7PCAABzfrl6WqjDvAUPWxeMi4SjF5uuiWyTly1lml5vgYZLRWHVpcFst4iIcm0XglVDV3ye2b7+XgVWS/PO73ui0safHy+M93buj0FDD0xXCmtfwpv4tlnijakex4TX5Jvqclp/yn5pLtTNxkrgLE7QMey0kSPR2zOc1w1M/c1+ZInwAAAAAAAAAAAAAAAAAAAAaF086xIYVywuESvx2W3jTh8+Nr9r9n35cdeTLFI6u3R6HJqbRFYchhVJznfdN3Yi1uVt0trbfLku7wKzJlm8vb6LQY9NXp1nz+y8anc6j0dx6lhqXntVcYvxjsfyLbDPNSJfPOJ4px6rJX17+/qkf0k2uAeIAtTvAsytzJGwdGKvXn4RXzf0AngAAAAAAAAAAAAAAAAABRsDkPT3rHnbOeC0ZPVjFuOIxseHOFL+Gt7uZz5s0UhbcO4bbUW69miYbDxgtWK723tlJ82+LK61ptO8vbYMFMNeWkLpi2gG9dDtETtwdzU3CVkpKh8IuKWbfi00WGliYo8b+Ib0nURWI6xHX6MLAy0gpdlPDWuaer6jcG+anuy78zqUCdnWqoZ4ix9s1srra1YPgpP7z8APGHtbW0kZ2Epc5KMVm28kgN4wOGVcFBcN75t7wMgAAAAAAAAAAAAAAAAAAci65Omk1JaKwksp2JfpdkXtjGS2VJrdmtsu7JcWast+WFhodLOW8evt92g4TDxrioR3Le+LfFsq7Wm07y95gw1w0ilV4xbQDI0fgbL7I00wdlk/Vivi2+CXMmtZtO0NWbNTDSb5J2iHYNFaMlhKaqJuLcYetFNRlJvOWWfey1x05KxD59rtRGoz3yx2mUlZZLs5auUpZbNxk5HPnRKc5TsTUs3se+O3dkZDYdF9HrppSaUINJqUnvXct5I23RujIUr0dsnvm978OSAzgAAAAAAAAAAAAAAAAABhab0jHD4e7Ez9WiqdjXPVi3l57iJTWOaYh8v6Jtnfbfi7XrWWzlKUv25tyl80V+ot2h7Lg2CI5r+XSPqmDlXoBewOEndZCqqLnZZJRjFc+b5Li2TWs2naGGXLTFSb3naIdv6IdGK8FVksp3zS7a3m/ZjyivjvLTDhjHHreD4jxC+rvv2rHaPr7WZpzFQUXBxVkntSe6Pe/5G2ZV7WtBXOuycZNtTeazbe3ilmYiQ0rgU/Titu/xX5hCW0LjlOEYPZKMUlykkvmZRIkyQAAAAAAAAAAAAAAAAAAGh9duKcNE3JPLtbMPX5dopP4QMb9m/Tx/qQ4p0fhlTHvlJ/HL6FXnn873PDK7aePXMpI1LAA6t1UaCUKnjJr7S7ONWa9WpPa1+Jr3JFhpce0c0+LyPH9ZN8kYK9q9/XP7fdvWJu1Y58dy8Treda7idrbe1va33mAi75JPPkBMaOxalFcn8GSPcY6sk17SfxEDYDIAAAAAAAAAAAAAAAAAABzjr6X9mL/AKqn5SML9nRpvTch0G/sIfvf7mVmb05e64d/TV/X5s81O5ST2PwBHd9E6Dwyrw1Fcd0KKorygkXNI2rEPm2qyTkzXvPjMz8VjSl23LhFbfES0Nbrx6s13HalJrZt3AR+kL2k9kvcwMTQWl5RlJOL7Jv1+EZ8gNiwGlYTxFdLltk89VbZPLatnLYSNyJAAAAAAAAAAAAAAAAAAAc969Y/2VLuxFD+LX1Mb9m/T+m41oF/YR8Z/wC5lXm9OXueG/01f1+aRNTveZ7n4MJju+j9GyzpqfOqt/woua9ofNM0bZLR65+aDx+LjrTjLb6Uk0/EbNTGji4pZRyiluSSSGwsXaSit7XnkNhgzsjZ6Syaz4ZZZ+Q2F/R8vtIaux68dq37ydhvhIAAAAAAAAAAAAAAAAAADQevCP8AZN3ddh3/AKqX1Mb9m/T/AO5DivR9/Yx/FP5lZm9N7jhn9PHtn5pI1LBSW4gh9E6ClnhsO+eHof8ApxLmnox7HzfVRtnyR/8AU/Na03g65Vzk4rXUclLdJcN5k0NXjo6PHN+bIFJ6OhyIGN/Rji24PLPeuDAkdCUZWwdmWqnw2elwz8ydxuhIAAAAAAAAAAAAAAAAAACN6QaEpxlEsNiYuVU3BySk4POMlJbVt3pETG7KtprO8IDC9WWjK46saZ5Z5/8A6Lv/AGNVsFLTvMO/DxXVYq8lLdPZH2ZUer/Ry/uG/G25/wDkR/L4/JnPGdZP9/wj7Lkeg2j1/hovxlY/myf5fH5MJ4trP/ZPwT9FMYRjCCUYQjGEYrcopZJLyRtiNo2hwWtNrTa3eerH0tL7Nr2mkvfn9BLFAqBAOAHnUAo4gbLo+3WrjJ78sn4rZ9DIZAAAAAAAAAAAAAAAAAAAARGnOk2DwmX6ViK6W1nGEpZ2Nd0FnJ+4iZiGVaWt2hGV9Yejpbr3l303R+cTVOfHHi76cJ1do3ik/CExorT+FxGyi+uyS2uKeU1+69pnXJW3aXPn0efB1yUmPl70kZuZEaXu9LV9lfFkSImduQFp4pAXK55kC5YBN6Ef2S/FL5mQzwAAAAAAAAAAAAAAAAABofWx03ej6I10NfpeITVTazVUF61jXPgu/nlkYXts6MGLnnr2cVwOGk27727L7XrznN60s33viV2XLNp28Hs9Boq4axaY/N8meaVk9VWOMlKLcZRacZJtSi+afAR0RaItExPaXZOr3pW8VVKu9/1ihLWlll2le5T8dmT/AJllp83PG094eL4vw+NNeL4/Rt8J8vsycXdm2+bbNynQeMxOT2syFvB0W3fqoOSTyctkYrzYEhg4yjKUJrKcHlJZ58M1t8GRIzbXsIE3oP8AVL8UvmZCQAAAAAAAAAAAAAAAo2B4dqAtyxCA+dOtPFu/TM4S9WrsKYr9lQVj+M5e85s07RK64Zji1qR5ytlc9mAANh6BWSjjIav3q7Yz/Bq7fiom/Tb/AMSFVxqKzo7b+cbe3d0TFTLF4drGkHKc1CG1tpJLmzIbtorC9jVGtcFnJ85PewMTGL7Zv2oRfu2ESPVm4CQ0ddlXFeL97JGbDEgX4XAXYyA9gAAAAAAAAKNgWrLAMay4DHncBac2BwvrYwLo0nHEZfZ4iNdmtw1opVzXikov940Zq7xK14dm5LVmfCWOmVj3CoADb+rfD52XWv7lcIRffNtv/YvedWkr1mXnvxDl2xUx+czPu/7bXpGexne8mv8ARXR8V/WLNsnmq1y4OX0JGwTtXACL0l60Jfij9foRItYh+iBI4at6sct2qvkSMuvDsDKroAvxiB6AAAAAAAAAUaA8SqzAsywmYHj9BQHpYFAQvTDodRj8PKi1uEk9aq1JOVdi4rPenua4p+ZExuzx3mk7w4ri+jGOwTdWIpnZXF5VYmmLtrlFbtbVzcP3kjhzYJ33h6nh3FsfLGPJO3lP0ljtNb014po5Zjbuv62i0b1ndIaK0JfiJKNVcms9tkk41xXNye/wW0zpiteekObU63Bp675Lfp4+50fAaIjhKo1wetJ5ytnlk5z2e5ckWOPHFK7PFa7W31eXnt0jwjyj/ndi427YzY4mwdHqpSog8vaX8TJEvDAy4gYencJqVa626k4t+DzX1QEDLFZkDa9BPOmLe/0l8SRI5gNZAU11zArrLmAzAqAAAAAAAAAAAAHmxbAInFZ5/wAwMSUE96T8UmNkxaY7S9IIYemI+gpbNksvegNaxDzIG/dGa9XDVLnFy98myRKAY2OgpwnB/ei1+QHP4vLY962PxA2jReIcaopd7+IF94qQHnt5cwKds+YFVe+YF2GIYGTXcwMmEwLiAqAAAAAAAAAx8Thtb7zXyAwZaOn+y/MAtHz/AGfeB6jo2XFr4sCO6QYPKtKL1pOW7LgiJGq34afsvMbjo+Cgo11x4RrgvckSPU8RFcQMW3GRA0XS80rp6u5zbXnvIE/oyX2ce4kZQHuNTYF6OEbAuxwDAvQwQF6OHSAuxikB6AAAAAAAAAAAACxisQoRz78l4gRd2Nm/7xLuSyMOrLePJH32Le25Pm3mxsTZH3Yh8CdmKV0Ti5yry36smlvezY/qZDJdE391+4Dy6pcn7gMGGGT5S2ves+JglmVUpLkTCFEuW0yGXRWwJCmLAvgAAAAAAAAAAAAAAW7rVFZsDWtI6bm3lDYYzLdWixg1bY3m8+SZESyyY9oZi0Za/ZXi3+Rk51HoWb3zivBOX5Ae46DgvWcp+eqvgBL6OojCOrGKiuSJGWB5nufgBq3p1vJ5p/B+D4mOw8XYmT2LN+BOwntD0NVrXjlLa9u/LP4EjPyAqAAAAAAAAAAAAAAAAhNN2t+iiJZ0hGUYTizVMu3HWI6s2j0XmiI6Nt4i0bM6ON7jPmcs4IXacTmTE7tWTFyrkpIyaWRXuJHoCjAt5IgNQC5FEioAAAAAAAAAAAAAAAABD42nORjLbRRVGGzqiyvZDY5jshscy7RWZVhpy23hf1TNzMmrcB7AMDFmtoF+vcB7AAAAAAAAAAAAAAAAAAFi+nPaRLKJ2WezMdm3mOzGyeY7MbHMuwrMohrvbd61SWtcggPQFGBa1QLsQKgAAAAAAAAAAAAAAAAAAB5cQndTUI2TuqoBG6uRKDIAgKgUYFMgPQ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46" y="5018556"/>
            <a:ext cx="9525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Least square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mining</a:t>
            </a:r>
            <a:r>
              <a:rPr lang="fr-FR" dirty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(m </a:t>
            </a:r>
            <a:r>
              <a:rPr lang="fr-FR" dirty="0"/>
              <a:t>&lt;&lt; n)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306756" y="5018556"/>
            <a:ext cx="3381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306756" y="2371049"/>
            <a:ext cx="0" cy="2647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390197" y="51142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870157" y="229271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3851430" y="4394279"/>
            <a:ext cx="6156" cy="116122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882390" y="5053014"/>
            <a:ext cx="565932" cy="4771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456348" y="47199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1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860539" y="373721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2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2704644" y="5018556"/>
            <a:ext cx="591480" cy="51155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839130" y="555801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2714292" y="5530114"/>
            <a:ext cx="1146852" cy="118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3306756" y="3880884"/>
            <a:ext cx="534233" cy="45862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3297076" y="4987844"/>
            <a:ext cx="534233" cy="45862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311588" y="52659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1,</a:t>
            </a:r>
            <a:r>
              <a:rPr lang="fr-FR" sz="1200" b="1" baseline="-25000" dirty="0" smtClean="0">
                <a:solidFill>
                  <a:srgbClr val="EA5B0C"/>
                </a:solidFill>
              </a:rPr>
              <a:t>3</a:t>
            </a:r>
            <a:endParaRPr lang="fr-FR" sz="1200" b="1" baseline="-25000" dirty="0">
              <a:solidFill>
                <a:srgbClr val="EA5B0C"/>
              </a:solidFill>
            </a:endParaRPr>
          </a:p>
        </p:txBody>
      </p:sp>
      <p:grpSp>
        <p:nvGrpSpPr>
          <p:cNvPr id="7168" name="Groupe 7167"/>
          <p:cNvGrpSpPr/>
          <p:nvPr/>
        </p:nvGrpSpPr>
        <p:grpSpPr>
          <a:xfrm>
            <a:off x="1631437" y="2696005"/>
            <a:ext cx="3967351" cy="3350801"/>
            <a:chOff x="2047913" y="2677860"/>
            <a:chExt cx="3524954" cy="2953651"/>
          </a:xfrm>
        </p:grpSpPr>
        <p:sp>
          <p:nvSpPr>
            <p:cNvPr id="55" name="Parallélogramme 54"/>
            <p:cNvSpPr/>
            <p:nvPr/>
          </p:nvSpPr>
          <p:spPr>
            <a:xfrm>
              <a:off x="2047913" y="2691951"/>
              <a:ext cx="3524954" cy="2939560"/>
            </a:xfrm>
            <a:prstGeom prst="parallelogram">
              <a:avLst/>
            </a:pr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3033050" y="2677860"/>
              <a:ext cx="2254436" cy="2539295"/>
              <a:chOff x="3645827" y="2186383"/>
              <a:chExt cx="2254436" cy="2539295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3645827" y="2371052"/>
                <a:ext cx="1957560" cy="235462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603387" y="218638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Y</a:t>
                </a:r>
                <a:endParaRPr lang="fr-FR" dirty="0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4114829" y="3795807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4245963" y="4107702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4398363" y="3505159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4423167" y="3806421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4595648" y="3585406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4749233" y="3207416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4678340" y="3721338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990733" y="4330957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5440359" y="2633215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4004942" y="4036809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4614350" y="3450648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</a:t>
                </a:r>
                <a:r>
                  <a:rPr lang="fr-FR" sz="1200" baseline="-25000" dirty="0" smtClean="0"/>
                  <a:t>1</a:t>
                </a:r>
                <a:endParaRPr lang="fr-FR" sz="1200" b="1" baseline="-25000" dirty="0">
                  <a:solidFill>
                    <a:srgbClr val="EA5B0C"/>
                  </a:solidFill>
                </a:endParaRP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5463354" y="2583880"/>
                <a:ext cx="309348" cy="24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</a:t>
                </a:r>
                <a:r>
                  <a:rPr lang="fr-FR" sz="1200" baseline="-25000" dirty="0"/>
                  <a:t>m</a:t>
                </a:r>
                <a:endParaRPr lang="fr-FR" sz="1200" b="1" baseline="-25000" dirty="0">
                  <a:solidFill>
                    <a:srgbClr val="EA5B0C"/>
                  </a:solidFill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6311429" y="1623343"/>
            <a:ext cx="1966339" cy="1600775"/>
            <a:chOff x="2047913" y="2691950"/>
            <a:chExt cx="3524954" cy="2939560"/>
          </a:xfrm>
        </p:grpSpPr>
        <p:sp>
          <p:nvSpPr>
            <p:cNvPr id="67" name="Parallélogramme 66"/>
            <p:cNvSpPr/>
            <p:nvPr/>
          </p:nvSpPr>
          <p:spPr>
            <a:xfrm>
              <a:off x="2047913" y="2691950"/>
              <a:ext cx="3524954" cy="2939560"/>
            </a:xfrm>
            <a:prstGeom prst="parallelogram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8" name="Groupe 67"/>
            <p:cNvGrpSpPr/>
            <p:nvPr/>
          </p:nvGrpSpPr>
          <p:grpSpPr>
            <a:xfrm>
              <a:off x="2955851" y="2862529"/>
              <a:ext cx="2034759" cy="2354626"/>
              <a:chOff x="3568628" y="2371052"/>
              <a:chExt cx="2034759" cy="2354626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3568628" y="2371052"/>
                <a:ext cx="2034759" cy="235462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Ellipse 70"/>
              <p:cNvSpPr/>
              <p:nvPr/>
            </p:nvSpPr>
            <p:spPr>
              <a:xfrm>
                <a:off x="4114829" y="3795807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4245963" y="4107702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4423167" y="3806421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4586200" y="3576033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4749233" y="3207416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4678340" y="3721338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5440359" y="2633215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4004942" y="4036809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57" name="Connecteur droit avec flèche 56"/>
          <p:cNvCxnSpPr/>
          <p:nvPr/>
        </p:nvCxnSpPr>
        <p:spPr>
          <a:xfrm flipH="1">
            <a:off x="1961445" y="5532333"/>
            <a:ext cx="742214" cy="603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69" name="ZoneTexte 7168"/>
          <p:cNvSpPr txBox="1"/>
          <p:nvPr/>
        </p:nvSpPr>
        <p:spPr>
          <a:xfrm>
            <a:off x="7029739" y="2856281"/>
            <a:ext cx="12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(P)//(X1,X2)</a:t>
            </a:r>
            <a:endParaRPr lang="fr-FR" dirty="0"/>
          </a:p>
        </p:txBody>
      </p:sp>
      <p:sp>
        <p:nvSpPr>
          <p:cNvPr id="7171" name="Flèche courbée vers le haut 7170"/>
          <p:cNvSpPr/>
          <p:nvPr/>
        </p:nvSpPr>
        <p:spPr>
          <a:xfrm rot="19933973" flipV="1">
            <a:off x="5254959" y="2058565"/>
            <a:ext cx="1361663" cy="350685"/>
          </a:xfrm>
          <a:prstGeom prst="curvedUpArrow">
            <a:avLst>
              <a:gd name="adj1" fmla="val 25000"/>
              <a:gd name="adj2" fmla="val 49150"/>
              <a:gd name="adj3" fmla="val 481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72" name="ZoneTexte 7171"/>
          <p:cNvSpPr txBox="1"/>
          <p:nvPr/>
        </p:nvSpPr>
        <p:spPr>
          <a:xfrm>
            <a:off x="4621936" y="2092361"/>
            <a:ext cx="149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Dimension </a:t>
            </a:r>
            <a:r>
              <a:rPr lang="fr-FR" sz="1200" dirty="0" err="1" smtClean="0"/>
              <a:t>reduction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559625" y="5483585"/>
            <a:ext cx="4563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E.g</a:t>
            </a:r>
            <a:r>
              <a:rPr lang="fr-FR" dirty="0" smtClean="0"/>
              <a:t>.: </a:t>
            </a:r>
            <a:r>
              <a:rPr lang="fr-FR" dirty="0" err="1" smtClean="0"/>
              <a:t>most</a:t>
            </a:r>
            <a:r>
              <a:rPr lang="fr-FR" dirty="0" smtClean="0"/>
              <a:t> of C</a:t>
            </a:r>
            <a:r>
              <a:rPr lang="fr-FR" baseline="-25000" dirty="0" smtClean="0"/>
              <a:t>i</a:t>
            </a:r>
            <a:r>
              <a:rPr lang="fr-FR" dirty="0" smtClean="0"/>
              <a:t> </a:t>
            </a:r>
            <a:r>
              <a:rPr lang="fr-FR" dirty="0" err="1" smtClean="0"/>
              <a:t>belong</a:t>
            </a:r>
            <a:r>
              <a:rPr lang="fr-FR" dirty="0" smtClean="0"/>
              <a:t> to P // (X</a:t>
            </a:r>
            <a:r>
              <a:rPr lang="fr-FR" baseline="-25000" dirty="0" smtClean="0"/>
              <a:t>1</a:t>
            </a:r>
            <a:r>
              <a:rPr lang="fr-FR" dirty="0" smtClean="0"/>
              <a:t>,X</a:t>
            </a:r>
            <a:r>
              <a:rPr lang="fr-FR" baseline="-25000" dirty="0" smtClean="0"/>
              <a:t>2</a:t>
            </a:r>
            <a:r>
              <a:rPr lang="fr-FR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fr-FR" i="1" dirty="0" smtClean="0">
                <a:solidFill>
                  <a:srgbClr val="EA5B0C"/>
                </a:solidFill>
              </a:rPr>
              <a:t>Dimension X</a:t>
            </a:r>
            <a:r>
              <a:rPr lang="fr-FR" i="1" baseline="-25000" dirty="0" smtClean="0">
                <a:solidFill>
                  <a:srgbClr val="EA5B0C"/>
                </a:solidFill>
              </a:rPr>
              <a:t>3</a:t>
            </a:r>
            <a:r>
              <a:rPr lang="fr-FR" i="1" dirty="0" smtClean="0">
                <a:solidFill>
                  <a:srgbClr val="EA5B0C"/>
                </a:solidFill>
              </a:rPr>
              <a:t> </a:t>
            </a:r>
            <a:r>
              <a:rPr lang="fr-FR" i="1" dirty="0" err="1" smtClean="0">
                <a:solidFill>
                  <a:srgbClr val="EA5B0C"/>
                </a:solidFill>
              </a:rPr>
              <a:t>is</a:t>
            </a:r>
            <a:r>
              <a:rPr lang="fr-FR" i="1" dirty="0" smtClean="0">
                <a:solidFill>
                  <a:srgbClr val="EA5B0C"/>
                </a:solidFill>
              </a:rPr>
              <a:t> « </a:t>
            </a:r>
            <a:r>
              <a:rPr lang="fr-FR" i="1" dirty="0" err="1" smtClean="0">
                <a:solidFill>
                  <a:srgbClr val="EA5B0C"/>
                </a:solidFill>
              </a:rPr>
              <a:t>useless</a:t>
            </a:r>
            <a:r>
              <a:rPr lang="fr-FR" i="1" dirty="0" smtClean="0">
                <a:solidFill>
                  <a:srgbClr val="EA5B0C"/>
                </a:solidFill>
              </a:rPr>
              <a:t> »</a:t>
            </a:r>
          </a:p>
          <a:p>
            <a:pPr marL="285750" indent="-285750">
              <a:buFont typeface="Symbol"/>
              <a:buChar char="Þ"/>
            </a:pPr>
            <a:r>
              <a:rPr lang="fr-FR" i="1" dirty="0" smtClean="0">
                <a:solidFill>
                  <a:srgbClr val="EA5B0C"/>
                </a:solidFill>
              </a:rPr>
              <a:t>C</a:t>
            </a:r>
            <a:r>
              <a:rPr lang="fr-FR" i="1" baseline="-25000" dirty="0" smtClean="0">
                <a:solidFill>
                  <a:srgbClr val="EA5B0C"/>
                </a:solidFill>
              </a:rPr>
              <a:t>i</a:t>
            </a:r>
            <a:r>
              <a:rPr lang="fr-FR" i="1" dirty="0" smtClean="0">
                <a:solidFill>
                  <a:srgbClr val="EA5B0C"/>
                </a:solidFill>
              </a:rPr>
              <a:t> </a:t>
            </a:r>
            <a:r>
              <a:rPr lang="fr-FR" i="1" dirty="0" err="1" smtClean="0">
                <a:solidFill>
                  <a:srgbClr val="EA5B0C"/>
                </a:solidFill>
              </a:rPr>
              <a:t>can</a:t>
            </a:r>
            <a:r>
              <a:rPr lang="fr-FR" i="1" dirty="0" smtClean="0">
                <a:solidFill>
                  <a:srgbClr val="EA5B0C"/>
                </a:solidFill>
              </a:rPr>
              <a:t> </a:t>
            </a:r>
            <a:r>
              <a:rPr lang="fr-FR" i="1" dirty="0" err="1" smtClean="0">
                <a:solidFill>
                  <a:srgbClr val="EA5B0C"/>
                </a:solidFill>
              </a:rPr>
              <a:t>be</a:t>
            </a:r>
            <a:r>
              <a:rPr lang="fr-FR" i="1" dirty="0" smtClean="0">
                <a:solidFill>
                  <a:srgbClr val="EA5B0C"/>
                </a:solidFill>
              </a:rPr>
              <a:t> </a:t>
            </a:r>
            <a:r>
              <a:rPr lang="fr-FR" i="1" dirty="0" err="1" smtClean="0">
                <a:solidFill>
                  <a:srgbClr val="EA5B0C"/>
                </a:solidFill>
              </a:rPr>
              <a:t>largely</a:t>
            </a:r>
            <a:r>
              <a:rPr lang="fr-FR" i="1" dirty="0" smtClean="0">
                <a:solidFill>
                  <a:srgbClr val="EA5B0C"/>
                </a:solidFill>
              </a:rPr>
              <a:t> </a:t>
            </a:r>
            <a:r>
              <a:rPr lang="fr-FR" i="1" dirty="0" err="1" smtClean="0">
                <a:solidFill>
                  <a:srgbClr val="EA5B0C"/>
                </a:solidFill>
              </a:rPr>
              <a:t>explained</a:t>
            </a:r>
            <a:r>
              <a:rPr lang="fr-FR" i="1" dirty="0" smtClean="0">
                <a:solidFill>
                  <a:srgbClr val="EA5B0C"/>
                </a:solidFill>
              </a:rPr>
              <a:t> by X</a:t>
            </a:r>
            <a:r>
              <a:rPr lang="fr-FR" i="1" baseline="-25000" dirty="0" smtClean="0">
                <a:solidFill>
                  <a:srgbClr val="EA5B0C"/>
                </a:solidFill>
              </a:rPr>
              <a:t>1</a:t>
            </a:r>
            <a:r>
              <a:rPr lang="fr-FR" i="1" dirty="0" smtClean="0">
                <a:solidFill>
                  <a:srgbClr val="EA5B0C"/>
                </a:solidFill>
              </a:rPr>
              <a:t> and X</a:t>
            </a:r>
            <a:r>
              <a:rPr lang="fr-FR" i="1" baseline="-25000" dirty="0" smtClean="0">
                <a:solidFill>
                  <a:srgbClr val="EA5B0C"/>
                </a:solidFill>
              </a:rPr>
              <a:t>2</a:t>
            </a:r>
            <a:r>
              <a:rPr lang="fr-FR" i="1" dirty="0" smtClean="0">
                <a:solidFill>
                  <a:srgbClr val="EA5B0C"/>
                </a:solidFill>
              </a:rPr>
              <a:t> </a:t>
            </a:r>
            <a:r>
              <a:rPr lang="fr-FR" i="1" dirty="0" err="1" smtClean="0">
                <a:solidFill>
                  <a:srgbClr val="EA5B0C"/>
                </a:solidFill>
              </a:rPr>
              <a:t>only</a:t>
            </a:r>
            <a:endParaRPr lang="fr-FR" i="1" baseline="-25000" dirty="0">
              <a:solidFill>
                <a:srgbClr val="EA5B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 and </a:t>
            </a:r>
            <a:r>
              <a:rPr lang="fr-FR" dirty="0" err="1" smtClean="0"/>
              <a:t>dimensionality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5710" y="496283"/>
            <a:ext cx="4074486" cy="64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78455" y="1126161"/>
            <a:ext cx="628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Which</a:t>
            </a:r>
            <a:r>
              <a:rPr lang="fr-FR" sz="2800" dirty="0" smtClean="0"/>
              <a:t> (</a:t>
            </a:r>
            <a:r>
              <a:rPr lang="fr-FR" sz="2800" dirty="0" err="1" smtClean="0"/>
              <a:t>combinasion</a:t>
            </a:r>
            <a:r>
              <a:rPr lang="fr-FR" sz="2800" dirty="0" smtClean="0"/>
              <a:t> </a:t>
            </a:r>
            <a:r>
              <a:rPr lang="fr-FR" sz="2800" dirty="0"/>
              <a:t>of) angles </a:t>
            </a:r>
            <a:r>
              <a:rPr lang="fr-FR" sz="2800" dirty="0" smtClean="0"/>
              <a:t>are </a:t>
            </a:r>
            <a:r>
              <a:rPr lang="fr-FR" sz="2800" dirty="0" smtClean="0"/>
              <a:t>good?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831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dimensionality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vision of the </a:t>
            </a:r>
            <a:r>
              <a:rPr lang="fr-FR" dirty="0" err="1" smtClean="0"/>
              <a:t>problem</a:t>
            </a:r>
            <a:endParaRPr lang="fr-FR" dirty="0" smtClean="0"/>
          </a:p>
          <a:p>
            <a:r>
              <a:rPr lang="fr-FR" dirty="0" err="1" smtClean="0"/>
              <a:t>Allow</a:t>
            </a:r>
            <a:r>
              <a:rPr lang="fr-FR" dirty="0" smtClean="0"/>
              <a:t> to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describe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Enhance</a:t>
            </a:r>
            <a:r>
              <a:rPr lang="fr-FR" dirty="0" smtClean="0"/>
              <a:t> chances of </a:t>
            </a:r>
            <a:r>
              <a:rPr lang="fr-FR" dirty="0" err="1" smtClean="0"/>
              <a:t>redundancy</a:t>
            </a:r>
            <a:endParaRPr lang="fr-FR" dirty="0" smtClean="0"/>
          </a:p>
          <a:p>
            <a:r>
              <a:rPr lang="fr-FR" dirty="0" err="1" smtClean="0"/>
              <a:t>Enhance</a:t>
            </a:r>
            <a:r>
              <a:rPr lang="fr-FR" dirty="0" smtClean="0"/>
              <a:t> chances of non-informatives dimensions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13" y="2379922"/>
            <a:ext cx="301996" cy="30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27" y="2785728"/>
            <a:ext cx="301996" cy="30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94" y="4766152"/>
            <a:ext cx="370085" cy="36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 descr="data:image/jpeg;base64,/9j/4AAQSkZJRgABAQAAAQABAAD/2wCEAAkGBxIREhUUEhIQEhUQEBQUFRUVFBAQEA8QFBQWFxUSFBQYHSggGBolGxQVIjEhJSkrMC4wFx8zODMsNygtLysBCgoKDg0OGhAQGSwkICQsLCssLCwtLC4tLC0tLCwsLy0rLC0sLCwsLCwsLC0sLS8sLCwsLC8rLCwsLCwsLCwsLP/AABEIALcBEwMBEQACEQEDEQH/xAAbAAEAAgMBAQAAAAAAAAAAAAAABAUCAwYBB//EAD4QAAICAQEFBQQGCAYDAAAAAAECAAMRBAUGEiExE0FRcYEiUmGRBxQyQpKhJGJygqKxwdEVIzNT8PFDY2T/xAAaAQEBAQEBAQEAAAAAAAAAAAAAAQIDBAUG/8QAMBEBAAICAQIDBwQCAgMAAAAAAAECAxEEEiETMUEFIlFhcYGhkcHR8CMyFOFCsfH/2gAMAwEAAhEDEQA/APuMBAQEBAQEBAQEBAQEBAQEBAQEBAQEBAQEBAQEBAQEBAQEBAQEBAQEBAQEBAQEBAQEBAQEBAQEBAQEBAQEBAQEBAQEBAQEBAQEBAQEBAQEBAQEBAQEBAQEBAQEBAQPCYGC3qeQIg08a8A/85SbNNgMo9gICAgICAgICAgICAgICAgICAgICAgICAgICAgIGFloXqQIESzXe6PU/wBpNrpoPE3U/wDPKRWQrA+MDKB6HKnI9R4wiZVaGGR/1NI2QEBAQEBAQEBAQEBAQEBAQEBAQEBAQEBAQEDVbeq9T6d8CHbrGP2eX5mTa6aQhPM/3MitiqBAyzAQPYFfRt3TPf8AV0ure0KzFVPFwhSAwJHIHmOWc9Znqjena2DJWniTXULBTwnIm3BOrcEZEqMoCAgICAgICAgICAgICAgICAgICAgICBou1Sr35PgJNiJZqmbpyHw6/ONrpqCeMiswBA9gewNep1CVqWsdUUdWYhVHqYmdLWs2nURty2+e+6aEiutBdcyhsEkJWp+yWI5knuAnLJl6e0Pdw+BOeOqZ1X8qjdvenaeo1Apu0isjjLg12afs6W5F+JuRHwxz6TNb3mdTD08jicbHj6631Pp3ie7n/qh2Ttesf+I2gofHTXEpj93OD+z8Zz10Xevr/wCXw5+Ou/1jv+X2nhnrfm3tTcJlEsGVHsBAQEBAQEBAQEBAQEBAQEBAQEDBrVHUiBC1m1Vr54dh3sBkL59/riZm2m6Y+rttpbVNYMgjhPTHQjz743tJr0zqWKpAzgeiAECv1+3tLQ6pbfUjuwUKW9rJOBkDoPieUzN6x5y7Y+PlyR1VrMw5z6Qt7L9C1aUpXm1S3G4LY4WAKheneOfxmMuSa+T2ez+HTkRNrzPb0j+VF9IW0a9ds/TamvuvKOucmqxqmLIfVR5ggznlmL0iYev2fitg5NsdvhuPnG1XvTsrUmynW0pY66ijT2q9amw1WpUgwQAcfZBHLHMzN4nfVDvxcuKK2wXmI1Mxqe243LRqtsbZ4DbZZrlReZYoakXnjnhR3xNsnnLdcHC301iu/rv91rZtRNds7t9ZXZdZoLwnFWy1NYlqjBsbHIZxnhGcgHvM1vqru3o4RhnByOjFMRF4337618Id7uPvGNfpzYQqvXYUdQSwXvQ5PM5Uj1BnbHfqh8nm8bwMnT6T3XzmdHkbtHdkY8P5QiTKEBAQEBAQEBA8LYgY9oPEfMQPDaviPmIDt194fMQMTqV94fzk2aefWl+PyMbXTA60eB/IRs01NrT3ASbNNZ1Dnv8AlC6YniPUn1MDHsxAACBXXfo54h/pE+0P9on7yj3fEd0xPu9/R6a/5o6Z/wBvSfj8p/ZYowIBBBB5gjmCJp5piYnUsdRelal7GVFUZZmIVVHiSeku9ea1rNp1WNyoNsb31VaU6mkfWUFvZZUhUV/FiRnGcDkO8TnbJERuHrw8K98vhX92db7uJq2vtbapZaCKqwcN2ZNKLnuezJYnHh18Jx6r38n1JwcTiam/efn3n7R5fq927uO6aIWrZXqLdOWF3ZZYNXkEjPVmTJznBK93KLYvd3HoYPaFZzTWYmIny38f4lRbc2/9a0mnWwk3aV3QnvtoZQVbPiCgB9D3zFrbrG/R6sPG8LNaa+Vu/wBJaNsaW7RmzTsc13dncp+7agOarV8GxlT6jwiYmvZvDembWWPONx/Mf36vo+yH1luxqPqTotqoyNnk5RHZcVseStyHX8p3r1eHHS+Lm8GnNt40dvP9fi5ldi7c1SCi03LWOR7axFQ495hl3/Oc+nJaNPfOfg4p8Sut/KP7Efh9C3e3Yp0ulOmYC0W5NxYcrXIAPLuUYAA/rO9aRWNPj8jl3y5fEjtry+S2pRKlCVqiKvRVUKo9BNx2ea1ptO7TuWFl8I16PVYtHgTj5yov5UICAgICAgICBX7VvRQAXUMT7KkjLZ8BMysK2u1VKqX9p+i+ef7GZbTgkumdveCUe8EDzg+MDIIIDhHhA8zAxLQMCYAQPSAeR5g8sdQRA4zeazV6KthpWXhdiU4l43Q4JatM8s4BIyDnhPrwv1U8n1uN4PKtHi/7R+Y+ai2HvumpqfS7QIAuQoL8YXmORtUDkQcHiHLxxJXJuNWd83s+cVoy4PTvr+Pj9EDcesudXs244Oorbh6ELqKs+0p+IAPxCCZx+tJdubPT4fJp/wCM/if7+VDsLTX2XfVUuNBuco4LOqF04uTBep+0MGc6xMzrb1Z7Y608Wa9Wo7fHu+jbtarQbK/RvrnbvfcoYKoNVdhwvdkKDkZyT0nek1p22+Pyacjl/wCTo1ER959fv+jm99NxbatT+iUvZVeSVRBnsXH2qz3KveCfLumMmKYntD28P2hS2P8AyzqY/Pzdvqd011mi0tWqzXbRVWC6cDOpVArpnmCDj48wJ2mnVWIl8uvMnDnvfH3iZld7F2ZVpKRTTxBFJPtMWYljkknzm61isah5c2a2a/XfzSntlc0azUQItuqgRLdVAjrqCXTHvD+YiB3c0yQEBAQEBAQPDA+d72XMbHYKA6PgDJwR72R5Gc5daw16m5iumuHNgHqb4uuHQnzarH78ix6w7WqwMoYHIYAj4gjIm3NlmAge5hHsDEmFYMYEHW7WopIFt9NZPQO6IT6EzM2iHSmHJfvSsz9IV29e3H02lN9CV3DiUE8XsBG5cfs/a5kcsjrJe2q7h24mCuXL4d50+faLVbW2p2hrvCirGUVxpgM5wFC8z0PMn1nCJvd9i9OJxNdVfP18/wC/o3bob4aijUDT6tndGs7M9pzs09mcA8XUjOAQSfEfG0yTE6lnl8HFkxeJijU+fbyl9H3n2cdRpba15OF46j0xfX7VZ+Yx6zteN1l8bjZfDy1tPl6/T1fNtibFp2nU2CKdSpz0PCW++jL4E8weoJbr0nnrWLRr1fd5Ge/HtFvOvr+0w50U6jZ+rrL1sttNisq9e0UcvYP3gVyOXj6THetu709WPkYZ6Z7TE/b6uz3j3Cu1Wsa2jgSnUKlpdzjhdx7a9n9rPQ4wPtTtbFNrbh83j+0aYsMVv3mNx2+XzXOxvo00lODeW1LDuOa6vwKckeZM1XDWPPu82b2tmv8A6e7+Z/X+HatZOz5mmh74VHt1MCHbq4ES3VSCK95MK8RGbpkwLzY2w241d/ZC8wO8nu8pYhJl080yQEBAQEBA8JgabbMQOL3soy/GPvjB/aH/AAfMzFnSqp0DF9Pcg5tVw3oPFqyCQPwqPUyNerrN3rw1IAORWSo/Z5Mn8DLLDErKVHogeiBhdaqAszBVUZLMQqqB1JJ6CFiJmdQ5TUfSJs9W4e1sbn9pa3ZPn3+gnKc1Xuj2ZyJjevzr+/d5vZvMtega/TWK5sZa63UghWbOW+BAB5HvxF7+7uE4nFm3IjHkjWu87cNurud/iFFtzXsLO0KrnDBnCg5tY8znI6efwnGmPqjb6vK53/HyVp09vOf+kTc7WstraK3Iq1nFp7EPSq5sqrgdxD4H/UlJ79M+vZ15mPqpGav+1e8T8Y8//TduJtA6HXmu0hFYvRbnCqrqTwsSegDL18GMuOem/djnY/H4/VSNz2mP7/fJo3pKazabjSnj7eypVZejvwKrOvw5E5/VJkv71+zfF6sPGicnpEvuQnsflnFLuU1Gpu1VNxBZmsSkLy9o8TKzd/PiwAPCcZxamZh9SPaEWpXHevymfw6zRalLkS0BTkciQCyH7wB6jpOsTExt4MuO2O00lva2VyaH1EKi26uBCt1cCJZqpBoLkwrRqtVXVzsdV+BPtHyUczArjtp3ONPST+s45eij+phV9u5s7UGwWWuxI6Doo8gJYhmZd8vSaZewEBAQEBAQMWgVG1NRwiByms1ZfkekzLUdkLZDdnqRno+VPhhh/fEzDc+S43VPZu9J+6GT1pYBfU1WVfhlhLOmlZcXvpv2NG/Y0otlwALls9nVkZUHHNmwQccuo8pyyZentD6XD9nzmjrvOq+nxly1f0h7RpsH1itCGwezapqWZT0KHr/OcvGtE93vn2Zxr19yfvvf6rP6VNrs+m0yqLETU8Vjq4KP/lhOFHU+BbPoJrNbcR83D2XhiuS8zMTNdR+u+6NsjdHT6nZYsrH6QVsYPlv9VHYdmR04fZx07wZK44mm/VrNzsmLl9Np93t2+Xxcru+ll626VcntUNyL/wDRT7Qx8WTjX1HhOddz2fQ5E1xzXLPp2n6T/E6lZ7hb0LoXsS4P2VuCcAlqrUyM8PXmOR8hNY79M93Dn8SeRETTzj8x9TZOn/xDapspVlrGpF7Ej/TrVg2TjoWK9Pj8IiOq/Yy2/wCPxOm89+nX3/6dXvJ9H7avWNctiVV2Kpf2S1htGQ2F5DmApznrmdb4uq23g43tKMOHomNzHl9HQbubpaXQ+1WpewjBtswz47wuOSjyE3THWrx8jm5c/a09vhC9Z5t5WtroRQaLUdjfbV918W1/Di5OvznOva0w9mX/ACYa39Y7T+38JdusnR5EO3WSCK95MDA56noO88gIVV6rblKclJtbwTp6v0+WYNI6WazUckApU+79r8R5/LEKttl7mDPFZliepPMk/Ey6ZmXXaDYSJ0US6Ta4p04WVG6AgICAgICAgYtAo9s15BkWHIXLgyK0agdGHVTn5TMtRPZbizh1SuPs3JXb6r/lWfw2Vn92U9HUSsvhm39QadqW2WDPZa0O3LqisrD+HE8Vp1fu/U8evXxK1r61dnv9t/V13KNPUhUaftk1Ir7axK2zxlWIKp9kHPlO2S9ons+bwOPhtSfEt666d6/+uW2a120qLqXdrdRS41FJc5axSAltYz+6R3ZnON3iY9XuyRTi5K3iNVn3Z16esS17s74W7OFlLVBwW4gjsamqtxzyCDyOBkSVyTTs1yeDXkzF4n7x33C7+jPYFpvOrsQogD9mCCpsezqyg/dAJ88zeKk9XVLye0+TSMfg1nc+v2/d3G0919HqG47tOjP3sC9bN+0UI4vWd5x1nvMPl4uXmxR00t2/vxT9BoatOnBTWlS5zhAACfE95PxM1ERHk5ZMt8k9V53PzbzZDDU9+IEa3VQIdutgUO1NTi6hh7zofJlz/Sc7ecS9OGfcvX5b/SUo2EzbztGq1NdXOx1X4E+0fJRzMCqt28zcqKif1n5D0Uf3hdMqdhanUnNzsR7vRR5KOUaTcOo2VukiY5SxCTLptLs1V6Ca0ynJSBA2AQPYCAgICAgICAgeGBXbQTIgcbtKrDGZaQ18PGSVSVOaUJ/8F3Ax/wDRcOAnyHGD+7Cus0NpetSeuMN8HHJh8wZWXBfSZum9rfWtOhduEC5FGXYKMLYo+8QBgjrgDE4Zce+8PsezebWkeFedR6T+zj9NtbaL0/UkFzoRwcAqY2BP9stjIXu59PKcuq8x0vo2w8at/GnUT9e3118XZ7q7ivprabzdh0Ru0rA4lLOCOAN7uCM9eYnWmKYmJfL5XtGMtLY4r29Jdu+nRiGZEYjoSqlh5EidtQ+XFrRGolmXlRg1sDRZqYEW3V/GBEt1sioj6gmBr5nmen5CBR7T2rSLK+Em3s2LHgwQWxgDi6d5J6zE95daT01n59mH1zV6g4rHZKfdB4vxH+mJpzWWzNzyx4rMknqTkk+ZMukmXX7O3eRB9kTWmdrqjRhe6VEpawIGYgICAgICAgICAgICAMCLqlyIHKbap75FhRE4MipmzMO1lR6X1snkcciPzkhVvu1qi6kN9ohXI8G5pYvo6H8UsEre1oRqzCPDZCtL6gQI1mrkES3WQIlmrhUc2EyDVqb0rGbHC+Z5nyA5mBVXbfJ5UVlj7z8h6KP6wumKbI1OpP8AmsxHu/ZUfujlGjenR7K3ORcEjM1EJNnU6LY6J0Al0ws6tOB3SjcFgZQEBAQEBAQEBAQEBAQEBA1WrAodrU5BkVyN64MivFs4cOOtbBvMKc/0x6ySsLnTsKryw+xa3aL+zdgOv4wjfvQei2t1a/HMqI1utEgh3a6BDs1kio76gmBjzMCBqdsU18gTYw7k58/i3SFQ/rmqv5Vr2Snw5t+I/wBMQLDZu55Y8VmST1JySfMy6SbOt2du2ifdE1pna80+gVe6VEtKgIGwCB7AQEBAQEBAQEBAQEBAQEBAQMWECu19WRA4zatOGmWoQFMK8/xEBEQk4V+ybxAK4Uj+CRVjXtAMgbIJIIJ/WBwfzBgaLNVIjTxkwNd9yVjNjqg+J5nyHUwK27bueVFZY+82QPMKOZ/KFY17M1OpP+YzY93mqfhEaHR7K3QVcEjM1pnbqtFsdUHQS6Tazq0wHdKjeEgZYgewEBAQEBAQEBAQEBAQEBAQEBAQBgRtQmRA5fbem5GRXMscGRUHUU+0T3OmMfrjmD/ORpu2dW2CCOuG+GSMN+Y/OA1O0aa+rF291Pa+Z6CQV77R1FvKpezB7xzf8R6eggS9n7qvYeKzJJ6kkkn1Muk26/Ze7CJ90TWmduh02zlXuEqJyUgQNgWBlAQEBAQEBAQEBAQEBAQEBAQEBAQEBAQMHECo2lp8gwOL2hpirTLSHwHugDsi23kS2D54+Uml2sdn7nD7wl0m3TaHYCJ3CXSbW9OjUd0qJC1wM8QPYCAgICAgICAgICAgICAgICAgICAgICAgIHhgaLqswKzU7KDd0DGnYijuELtYU6BV7oRJWoCBmBAYgewEBAQEBAQEBAQEBAQEBAQEBAQEBAQEBAQEBAQPCIHnDA9xA9gICAgICAgICAgICAgICAgICAgICAgICAgICAgICAgICAgICAgICAgICAgICAgICAgICAgICAgICAgICAgICAgI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data:image/jpeg;base64,/9j/4AAQSkZJRgABAQAAAQABAAD/2wCEAAkGBxIREhUUEhIQEhUQEBQUFRUVFBAQEA8QFBQWFxUSFBQYHSggGBolGxQVIjEhJSkrMC4wFx8zODMsNygtLysBCgoKDg0OGhAQGSwkICQsLCssLCwtLC4tLC0tLCwsLy0rLC0sLCwsLCwsLC0sLS8sLCwsLC8rLCwsLCwsLCwsLP/AABEIALcBEwMBEQACEQEDEQH/xAAbAAEAAgMBAQAAAAAAAAAAAAAABAUCAwYBB//EAD4QAAICAQEFBQQGCAYDAAAAAAECAAMRBAUGEiExE0FRcYEiUmGRBxQyQpKhJGJygqKxwdEVIzNT8PFDY2T/xAAaAQEBAQEBAQEAAAAAAAAAAAAAAQIDBAUG/8QAMBEBAAICAQIDBwQCAgMAAAAAAAECAxEEEiETMUEFIlFhcYGhkcHR8CMyFOFCsfH/2gAMAwEAAhEDEQA/APuMBAQEBAQEBAQEBAQEBAQEBAQEBAQEBAQEBAQEBAQEBAQEBAQEBAQEBAQEBAQEBAQEBAQEBAQEBAQEBAQEBAQEBAQEBAQEBAQEBAQEBAQEBAQEBAQEBAQEBAQEBAQPCYGC3qeQIg08a8A/85SbNNgMo9gICAgICAgICAgICAgICAgICAgICAgICAgICAgIGFloXqQIESzXe6PU/wBpNrpoPE3U/wDPKRWQrA+MDKB6HKnI9R4wiZVaGGR/1NI2QEBAQEBAQEBAQEBAQEBAQEBAQEBAQEBAQEDVbeq9T6d8CHbrGP2eX5mTa6aQhPM/3MitiqBAyzAQPYFfRt3TPf8AV0ure0KzFVPFwhSAwJHIHmOWc9Znqjena2DJWniTXULBTwnIm3BOrcEZEqMoCAgICAgICAgICAgICAgICAgICAgICBou1Sr35PgJNiJZqmbpyHw6/ONrpqCeMiswBA9gewNep1CVqWsdUUdWYhVHqYmdLWs2nURty2+e+6aEiutBdcyhsEkJWp+yWI5knuAnLJl6e0Pdw+BOeOqZ1X8qjdvenaeo1Apu0isjjLg12afs6W5F+JuRHwxz6TNb3mdTD08jicbHj6631Pp3ie7n/qh2Ttesf+I2gofHTXEpj93OD+z8Zz10Xevr/wCXw5+Ou/1jv+X2nhnrfm3tTcJlEsGVHsBAQEBAQEBAQEBAQEBAQEBAQEDBrVHUiBC1m1Vr54dh3sBkL59/riZm2m6Y+rttpbVNYMgjhPTHQjz743tJr0zqWKpAzgeiAECv1+3tLQ6pbfUjuwUKW9rJOBkDoPieUzN6x5y7Y+PlyR1VrMw5z6Qt7L9C1aUpXm1S3G4LY4WAKheneOfxmMuSa+T2ez+HTkRNrzPb0j+VF9IW0a9ds/TamvuvKOucmqxqmLIfVR5ggznlmL0iYev2fitg5NsdvhuPnG1XvTsrUmynW0pY66ijT2q9amw1WpUgwQAcfZBHLHMzN4nfVDvxcuKK2wXmI1Mxqe243LRqtsbZ4DbZZrlReZYoakXnjnhR3xNsnnLdcHC301iu/rv91rZtRNds7t9ZXZdZoLwnFWy1NYlqjBsbHIZxnhGcgHvM1vqru3o4RhnByOjFMRF4337618Id7uPvGNfpzYQqvXYUdQSwXvQ5PM5Uj1BnbHfqh8nm8bwMnT6T3XzmdHkbtHdkY8P5QiTKEBAQEBAQEBA8LYgY9oPEfMQPDaviPmIDt194fMQMTqV94fzk2aefWl+PyMbXTA60eB/IRs01NrT3ASbNNZ1Dnv8AlC6YniPUn1MDHsxAACBXXfo54h/pE+0P9on7yj3fEd0xPu9/R6a/5o6Z/wBvSfj8p/ZYowIBBBB5gjmCJp5piYnUsdRelal7GVFUZZmIVVHiSeku9ea1rNp1WNyoNsb31VaU6mkfWUFvZZUhUV/FiRnGcDkO8TnbJERuHrw8K98vhX92db7uJq2vtbapZaCKqwcN2ZNKLnuezJYnHh18Jx6r38n1JwcTiam/efn3n7R5fq927uO6aIWrZXqLdOWF3ZZYNXkEjPVmTJznBK93KLYvd3HoYPaFZzTWYmIny38f4lRbc2/9a0mnWwk3aV3QnvtoZQVbPiCgB9D3zFrbrG/R6sPG8LNaa+Vu/wBJaNsaW7RmzTsc13dncp+7agOarV8GxlT6jwiYmvZvDembWWPONx/Mf36vo+yH1luxqPqTotqoyNnk5RHZcVseStyHX8p3r1eHHS+Lm8GnNt40dvP9fi5ldi7c1SCi03LWOR7axFQ495hl3/Oc+nJaNPfOfg4p8Sut/KP7Efh9C3e3Yp0ulOmYC0W5NxYcrXIAPLuUYAA/rO9aRWNPj8jl3y5fEjtry+S2pRKlCVqiKvRVUKo9BNx2ea1ptO7TuWFl8I16PVYtHgTj5yov5UICAgICAgICBX7VvRQAXUMT7KkjLZ8BMysK2u1VKqX9p+i+ef7GZbTgkumdveCUe8EDzg+MDIIIDhHhA8zAxLQMCYAQPSAeR5g8sdQRA4zeazV6KthpWXhdiU4l43Q4JatM8s4BIyDnhPrwv1U8n1uN4PKtHi/7R+Y+ai2HvumpqfS7QIAuQoL8YXmORtUDkQcHiHLxxJXJuNWd83s+cVoy4PTvr+Pj9EDcesudXs244Oorbh6ELqKs+0p+IAPxCCZx+tJdubPT4fJp/wCM/if7+VDsLTX2XfVUuNBuco4LOqF04uTBep+0MGc6xMzrb1Z7Y608Wa9Wo7fHu+jbtarQbK/RvrnbvfcoYKoNVdhwvdkKDkZyT0nek1p22+Pyacjl/wCTo1ER959fv+jm99NxbatT+iUvZVeSVRBnsXH2qz3KveCfLumMmKYntD28P2hS2P8AyzqY/Pzdvqd011mi0tWqzXbRVWC6cDOpVArpnmCDj48wJ2mnVWIl8uvMnDnvfH3iZld7F2ZVpKRTTxBFJPtMWYljkknzm61isah5c2a2a/XfzSntlc0azUQItuqgRLdVAjrqCXTHvD+YiB3c0yQEBAQEBAQPDA+d72XMbHYKA6PgDJwR72R5Gc5daw16m5iumuHNgHqb4uuHQnzarH78ix6w7WqwMoYHIYAj4gjIm3NlmAge5hHsDEmFYMYEHW7WopIFt9NZPQO6IT6EzM2iHSmHJfvSsz9IV29e3H02lN9CV3DiUE8XsBG5cfs/a5kcsjrJe2q7h24mCuXL4d50+faLVbW2p2hrvCirGUVxpgM5wFC8z0PMn1nCJvd9i9OJxNdVfP18/wC/o3bob4aijUDT6tndGs7M9pzs09mcA8XUjOAQSfEfG0yTE6lnl8HFkxeJijU+fbyl9H3n2cdRpba15OF46j0xfX7VZ+Yx6zteN1l8bjZfDy1tPl6/T1fNtibFp2nU2CKdSpz0PCW++jL4E8weoJbr0nnrWLRr1fd5Ge/HtFvOvr+0w50U6jZ+rrL1sttNisq9e0UcvYP3gVyOXj6THetu709WPkYZ6Z7TE/b6uz3j3Cu1Wsa2jgSnUKlpdzjhdx7a9n9rPQ4wPtTtbFNrbh83j+0aYsMVv3mNx2+XzXOxvo00lODeW1LDuOa6vwKckeZM1XDWPPu82b2tmv8A6e7+Z/X+HatZOz5mmh74VHt1MCHbq4ES3VSCK95MK8RGbpkwLzY2w241d/ZC8wO8nu8pYhJl080yQEBAQEBA8JgabbMQOL3soy/GPvjB/aH/AAfMzFnSqp0DF9Pcg5tVw3oPFqyCQPwqPUyNerrN3rw1IAORWSo/Z5Mn8DLLDErKVHogeiBhdaqAszBVUZLMQqqB1JJ6CFiJmdQ5TUfSJs9W4e1sbn9pa3ZPn3+gnKc1Xuj2ZyJjevzr+/d5vZvMtega/TWK5sZa63UghWbOW+BAB5HvxF7+7uE4nFm3IjHkjWu87cNurud/iFFtzXsLO0KrnDBnCg5tY8znI6efwnGmPqjb6vK53/HyVp09vOf+kTc7WstraK3Iq1nFp7EPSq5sqrgdxD4H/UlJ79M+vZ15mPqpGav+1e8T8Y8//TduJtA6HXmu0hFYvRbnCqrqTwsSegDL18GMuOem/djnY/H4/VSNz2mP7/fJo3pKazabjSnj7eypVZejvwKrOvw5E5/VJkv71+zfF6sPGicnpEvuQnsflnFLuU1Gpu1VNxBZmsSkLy9o8TKzd/PiwAPCcZxamZh9SPaEWpXHevymfw6zRalLkS0BTkciQCyH7wB6jpOsTExt4MuO2O00lva2VyaH1EKi26uBCt1cCJZqpBoLkwrRqtVXVzsdV+BPtHyUczArjtp3ONPST+s45eij+phV9u5s7UGwWWuxI6Doo8gJYhmZd8vSaZewEBAQEBAQMWgVG1NRwiByms1ZfkekzLUdkLZDdnqRno+VPhhh/fEzDc+S43VPZu9J+6GT1pYBfU1WVfhlhLOmlZcXvpv2NG/Y0otlwALls9nVkZUHHNmwQccuo8pyyZentD6XD9nzmjrvOq+nxly1f0h7RpsH1itCGwezapqWZT0KHr/OcvGtE93vn2Zxr19yfvvf6rP6VNrs+m0yqLETU8Vjq4KP/lhOFHU+BbPoJrNbcR83D2XhiuS8zMTNdR+u+6NsjdHT6nZYsrH6QVsYPlv9VHYdmR04fZx07wZK44mm/VrNzsmLl9Np93t2+Xxcru+ll626VcntUNyL/wDRT7Qx8WTjX1HhOddz2fQ5E1xzXLPp2n6T/E6lZ7hb0LoXsS4P2VuCcAlqrUyM8PXmOR8hNY79M93Dn8SeRETTzj8x9TZOn/xDapspVlrGpF7Ej/TrVg2TjoWK9Pj8IiOq/Yy2/wCPxOm89+nX3/6dXvJ9H7avWNctiVV2Kpf2S1htGQ2F5DmApznrmdb4uq23g43tKMOHomNzHl9HQbubpaXQ+1WpewjBtswz47wuOSjyE3THWrx8jm5c/a09vhC9Z5t5WtroRQaLUdjfbV918W1/Di5OvznOva0w9mX/ACYa39Y7T+38JdusnR5EO3WSCK95MDA56noO88gIVV6rblKclJtbwTp6v0+WYNI6WazUckApU+79r8R5/LEKttl7mDPFZliepPMk/Ey6ZmXXaDYSJ0US6Ta4p04WVG6AgICAgICAgYtAo9s15BkWHIXLgyK0agdGHVTn5TMtRPZbizh1SuPs3JXb6r/lWfw2Vn92U9HUSsvhm39QadqW2WDPZa0O3LqisrD+HE8Vp1fu/U8evXxK1r61dnv9t/V13KNPUhUaftk1Ir7axK2zxlWIKp9kHPlO2S9ons+bwOPhtSfEt666d6/+uW2a120qLqXdrdRS41FJc5axSAltYz+6R3ZnON3iY9XuyRTi5K3iNVn3Z16esS17s74W7OFlLVBwW4gjsamqtxzyCDyOBkSVyTTs1yeDXkzF4n7x33C7+jPYFpvOrsQogD9mCCpsezqyg/dAJ88zeKk9XVLye0+TSMfg1nc+v2/d3G0919HqG47tOjP3sC9bN+0UI4vWd5x1nvMPl4uXmxR00t2/vxT9BoatOnBTWlS5zhAACfE95PxM1ERHk5ZMt8k9V53PzbzZDDU9+IEa3VQIdutgUO1NTi6hh7zofJlz/Sc7ecS9OGfcvX5b/SUo2EzbztGq1NdXOx1X4E+0fJRzMCqt28zcqKif1n5D0Uf3hdMqdhanUnNzsR7vRR5KOUaTcOo2VukiY5SxCTLptLs1V6Ca0ynJSBA2AQPYCAgICAgICAgeGBXbQTIgcbtKrDGZaQ18PGSVSVOaUJ/8F3Ax/wDRcOAnyHGD+7Cus0NpetSeuMN8HHJh8wZWXBfSZum9rfWtOhduEC5FGXYKMLYo+8QBgjrgDE4Zce+8PsezebWkeFedR6T+zj9NtbaL0/UkFzoRwcAqY2BP9stjIXu59PKcuq8x0vo2w8at/GnUT9e3118XZ7q7ivprabzdh0Ru0rA4lLOCOAN7uCM9eYnWmKYmJfL5XtGMtLY4r29Jdu+nRiGZEYjoSqlh5EidtQ+XFrRGolmXlRg1sDRZqYEW3V/GBEt1sioj6gmBr5nmen5CBR7T2rSLK+Em3s2LHgwQWxgDi6d5J6zE95daT01n59mH1zV6g4rHZKfdB4vxH+mJpzWWzNzyx4rMknqTkk+ZMukmXX7O3eRB9kTWmdrqjRhe6VEpawIGYgICAgICAgICAgICAMCLqlyIHKbap75FhRE4MipmzMO1lR6X1snkcciPzkhVvu1qi6kN9ohXI8G5pYvo6H8UsEre1oRqzCPDZCtL6gQI1mrkES3WQIlmrhUc2EyDVqb0rGbHC+Z5nyA5mBVXbfJ5UVlj7z8h6KP6wumKbI1OpP8AmsxHu/ZUfujlGjenR7K3ORcEjM1EJNnU6LY6J0Al0ws6tOB3SjcFgZQEBAQEBAQEBAQEBAQEBA1WrAodrU5BkVyN64MivFs4cOOtbBvMKc/0x6ySsLnTsKryw+xa3aL+zdgOv4wjfvQei2t1a/HMqI1utEgh3a6BDs1kio76gmBjzMCBqdsU18gTYw7k58/i3SFQ/rmqv5Vr2Snw5t+I/wBMQLDZu55Y8VmST1JySfMy6SbOt2du2ifdE1pna80+gVe6VEtKgIGwCB7AQEBAQEBAQEBAQEBAQEBAQMWECu19WRA4zatOGmWoQFMK8/xEBEQk4V+ybxAK4Uj+CRVjXtAMgbIJIIJ/WBwfzBgaLNVIjTxkwNd9yVjNjqg+J5nyHUwK27bueVFZY+82QPMKOZ/KFY17M1OpP+YzY93mqfhEaHR7K3QVcEjM1pnbqtFsdUHQS6Tazq0wHdKjeEgZYgewEBAQEBAQEBAQEBAQEBAQEBAQBgRtQmRA5fbem5GRXMscGRUHUU+0T3OmMfrjmD/ORpu2dW2CCOuG+GSMN+Y/OA1O0aa+rF291Pa+Z6CQV77R1FvKpezB7xzf8R6eggS9n7qvYeKzJJ6kkkn1Muk26/Ze7CJ90TWmduh02zlXuEqJyUgQNgWBlAQEBAQEBAQEBAQEBAQEBAQEBAQEBAQMHECo2lp8gwOL2hpirTLSHwHugDsi23kS2D54+Uml2sdn7nD7wl0m3TaHYCJ3CXSbW9OjUd0qJC1wM8QPYCAgICAgICAgICAgICAgICAgICAgICAgIHhgaLqswKzU7KDd0DGnYijuELtYU6BV7oRJWoCBmBAYgewEBAQEBAQEBAQEBAQEBAQEBAQEBAQEBAQEBAQPCIHnDA9xA9gICAgICAgICAgICAgICAgICAgICAgICAgICAgICAgICAgICAgICAgICAgICAgICAgICAgICAgICAgICAgICAgICAgICAgICAgICAgICAgICAgICAgICAgICAgICAgICA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3" name="Picture 9" descr="http://devilsexcrement.files.wordpress.com/2014/09/bu9x_good_news_1076500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2376"/>
            <a:ext cx="2019936" cy="134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chessintweets.com/wp-content/uploads/2014/08/bad-new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9" y="3628133"/>
            <a:ext cx="1790012" cy="11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03" y="5144125"/>
            <a:ext cx="373814" cy="36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component </a:t>
            </a:r>
            <a:r>
              <a:rPr lang="fr-FR" dirty="0" err="1" smtClean="0"/>
              <a:t>regression</a:t>
            </a:r>
            <a:r>
              <a:rPr lang="fr-FR" dirty="0" smtClean="0"/>
              <a:t> (PCR)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998363" y="2917576"/>
            <a:ext cx="3338623" cy="2568362"/>
            <a:chOff x="1520448" y="2892076"/>
            <a:chExt cx="3338623" cy="3062176"/>
          </a:xfrm>
        </p:grpSpPr>
        <p:sp>
          <p:nvSpPr>
            <p:cNvPr id="13" name="Rectangle 12"/>
            <p:cNvSpPr/>
            <p:nvPr/>
          </p:nvSpPr>
          <p:spPr>
            <a:xfrm>
              <a:off x="1520448" y="2892076"/>
              <a:ext cx="3338623" cy="3062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669303" y="2994491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672841" y="3412716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662738" y="5390360"/>
              <a:ext cx="3159839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</a:t>
              </a:r>
              <a:r>
                <a:rPr lang="fr-FR" dirty="0" err="1" smtClean="0"/>
                <a:t>x</a:t>
              </a:r>
              <a:r>
                <a:rPr lang="fr-FR" baseline="-25000" dirty="0" err="1"/>
                <a:t>m</a:t>
              </a:r>
              <a:r>
                <a:rPr lang="fr-FR" baseline="-25000" dirty="0" err="1" smtClean="0"/>
                <a:t>,</a:t>
              </a:r>
              <a:r>
                <a:rPr lang="fr-FR" baseline="-25000" dirty="0" err="1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4452257" y="403397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468641" y="302437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472179" y="33575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/>
              <a:t>2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472179" y="502893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/>
              <a:t>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391767" y="250571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267211" y="250925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/>
              <a:t>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610459" y="25092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endParaRPr lang="fr-FR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562220" y="2821879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427031" y="2836050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770327" y="2839588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871060" y="3203859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863965" y="3558286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832592" y="5203023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93160" y="187193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Dimension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2998363" y="2049557"/>
            <a:ext cx="3338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734662" y="2250114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3" idx="2"/>
          </p:cNvCxnSpPr>
          <p:nvPr/>
        </p:nvCxnSpPr>
        <p:spPr>
          <a:xfrm>
            <a:off x="2044939" y="2619446"/>
            <a:ext cx="0" cy="296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09741" y="3710811"/>
            <a:ext cx="118974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smtClean="0"/>
              <a:t>Instances</a:t>
            </a:r>
          </a:p>
          <a:p>
            <a:r>
              <a:rPr lang="fr-FR" u="sng" dirty="0" smtClean="0">
                <a:solidFill>
                  <a:schemeClr val="accent3"/>
                </a:solidFill>
              </a:rPr>
              <a:t>Conditions</a:t>
            </a:r>
            <a:endParaRPr lang="fr-FR" u="sng" dirty="0">
              <a:solidFill>
                <a:schemeClr val="accent3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9173" y="1607605"/>
            <a:ext cx="181851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Factors</a:t>
            </a:r>
            <a:r>
              <a:rPr lang="fr-FR" dirty="0" smtClean="0"/>
              <a:t>, </a:t>
            </a:r>
            <a:r>
              <a:rPr lang="fr-FR" u="sng" dirty="0" smtClean="0">
                <a:solidFill>
                  <a:schemeClr val="accent3"/>
                </a:solidFill>
              </a:rPr>
              <a:t>Variables</a:t>
            </a:r>
            <a:endParaRPr lang="fr-FR" u="sng" dirty="0">
              <a:solidFill>
                <a:schemeClr val="accent3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879265" y="391086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No output Y !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472326" y="5929055"/>
            <a:ext cx="22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Unsupervised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analysis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32738" y="5283867"/>
            <a:ext cx="1531159" cy="861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</a:t>
            </a:r>
            <a:r>
              <a:rPr lang="fr-FR" dirty="0" err="1"/>
              <a:t>regression</a:t>
            </a:r>
            <a:r>
              <a:rPr lang="fr-FR" dirty="0"/>
              <a:t> (PCR)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variables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useless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So,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all the variables X, </a:t>
            </a:r>
            <a:r>
              <a:rPr lang="fr-FR" dirty="0">
                <a:solidFill>
                  <a:srgbClr val="FF0000"/>
                </a:solidFill>
              </a:rPr>
              <a:t>one </a:t>
            </a:r>
            <a:r>
              <a:rPr lang="fr-FR" dirty="0" err="1">
                <a:solidFill>
                  <a:srgbClr val="FF0000"/>
                </a:solidFill>
              </a:rPr>
              <a:t>can</a:t>
            </a:r>
            <a:r>
              <a:rPr lang="fr-FR" dirty="0">
                <a:solidFill>
                  <a:srgbClr val="FF0000"/>
                </a:solidFill>
              </a:rPr>
              <a:t> first </a:t>
            </a:r>
            <a:r>
              <a:rPr lang="fr-FR" dirty="0" err="1">
                <a:solidFill>
                  <a:srgbClr val="FF0000"/>
                </a:solidFill>
              </a:rPr>
              <a:t>extract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u="sng" dirty="0" err="1">
                <a:solidFill>
                  <a:srgbClr val="FF0000"/>
                </a:solidFill>
              </a:rPr>
              <a:t>usefull</a:t>
            </a:r>
            <a:r>
              <a:rPr lang="fr-FR" dirty="0">
                <a:solidFill>
                  <a:srgbClr val="FF0000"/>
                </a:solidFill>
              </a:rPr>
              <a:t> information </a:t>
            </a:r>
            <a:r>
              <a:rPr lang="fr-FR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X </a:t>
            </a:r>
            <a:r>
              <a:rPr lang="fr-FR" dirty="0" err="1">
                <a:solidFill>
                  <a:srgbClr val="FF0000"/>
                </a:solidFill>
              </a:rPr>
              <a:t>before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doing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regression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dirty="0" err="1" smtClean="0"/>
              <a:t>extract</a:t>
            </a:r>
            <a:r>
              <a:rPr lang="fr-FR" dirty="0" smtClean="0"/>
              <a:t> </a:t>
            </a:r>
            <a:r>
              <a:rPr lang="fr-FR" dirty="0" err="1" smtClean="0"/>
              <a:t>usefull</a:t>
            </a:r>
            <a:r>
              <a:rPr lang="fr-FR" dirty="0" smtClean="0"/>
              <a:t> information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PCA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229600" y="6508750"/>
            <a:ext cx="457200" cy="365125"/>
          </a:xfrm>
        </p:spPr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52386" y="4603903"/>
                <a:ext cx="601639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/>
                        </a:rPr>
                        <m:t>𝑋</m:t>
                      </m:r>
                      <m:r>
                        <a:rPr lang="fr-FR" sz="3200" b="0" i="1" smtClean="0">
                          <a:latin typeface="Cambria Math"/>
                        </a:rPr>
                        <m:t>      </m:t>
                      </m:r>
                      <m:r>
                        <a:rPr lang="fr-FR" sz="3200" i="1" smtClean="0">
                          <a:latin typeface="Cambria Math"/>
                        </a:rPr>
                        <m:t>=</m:t>
                      </m:r>
                      <m:r>
                        <a:rPr lang="fr-FR" sz="3200" b="0" i="1" smtClean="0">
                          <a:latin typeface="Cambria Math"/>
                        </a:rPr>
                        <m:t>    </m:t>
                      </m:r>
                      <m:r>
                        <a:rPr lang="fr-FR" sz="3200" b="0" i="1" smtClean="0">
                          <a:latin typeface="Cambria Math"/>
                        </a:rPr>
                        <m:t>𝑈</m:t>
                      </m:r>
                      <m:r>
                        <a:rPr lang="fr-FR" sz="3200" b="0" i="1" smtClean="0">
                          <a:latin typeface="Cambria Math"/>
                        </a:rPr>
                        <m:t>               </m:t>
                      </m:r>
                      <m:r>
                        <a:rPr lang="fr-FR" sz="3200" b="0" i="1" smtClean="0">
                          <a:latin typeface="Cambria Math"/>
                        </a:rPr>
                        <m:t>𝑆</m:t>
                      </m:r>
                      <m:sSup>
                        <m:sSupPr>
                          <m:ctrlPr>
                            <a:rPr lang="fr-FR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/>
                            </a:rPr>
                            <m:t>                  </m:t>
                          </m:r>
                          <m:r>
                            <a:rPr lang="fr-FR" sz="32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fr-FR" sz="32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86" y="4603903"/>
                <a:ext cx="6016391" cy="593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72041" y="5302059"/>
            <a:ext cx="849600" cy="849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41151" y="5302060"/>
            <a:ext cx="1531159" cy="861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270545" y="5290516"/>
            <a:ext cx="1587903" cy="1248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716024" y="55049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=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3501651" y="5329581"/>
            <a:ext cx="0" cy="81988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16200000">
            <a:off x="2868677" y="5575945"/>
            <a:ext cx="91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significative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3427592" y="556531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noise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4683639" y="5291346"/>
            <a:ext cx="9229" cy="8581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346830" y="5592150"/>
            <a:ext cx="151706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270543" y="5599776"/>
            <a:ext cx="158790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8177377" y="503948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983479" y="572657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noise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41789" y="529199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significative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776596" y="5920727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noise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909088" y="56326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1767108" y="50590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4958695" y="50439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963038" y="55726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444851" y="5037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4127925" y="5552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076365" y="561194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6956773" y="50667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32" name="Triangle isocèle 31"/>
          <p:cNvSpPr/>
          <p:nvPr/>
        </p:nvSpPr>
        <p:spPr>
          <a:xfrm rot="8228688">
            <a:off x="4723104" y="5190997"/>
            <a:ext cx="157189" cy="1113360"/>
          </a:xfrm>
          <a:prstGeom prst="triangle">
            <a:avLst>
              <a:gd name="adj" fmla="val 437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332738" y="5216197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</a:t>
            </a:r>
            <a:r>
              <a:rPr lang="fr-FR" dirty="0" err="1"/>
              <a:t>regression</a:t>
            </a:r>
            <a:r>
              <a:rPr lang="fr-FR" dirty="0"/>
              <a:t> (PCR)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02162" y="3598646"/>
                <a:ext cx="3091552" cy="42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𝑋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fr-FR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𝑠𝑖𝑔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noise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162" y="3598646"/>
                <a:ext cx="3091552" cy="420628"/>
              </a:xfrm>
              <a:prstGeom prst="rect">
                <a:avLst/>
              </a:prstGeom>
              <a:blipFill rotWithShape="1"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841916" y="4207238"/>
                <a:ext cx="1911292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𝑋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noise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16" y="4207238"/>
                <a:ext cx="1911292" cy="3917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15305" y="3636332"/>
                <a:ext cx="152400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𝑇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05" y="3636332"/>
                <a:ext cx="1524007" cy="391902"/>
              </a:xfrm>
              <a:prstGeom prst="rect">
                <a:avLst/>
              </a:prstGeom>
              <a:blipFill rotWithShape="1"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26482" y="4196568"/>
                <a:ext cx="1089978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𝑃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82" y="4196568"/>
                <a:ext cx="1089978" cy="391902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5581316" y="3624294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Scores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580681" y="417530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Loadings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828219" y="5278748"/>
                <a:ext cx="2068387" cy="475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fr-F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∙</m:t>
                      </m:r>
                      <m:r>
                        <a:rPr lang="fr-F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19" y="5278748"/>
                <a:ext cx="2068387" cy="4757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298053" y="2179170"/>
            <a:ext cx="1531159" cy="861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17701" y="1297179"/>
                <a:ext cx="601639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/>
                        </a:rPr>
                        <m:t>𝑋</m:t>
                      </m:r>
                      <m:r>
                        <a:rPr lang="fr-FR" sz="3200" b="0" i="1" smtClean="0">
                          <a:latin typeface="Cambria Math"/>
                        </a:rPr>
                        <m:t>      </m:t>
                      </m:r>
                      <m:r>
                        <a:rPr lang="fr-FR" sz="3200" i="1" smtClean="0">
                          <a:latin typeface="Cambria Math"/>
                        </a:rPr>
                        <m:t>=</m:t>
                      </m:r>
                      <m:r>
                        <a:rPr lang="fr-FR" sz="3200" b="0" i="1" smtClean="0">
                          <a:latin typeface="Cambria Math"/>
                        </a:rPr>
                        <m:t>    </m:t>
                      </m:r>
                      <m:r>
                        <a:rPr lang="fr-FR" sz="3200" b="0" i="1" smtClean="0">
                          <a:latin typeface="Cambria Math"/>
                        </a:rPr>
                        <m:t>𝑈</m:t>
                      </m:r>
                      <m:r>
                        <a:rPr lang="fr-FR" sz="3200" b="0" i="1" smtClean="0">
                          <a:latin typeface="Cambria Math"/>
                        </a:rPr>
                        <m:t>               </m:t>
                      </m:r>
                      <m:r>
                        <a:rPr lang="fr-FR" sz="3200" b="0" i="1" smtClean="0">
                          <a:latin typeface="Cambria Math"/>
                        </a:rPr>
                        <m:t>𝑆</m:t>
                      </m:r>
                      <m:sSup>
                        <m:sSupPr>
                          <m:ctrlPr>
                            <a:rPr lang="fr-FR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/>
                            </a:rPr>
                            <m:t>                  </m:t>
                          </m:r>
                          <m:r>
                            <a:rPr lang="fr-FR" sz="32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fr-FR" sz="32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01" y="1297179"/>
                <a:ext cx="6016391" cy="5936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137356" y="2197362"/>
            <a:ext cx="849600" cy="849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106466" y="2197363"/>
            <a:ext cx="1531159" cy="861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235860" y="2185819"/>
            <a:ext cx="1587903" cy="1248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2681339" y="24002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=</a:t>
            </a:r>
            <a:endParaRPr lang="fr-FR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3466966" y="2224884"/>
            <a:ext cx="0" cy="81988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 rot="16200000">
            <a:off x="2833992" y="2471248"/>
            <a:ext cx="917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significative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 rot="16200000">
            <a:off x="3392907" y="2460615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noise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4648954" y="2186649"/>
            <a:ext cx="9229" cy="8581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312145" y="2487453"/>
            <a:ext cx="151706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235858" y="2495079"/>
            <a:ext cx="158790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07104" y="2187302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significative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741911" y="281603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noise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74403" y="25279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732423" y="1954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924010" y="193925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928353" y="24679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410166" y="19331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4093240" y="24474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6041680" y="250725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6922088" y="1962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298053" y="3123807"/>
            <a:ext cx="3601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825814" y="4895731"/>
                <a:ext cx="1303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𝐵</m:t>
                      </m:r>
                      <m:r>
                        <a:rPr lang="fr-FR" i="1">
                          <a:latin typeface="Cambria Math"/>
                        </a:rPr>
                        <m:t>= </m:t>
                      </m:r>
                      <m:r>
                        <a:rPr lang="fr-F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14" y="4895731"/>
                <a:ext cx="130388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478149" y="5367053"/>
                <a:ext cx="197663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fr-F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i="1">
                              <a:latin typeface="Cambria Math"/>
                            </a:rPr>
                            <m:t>𝑋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49" y="5367053"/>
                <a:ext cx="1976631" cy="376770"/>
              </a:xfrm>
              <a:prstGeom prst="rect">
                <a:avLst/>
              </a:prstGeom>
              <a:blipFill rotWithShape="1">
                <a:blip r:embed="rId9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lèche gauche 64"/>
          <p:cNvSpPr/>
          <p:nvPr/>
        </p:nvSpPr>
        <p:spPr>
          <a:xfrm>
            <a:off x="4038034" y="5376265"/>
            <a:ext cx="1349904" cy="32872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 flipH="1">
            <a:off x="5774006" y="5265063"/>
            <a:ext cx="1435722" cy="601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736959" y="6017429"/>
            <a:ext cx="42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 </a:t>
            </a:r>
            <a:r>
              <a:rPr lang="fr-FR" sz="2800" dirty="0" smtClean="0">
                <a:sym typeface="Wingdings" panose="05000000000000000000" pitchFamily="2" charset="2"/>
              </a:rPr>
              <a:t> </a:t>
            </a:r>
            <a:r>
              <a:rPr lang="fr-FR" sz="2800" dirty="0" smtClean="0"/>
              <a:t>Latent information in X</a:t>
            </a:r>
          </a:p>
        </p:txBody>
      </p:sp>
      <p:sp>
        <p:nvSpPr>
          <p:cNvPr id="71" name="Triangle isocèle 70"/>
          <p:cNvSpPr/>
          <p:nvPr/>
        </p:nvSpPr>
        <p:spPr>
          <a:xfrm rot="8228688">
            <a:off x="4695493" y="2095622"/>
            <a:ext cx="157189" cy="1113360"/>
          </a:xfrm>
          <a:prstGeom prst="triangle">
            <a:avLst>
              <a:gd name="adj" fmla="val 437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351218" y="217529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948794" y="262188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noise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79640" y="4949634"/>
            <a:ext cx="14566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http</a:t>
            </a:r>
            <a:r>
              <a:rPr lang="fr-FR" sz="1100" dirty="0" smtClean="0"/>
              <a:t>://wikipedia.org</a:t>
            </a:r>
            <a:endParaRPr lang="fr-FR" sz="1100" dirty="0"/>
          </a:p>
        </p:txBody>
      </p:sp>
      <p:pic>
        <p:nvPicPr>
          <p:cNvPr id="2050" name="Picture 2" descr="http://upload.wikimedia.org/wikipedia/commons/thumb/1/1a/Biological_cell.svg/1466px-Biological_ce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5" y="2083974"/>
            <a:ext cx="4714992" cy="28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907970" y="1244000"/>
            <a:ext cx="223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rgbClr val="EA5B0C"/>
                </a:solidFill>
              </a:rPr>
              <a:t>External</a:t>
            </a:r>
            <a:r>
              <a:rPr lang="fr-FR" sz="2400" dirty="0" smtClean="0">
                <a:solidFill>
                  <a:srgbClr val="EA5B0C"/>
                </a:solidFill>
              </a:rPr>
              <a:t> </a:t>
            </a:r>
            <a:r>
              <a:rPr lang="fr-FR" sz="2400" dirty="0" err="1" smtClean="0">
                <a:solidFill>
                  <a:srgbClr val="EA5B0C"/>
                </a:solidFill>
              </a:rPr>
              <a:t>stimulis</a:t>
            </a:r>
            <a:endParaRPr lang="fr-FR" sz="2400" dirty="0">
              <a:solidFill>
                <a:srgbClr val="EA5B0C"/>
              </a:solidFill>
            </a:endParaRPr>
          </a:p>
        </p:txBody>
      </p:sp>
      <p:cxnSp>
        <p:nvCxnSpPr>
          <p:cNvPr id="8" name="Connecteur droit avec flèche 7"/>
          <p:cNvCxnSpPr>
            <a:stCxn id="3" idx="2"/>
            <a:endCxn id="2050" idx="0"/>
          </p:cNvCxnSpPr>
          <p:nvPr/>
        </p:nvCxnSpPr>
        <p:spPr>
          <a:xfrm flipH="1">
            <a:off x="4025161" y="1705665"/>
            <a:ext cx="1321" cy="37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887160" y="5526175"/>
            <a:ext cx="258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rgbClr val="EA5B0C"/>
                </a:solidFill>
              </a:rPr>
              <a:t>Biological</a:t>
            </a:r>
            <a:r>
              <a:rPr lang="fr-FR" sz="2400" dirty="0" smtClean="0">
                <a:solidFill>
                  <a:srgbClr val="EA5B0C"/>
                </a:solidFill>
              </a:rPr>
              <a:t> </a:t>
            </a:r>
            <a:r>
              <a:rPr lang="fr-FR" sz="2400" dirty="0" err="1" smtClean="0">
                <a:solidFill>
                  <a:srgbClr val="EA5B0C"/>
                </a:solidFill>
              </a:rPr>
              <a:t>response</a:t>
            </a:r>
            <a:endParaRPr lang="fr-FR" sz="2400" dirty="0" smtClean="0">
              <a:solidFill>
                <a:srgbClr val="EA5B0C"/>
              </a:solidFill>
            </a:endParaRPr>
          </a:p>
          <a:p>
            <a:r>
              <a:rPr lang="fr-FR" sz="1200" dirty="0" err="1" smtClean="0"/>
              <a:t>Cell</a:t>
            </a:r>
            <a:r>
              <a:rPr lang="fr-FR" sz="1200" dirty="0" smtClean="0"/>
              <a:t> </a:t>
            </a:r>
            <a:r>
              <a:rPr lang="fr-FR" sz="1200" dirty="0" err="1" smtClean="0"/>
              <a:t>motility</a:t>
            </a:r>
            <a:r>
              <a:rPr lang="fr-FR" sz="1200" dirty="0" smtClean="0"/>
              <a:t>, apoptose, </a:t>
            </a:r>
            <a:r>
              <a:rPr lang="fr-FR" sz="1200" dirty="0" err="1" smtClean="0"/>
              <a:t>disease</a:t>
            </a:r>
            <a:r>
              <a:rPr lang="fr-FR" sz="1200" dirty="0" smtClean="0"/>
              <a:t>, …</a:t>
            </a:r>
            <a:endParaRPr lang="fr-FR" sz="1200" dirty="0"/>
          </a:p>
        </p:txBody>
      </p:sp>
      <p:cxnSp>
        <p:nvCxnSpPr>
          <p:cNvPr id="13" name="Connecteur en angle 12"/>
          <p:cNvCxnSpPr>
            <a:stCxn id="2050" idx="2"/>
            <a:endCxn id="11" idx="1"/>
          </p:cNvCxnSpPr>
          <p:nvPr/>
        </p:nvCxnSpPr>
        <p:spPr>
          <a:xfrm rot="16200000" flipH="1">
            <a:off x="4006307" y="4968487"/>
            <a:ext cx="899707" cy="8619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741602" y="4231746"/>
            <a:ext cx="234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rgbClr val="EA5B0C"/>
                </a:solidFill>
              </a:rPr>
              <a:t>Internal</a:t>
            </a:r>
            <a:r>
              <a:rPr lang="fr-FR" sz="2400" dirty="0" smtClean="0">
                <a:solidFill>
                  <a:srgbClr val="EA5B0C"/>
                </a:solidFill>
              </a:rPr>
              <a:t> variables</a:t>
            </a:r>
            <a:endParaRPr lang="fr-FR" sz="2400" dirty="0">
              <a:solidFill>
                <a:srgbClr val="EA5B0C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509304" y="1350327"/>
            <a:ext cx="308344" cy="28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733822" y="4034581"/>
            <a:ext cx="308344" cy="28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7426864" y="5618140"/>
            <a:ext cx="308344" cy="28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4" name="Accolade fermante 23"/>
          <p:cNvSpPr/>
          <p:nvPr/>
        </p:nvSpPr>
        <p:spPr>
          <a:xfrm>
            <a:off x="6416068" y="2083974"/>
            <a:ext cx="350874" cy="27274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4209" y="325771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3"/>
                </a:solidFill>
              </a:rPr>
              <a:t>Biological</a:t>
            </a:r>
            <a:r>
              <a:rPr lang="fr-FR" dirty="0" smtClean="0">
                <a:solidFill>
                  <a:schemeClr val="accent3"/>
                </a:solidFill>
              </a:rPr>
              <a:t> model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55901" y="4554911"/>
            <a:ext cx="233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Genes</a:t>
            </a:r>
            <a:r>
              <a:rPr lang="fr-FR" sz="1200" dirty="0" smtClean="0"/>
              <a:t>, RNA, </a:t>
            </a:r>
            <a:r>
              <a:rPr lang="fr-FR" sz="1200" dirty="0" err="1" smtClean="0"/>
              <a:t>proteins</a:t>
            </a:r>
            <a:r>
              <a:rPr lang="fr-FR" sz="1200" dirty="0" smtClean="0"/>
              <a:t>, </a:t>
            </a:r>
            <a:r>
              <a:rPr lang="fr-FR" sz="1200" dirty="0" err="1" smtClean="0"/>
              <a:t>metabolites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35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: </a:t>
            </a:r>
            <a:r>
              <a:rPr lang="fr-FR" dirty="0" smtClean="0"/>
              <a:t>PCA </a:t>
            </a:r>
            <a:r>
              <a:rPr lang="fr-FR" dirty="0" err="1" smtClean="0"/>
              <a:t>decomposition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37" y="1165225"/>
            <a:ext cx="6667445" cy="506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94879" y="1303891"/>
            <a:ext cx="5401344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Singular</a:t>
            </a:r>
            <a:r>
              <a:rPr lang="fr-FR" sz="2400" b="1" dirty="0" smtClean="0"/>
              <a:t> value </a:t>
            </a:r>
            <a:r>
              <a:rPr lang="fr-FR" sz="2400" b="1" dirty="0" err="1" smtClean="0"/>
              <a:t>decomposition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967952" y="5491409"/>
            <a:ext cx="26679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3"/>
                </a:solidFill>
              </a:rPr>
              <a:t>Supervised</a:t>
            </a:r>
            <a:r>
              <a:rPr lang="fr-FR" dirty="0" smtClean="0">
                <a:solidFill>
                  <a:schemeClr val="accent3"/>
                </a:solidFill>
              </a:rPr>
              <a:t> </a:t>
            </a:r>
            <a:r>
              <a:rPr lang="fr-FR" dirty="0" err="1" smtClean="0">
                <a:solidFill>
                  <a:schemeClr val="accent3"/>
                </a:solidFill>
              </a:rPr>
              <a:t>decomposition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69688" y="4593257"/>
            <a:ext cx="3330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EA5B0C"/>
                </a:solidFill>
              </a:rPr>
              <a:t>Not </a:t>
            </a:r>
            <a:r>
              <a:rPr lang="fr-FR" dirty="0" err="1" smtClean="0">
                <a:solidFill>
                  <a:srgbClr val="EA5B0C"/>
                </a:solidFill>
              </a:rPr>
              <a:t>really</a:t>
            </a:r>
            <a:r>
              <a:rPr lang="fr-FR" dirty="0" smtClean="0">
                <a:solidFill>
                  <a:srgbClr val="EA5B0C"/>
                </a:solidFill>
              </a:rPr>
              <a:t> looks </a:t>
            </a:r>
            <a:r>
              <a:rPr lang="fr-FR" dirty="0" err="1" smtClean="0">
                <a:solidFill>
                  <a:srgbClr val="EA5B0C"/>
                </a:solidFill>
              </a:rPr>
              <a:t>like</a:t>
            </a:r>
            <a:r>
              <a:rPr lang="fr-FR" dirty="0" smtClean="0">
                <a:solidFill>
                  <a:srgbClr val="EA5B0C"/>
                </a:solidFill>
              </a:rPr>
              <a:t> a </a:t>
            </a:r>
            <a:r>
              <a:rPr lang="fr-FR" dirty="0" err="1" smtClean="0">
                <a:solidFill>
                  <a:srgbClr val="EA5B0C"/>
                </a:solidFill>
              </a:rPr>
              <a:t>human</a:t>
            </a:r>
            <a:r>
              <a:rPr lang="fr-FR" dirty="0" smtClean="0">
                <a:solidFill>
                  <a:srgbClr val="EA5B0C"/>
                </a:solidFill>
              </a:rPr>
              <a:t> face</a:t>
            </a:r>
            <a:endParaRPr lang="fr-FR" dirty="0">
              <a:solidFill>
                <a:srgbClr val="EA5B0C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923953" y="3327989"/>
            <a:ext cx="914400" cy="9037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8" idx="0"/>
            <a:endCxn id="9" idx="3"/>
          </p:cNvCxnSpPr>
          <p:nvPr/>
        </p:nvCxnSpPr>
        <p:spPr>
          <a:xfrm flipV="1">
            <a:off x="2434856" y="4099403"/>
            <a:ext cx="623008" cy="493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 vers le bas 14"/>
          <p:cNvSpPr/>
          <p:nvPr/>
        </p:nvSpPr>
        <p:spPr>
          <a:xfrm>
            <a:off x="2110521" y="4970412"/>
            <a:ext cx="382772" cy="5209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Partial least </a:t>
            </a:r>
            <a:r>
              <a:rPr lang="fr-FR" dirty="0"/>
              <a:t>square (PLS)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fr-FR" dirty="0" smtClean="0"/>
                  <a:t>PCA </a:t>
                </a:r>
                <a:r>
                  <a:rPr lang="fr-FR" dirty="0" err="1" smtClean="0"/>
                  <a:t>only</a:t>
                </a:r>
                <a:r>
                  <a:rPr lang="fr-FR" dirty="0" smtClean="0"/>
                  <a:t> relies </a:t>
                </a:r>
                <a:r>
                  <a:rPr lang="fr-FR" dirty="0" smtClean="0"/>
                  <a:t>on </a:t>
                </a:r>
                <a:r>
                  <a:rPr lang="fr-FR" dirty="0" smtClean="0"/>
                  <a:t>X =&gt; not </a:t>
                </a:r>
                <a:r>
                  <a:rPr lang="fr-FR" dirty="0" err="1" smtClean="0"/>
                  <a:t>adapted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regression</a:t>
                </a:r>
                <a:endParaRPr lang="fr-FR" dirty="0" smtClean="0"/>
              </a:p>
              <a:p>
                <a:r>
                  <a:rPr lang="fr-FR" dirty="0" err="1" smtClean="0"/>
                  <a:t>What</a:t>
                </a:r>
                <a:r>
                  <a:rPr lang="fr-FR" dirty="0" smtClean="0"/>
                  <a:t> about the </a:t>
                </a:r>
                <a:r>
                  <a:rPr lang="fr-FR" dirty="0" smtClean="0"/>
                  <a:t>output Y ?</a:t>
                </a:r>
                <a:endParaRPr lang="fr-FR" dirty="0" smtClean="0"/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components T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b="0" i="1">
                        <a:latin typeface="Cambria Math"/>
                      </a:rPr>
                      <m:t>=</m:t>
                    </m:r>
                    <m:r>
                      <a:rPr lang="fr-FR" b="0" i="1">
                        <a:latin typeface="Cambria Math"/>
                        <a:ea typeface="Cambria Math"/>
                      </a:rPr>
                      <m:t>𝑋</m:t>
                    </m:r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FR" b="0" dirty="0" smtClean="0"/>
                  <a:t> 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fr-F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b="0" i="1">
                            <a:latin typeface="Cambria Math"/>
                          </a:rPr>
                          <m:t>,</m:t>
                        </m:r>
                        <m:r>
                          <a:rPr lang="fr-FR" b="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b="0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is</m:t>
                    </m:r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max</m:t>
                    </m:r>
                  </m:oMath>
                </a14:m>
                <a:endParaRPr lang="fr-FR" dirty="0" smtClean="0"/>
              </a:p>
              <a:p>
                <a:pPr marL="0" indent="0" algn="l">
                  <a:buNone/>
                </a:pPr>
                <a:endParaRPr lang="fr-FR" dirty="0"/>
              </a:p>
              <a:p>
                <a:pPr marL="352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>
                          <a:latin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/>
                        </a:rPr>
                        <m:t>or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,</m:t>
                          </m:r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b="0" i="0" smtClean="0">
                              <a:latin typeface="Cambria Math"/>
                            </a:rPr>
                            <m:t>cov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4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vers le bas 5"/>
          <p:cNvSpPr/>
          <p:nvPr/>
        </p:nvSpPr>
        <p:spPr>
          <a:xfrm>
            <a:off x="4316815" y="2498649"/>
            <a:ext cx="382772" cy="5209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30039" y="5961765"/>
            <a:ext cx="5256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2"/>
                </a:solidFill>
              </a:rPr>
              <a:t>Middle of 60s by </a:t>
            </a:r>
            <a:r>
              <a:rPr lang="fr-FR" sz="1600" dirty="0">
                <a:solidFill>
                  <a:schemeClr val="accent2"/>
                </a:solidFill>
              </a:rPr>
              <a:t>Herman </a:t>
            </a:r>
            <a:r>
              <a:rPr lang="fr-FR" sz="1600" dirty="0" err="1">
                <a:solidFill>
                  <a:schemeClr val="accent2"/>
                </a:solidFill>
              </a:rPr>
              <a:t>Wold</a:t>
            </a:r>
            <a:r>
              <a:rPr lang="fr-FR" sz="1600" dirty="0">
                <a:solidFill>
                  <a:schemeClr val="accent2"/>
                </a:solidFill>
              </a:rPr>
              <a:t> (1966) </a:t>
            </a:r>
            <a:r>
              <a:rPr lang="fr-FR" sz="1600" dirty="0" smtClean="0">
                <a:solidFill>
                  <a:schemeClr val="accent2"/>
                </a:solidFill>
              </a:rPr>
              <a:t> &amp;  80s by </a:t>
            </a:r>
            <a:r>
              <a:rPr lang="fr-FR" sz="1600" dirty="0" err="1" smtClean="0">
                <a:solidFill>
                  <a:schemeClr val="accent2"/>
                </a:solidFill>
              </a:rPr>
              <a:t>Svante</a:t>
            </a:r>
            <a:r>
              <a:rPr lang="fr-FR" sz="1600" dirty="0" smtClean="0">
                <a:solidFill>
                  <a:schemeClr val="accent2"/>
                </a:solidFill>
              </a:rPr>
              <a:t> </a:t>
            </a:r>
            <a:r>
              <a:rPr lang="fr-FR" sz="1600" dirty="0" err="1" smtClean="0">
                <a:solidFill>
                  <a:schemeClr val="accent2"/>
                </a:solidFill>
              </a:rPr>
              <a:t>Wold</a:t>
            </a:r>
            <a:endParaRPr lang="fr-FR" sz="1600" dirty="0">
              <a:solidFill>
                <a:schemeClr val="accent2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563526" y="3205717"/>
            <a:ext cx="7963786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72541" y="3030280"/>
            <a:ext cx="1850064" cy="350874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PLS </a:t>
            </a:r>
            <a:r>
              <a:rPr lang="fr-FR" dirty="0" err="1" smtClean="0">
                <a:solidFill>
                  <a:schemeClr val="accent1"/>
                </a:solidFill>
              </a:rPr>
              <a:t>regression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PLS </a:t>
            </a:r>
            <a:r>
              <a:rPr lang="fr-FR" dirty="0" err="1" smtClean="0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b="0" dirty="0" err="1" smtClean="0"/>
                  <a:t>From</a:t>
                </a:r>
                <a:endParaRPr lang="fr-FR" b="0" dirty="0"/>
              </a:p>
              <a:p>
                <a:pPr marL="0" lvl="1" indent="0">
                  <a:spcBef>
                    <a:spcPts val="700"/>
                  </a:spcBef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,</m:t>
                          </m:r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>
                          <a:latin typeface="Cambria Math"/>
                        </a:rPr>
                        <m:t>cor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,</m:t>
                          </m:r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b="0" dirty="0" err="1" smtClean="0"/>
                  <a:t>it</a:t>
                </a:r>
                <a:r>
                  <a:rPr lang="fr-FR" b="0" dirty="0" smtClean="0"/>
                  <a:t> </a:t>
                </a:r>
                <a:r>
                  <a:rPr lang="fr-FR" b="0" dirty="0" err="1"/>
                  <a:t>comes</a:t>
                </a:r>
                <a:r>
                  <a:rPr lang="fr-FR" b="0" dirty="0"/>
                  <a:t> </a:t>
                </a:r>
                <a:r>
                  <a:rPr lang="fr-FR" b="0" dirty="0" err="1" smtClean="0"/>
                  <a:t>that</a:t>
                </a:r>
                <a:endParaRPr lang="fr-FR" b="0" dirty="0" smtClean="0"/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fr-F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b="0" i="1">
                            <a:latin typeface="Cambria Math"/>
                          </a:rPr>
                          <m:t>,</m:t>
                        </m:r>
                        <m:r>
                          <a:rPr lang="fr-FR" b="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is</a:t>
                </a:r>
                <a:r>
                  <a:rPr lang="fr-FR" b="0" dirty="0" smtClean="0"/>
                  <a:t> maximal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smtClean="0">
                        <a:latin typeface="Cambria Math"/>
                      </a:rPr>
                      <m:t>cor</m:t>
                    </m:r>
                    <m:d>
                      <m:dPr>
                        <m:ctrlPr>
                          <a:rPr lang="fr-F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b="0" i="1">
                            <a:latin typeface="Cambria Math"/>
                          </a:rPr>
                          <m:t>,</m:t>
                        </m:r>
                        <m:r>
                          <a:rPr lang="fr-FR" b="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fr-FR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b="0" dirty="0" smtClean="0"/>
                  <a:t> are max</a:t>
                </a:r>
              </a:p>
              <a:p>
                <a:pPr marL="0" indent="0" algn="l">
                  <a:buNone/>
                </a:pPr>
                <a:endParaRPr lang="fr-FR" b="0" dirty="0"/>
              </a:p>
              <a:p>
                <a:pPr marL="0" indent="0" algn="l">
                  <a:buNone/>
                </a:pPr>
                <a:r>
                  <a:rPr lang="fr-FR" b="0" dirty="0" smtClean="0"/>
                  <a:t>The PLS </a:t>
                </a:r>
                <a:r>
                  <a:rPr lang="fr-FR" b="0" dirty="0" err="1" smtClean="0"/>
                  <a:t>optimization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strategy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will</a:t>
                </a:r>
                <a:r>
                  <a:rPr lang="fr-FR" b="0" dirty="0" smtClean="0"/>
                  <a:t> </a:t>
                </a:r>
                <a:r>
                  <a:rPr lang="fr-FR" b="0" dirty="0" err="1"/>
                  <a:t>therefore</a:t>
                </a:r>
                <a:r>
                  <a:rPr lang="fr-FR" b="0" dirty="0"/>
                  <a:t> </a:t>
                </a:r>
                <a:r>
                  <a:rPr lang="fr-FR" b="0" dirty="0" err="1" smtClean="0"/>
                  <a:t>find</a:t>
                </a:r>
                <a:r>
                  <a:rPr lang="fr-FR" b="0" dirty="0" smtClean="0"/>
                  <a:t> scores (components)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best </a:t>
                </a:r>
                <a:r>
                  <a:rPr lang="fr-FR" b="0" dirty="0" err="1" smtClean="0"/>
                  <a:t>explain</a:t>
                </a:r>
                <a:r>
                  <a:rPr lang="fr-FR" b="0" dirty="0" smtClean="0"/>
                  <a:t> </a:t>
                </a:r>
                <a:r>
                  <a:rPr lang="fr-FR" b="0" u="sng" dirty="0" err="1" smtClean="0">
                    <a:solidFill>
                      <a:srgbClr val="FF0000"/>
                    </a:solidFill>
                  </a:rPr>
                  <a:t>both</a:t>
                </a:r>
                <a:endParaRPr lang="fr-FR" b="0" u="sng" dirty="0" smtClean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endParaRPr lang="fr-FR" b="0" dirty="0" smtClean="0"/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fr-FR" b="0" dirty="0"/>
                  <a:t>D</a:t>
                </a:r>
                <a:r>
                  <a:rPr lang="fr-FR" b="0" dirty="0" smtClean="0"/>
                  <a:t>ata X 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is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maximized</a:t>
                </a:r>
                <a:r>
                  <a:rPr lang="fr-FR" b="0" dirty="0" smtClean="0"/>
                  <a:t>) and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fr-FR" b="0" dirty="0"/>
                  <a:t>T</a:t>
                </a:r>
                <a:r>
                  <a:rPr lang="fr-FR" b="0" dirty="0" smtClean="0"/>
                  <a:t>he output Y (as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cor</m:t>
                    </m:r>
                    <m:d>
                      <m:dPr>
                        <m:ctrlPr>
                          <a:rPr lang="fr-F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b="0" i="1">
                            <a:latin typeface="Cambria Math"/>
                          </a:rPr>
                          <m:t>,</m:t>
                        </m:r>
                        <m:r>
                          <a:rPr lang="fr-FR" b="0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is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maximized</a:t>
                </a:r>
                <a:r>
                  <a:rPr lang="fr-FR" b="0" dirty="0"/>
                  <a:t>)</a:t>
                </a:r>
                <a:endParaRPr lang="fr-FR" b="0" dirty="0" smtClean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46567" y="685767"/>
            <a:ext cx="60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Partial least square </a:t>
            </a:r>
            <a:r>
              <a:rPr lang="fr-FR" dirty="0" err="1" smtClean="0">
                <a:solidFill>
                  <a:schemeClr val="bg1"/>
                </a:solidFill>
              </a:rPr>
              <a:t>regression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/ Projection on latent structure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889898" y="2232837"/>
            <a:ext cx="1690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889898" y="1165225"/>
            <a:ext cx="845288" cy="1067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889898" y="2232837"/>
            <a:ext cx="845288" cy="786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201096" y="221437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  <a:r>
              <a:rPr lang="fr-FR" sz="1200" baseline="-25000" dirty="0" smtClean="0"/>
              <a:t>1</a:t>
            </a:r>
            <a:endParaRPr lang="fr-FR" sz="1200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01909" y="274264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12542" y="114395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 smtClean="0"/>
              <a:t>3</a:t>
            </a:r>
            <a:endParaRPr lang="fr-FR" sz="1200" baseline="-25000" dirty="0"/>
          </a:p>
        </p:txBody>
      </p:sp>
      <p:sp>
        <p:nvSpPr>
          <p:cNvPr id="19" name="Ellipse 18"/>
          <p:cNvSpPr/>
          <p:nvPr/>
        </p:nvSpPr>
        <p:spPr>
          <a:xfrm>
            <a:off x="7410317" y="2023254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605409" y="2129935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628654" y="2000394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8149848" y="1895639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716013" y="1744749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7891273" y="2034956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991359" y="1600200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8208149" y="1699031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7891272" y="1849920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605794" y="2330017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7891273" y="2307751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256155" y="2377923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6974958" y="1316710"/>
            <a:ext cx="1711842" cy="130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208149" y="10884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ACP score</a:t>
            </a:r>
            <a:endParaRPr lang="fr-FR" dirty="0"/>
          </a:p>
        </p:txBody>
      </p:sp>
      <p:sp>
        <p:nvSpPr>
          <p:cNvPr id="40" name="Arc 39"/>
          <p:cNvSpPr/>
          <p:nvPr/>
        </p:nvSpPr>
        <p:spPr>
          <a:xfrm>
            <a:off x="6953692" y="2101941"/>
            <a:ext cx="106326" cy="23485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c 40"/>
          <p:cNvSpPr/>
          <p:nvPr/>
        </p:nvSpPr>
        <p:spPr>
          <a:xfrm rot="3822697">
            <a:off x="6883489" y="2146365"/>
            <a:ext cx="266531" cy="2993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7470598" y="1642505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971035" y="2468517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 flipH="1" flipV="1">
            <a:off x="6769109" y="1293091"/>
            <a:ext cx="130144" cy="937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565144" y="13944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Y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54" name="Connecteur droit avec flèche 53"/>
          <p:cNvCxnSpPr/>
          <p:nvPr/>
        </p:nvCxnSpPr>
        <p:spPr>
          <a:xfrm flipH="1" flipV="1">
            <a:off x="7357153" y="1383717"/>
            <a:ext cx="783655" cy="145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8026445" y="253871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PLS score  t</a:t>
            </a:r>
            <a:r>
              <a:rPr lang="fr-FR" sz="1100" baseline="-25000" dirty="0" smtClean="0"/>
              <a:t>h</a:t>
            </a:r>
            <a:endParaRPr lang="fr-FR" baseline="-25000" dirty="0"/>
          </a:p>
        </p:txBody>
      </p:sp>
      <p:sp>
        <p:nvSpPr>
          <p:cNvPr id="60" name="Double flèche horizontale 59"/>
          <p:cNvSpPr/>
          <p:nvPr/>
        </p:nvSpPr>
        <p:spPr>
          <a:xfrm>
            <a:off x="6868632" y="1557441"/>
            <a:ext cx="570067" cy="11941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55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PLS1 : Case </a:t>
            </a:r>
            <a:r>
              <a:rPr lang="fr-FR" dirty="0" err="1" smtClean="0"/>
              <a:t>dim</a:t>
            </a:r>
            <a:r>
              <a:rPr lang="fr-FR" dirty="0" smtClean="0"/>
              <a:t>(Y) = 1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fr-FR" dirty="0" smtClean="0"/>
                  <a:t>Find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b="0" i="1">
                        <a:latin typeface="Cambria Math"/>
                      </a:rPr>
                      <m:t>=</m:t>
                    </m:r>
                    <m:r>
                      <a:rPr lang="fr-FR" b="0" i="1">
                        <a:latin typeface="Cambria Math"/>
                        <a:ea typeface="Cambria Math"/>
                      </a:rPr>
                      <m:t>𝑋</m:t>
                    </m:r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FR" b="0" dirty="0"/>
                  <a:t> </a:t>
                </a:r>
                <a:r>
                  <a:rPr lang="fr-FR" b="0" dirty="0" smtClean="0"/>
                  <a:t>   </a:t>
                </a:r>
                <a:r>
                  <a:rPr lang="fr-FR" dirty="0" smtClean="0"/>
                  <a:t>such </a:t>
                </a:r>
                <a:r>
                  <a:rPr lang="fr-FR" dirty="0"/>
                  <a:t>as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fr-FR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b="0" i="1">
                            <a:latin typeface="Cambria Math"/>
                          </a:rPr>
                          <m:t>,</m:t>
                        </m:r>
                        <m:r>
                          <a:rPr lang="fr-FR" b="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 &lt;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,</m:t>
                    </m:r>
                    <m:r>
                      <a:rPr lang="fr-FR" b="0" i="1" smtClean="0">
                        <a:latin typeface="Cambria Math"/>
                      </a:rPr>
                      <m:t>𝑌</m:t>
                    </m:r>
                    <m:r>
                      <a:rPr lang="fr-FR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fr-FR" dirty="0" smtClean="0"/>
                  <a:t>  is max</a:t>
                </a:r>
              </a:p>
              <a:p>
                <a:pPr marL="0" indent="0">
                  <a:buNone/>
                </a:pPr>
                <a:endParaRPr lang="fr-FR" sz="105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b="0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fr-FR" b="0" i="1">
                          <a:latin typeface="Cambria Math"/>
                        </a:rPr>
                        <m:t>,</m:t>
                      </m:r>
                      <m:r>
                        <a:rPr lang="fr-FR" b="0" i="1">
                          <a:latin typeface="Cambria Math"/>
                        </a:rPr>
                        <m:t>𝑌</m:t>
                      </m:r>
                      <m:r>
                        <a:rPr lang="fr-FR" b="0" i="1">
                          <a:latin typeface="Cambria Math"/>
                        </a:rPr>
                        <m:t>&gt; =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fr-FR" b="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𝑌</m:t>
                      </m:r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b="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𝑌</m:t>
                      </m:r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fr-FR" b="0" i="1"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𝑌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sz="1400" dirty="0"/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rgbClr val="EA5B0C"/>
                    </a:solidFill>
                  </a:rPr>
                  <a:t>Then the best </a:t>
                </a:r>
                <a:r>
                  <a:rPr lang="fr-FR" dirty="0" err="1" smtClean="0">
                    <a:solidFill>
                      <a:srgbClr val="EA5B0C"/>
                    </a:solidFill>
                  </a:rPr>
                  <a:t>choice</a:t>
                </a:r>
                <a:r>
                  <a:rPr lang="fr-FR" dirty="0" smtClean="0">
                    <a:solidFill>
                      <a:srgbClr val="EA5B0C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rgbClr val="EA5B0C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rgbClr val="EA5B0C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fr-FR" b="0" i="1">
                            <a:solidFill>
                              <a:srgbClr val="EA5B0C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EA5B0C"/>
                    </a:solidFill>
                  </a:rPr>
                  <a:t> </a:t>
                </a:r>
                <a:r>
                  <a:rPr lang="fr-FR" dirty="0" err="1" smtClean="0">
                    <a:solidFill>
                      <a:srgbClr val="EA5B0C"/>
                    </a:solidFill>
                  </a:rPr>
                  <a:t>is</a:t>
                </a:r>
                <a:r>
                  <a:rPr lang="fr-FR" dirty="0" smtClean="0">
                    <a:solidFill>
                      <a:srgbClr val="EA5B0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rgbClr val="EA5B0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0" i="1">
                                  <a:solidFill>
                                    <a:srgbClr val="EA5B0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solidFill>
                                    <a:srgbClr val="EA5B0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>
                                  <a:solidFill>
                                    <a:srgbClr val="EA5B0C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b="0" i="1">
                              <a:solidFill>
                                <a:srgbClr val="EA5B0C"/>
                              </a:solidFill>
                              <a:latin typeface="Cambria Math"/>
                              <a:ea typeface="Cambria Math"/>
                            </a:rPr>
                            <m:t>∝</m:t>
                          </m:r>
                          <m:r>
                            <a:rPr lang="fr-FR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b="0" i="1">
                          <a:solidFill>
                            <a:srgbClr val="EA5B0C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fr-FR" dirty="0" smtClean="0">
                  <a:solidFill>
                    <a:srgbClr val="EA5B0C"/>
                  </a:solidFill>
                </a:endParaRPr>
              </a:p>
              <a:p>
                <a:pPr marL="0" indent="0">
                  <a:buNone/>
                </a:pPr>
                <a:endParaRPr lang="fr-FR" sz="1000" dirty="0" smtClean="0"/>
              </a:p>
              <a:p>
                <a:pPr marL="0" indent="0">
                  <a:buNone/>
                </a:pPr>
                <a:r>
                  <a:rPr lang="fr-FR" dirty="0" smtClean="0"/>
                  <a:t>In PLS1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, one </a:t>
                </a:r>
                <a:r>
                  <a:rPr lang="fr-FR" dirty="0" err="1" smtClean="0"/>
                  <a:t>starts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b="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fr-FR" b="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b="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b="0" i="1">
                              <a:latin typeface="Cambria Math"/>
                            </a:rPr>
                            <m:t>𝑌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b="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b="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necteur droit avec flèche 62"/>
          <p:cNvCxnSpPr/>
          <p:nvPr/>
        </p:nvCxnSpPr>
        <p:spPr>
          <a:xfrm>
            <a:off x="6580606" y="2185123"/>
            <a:ext cx="827591" cy="78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NIPALS </a:t>
            </a:r>
            <a:r>
              <a:rPr lang="fr-FR" dirty="0" err="1" smtClean="0"/>
              <a:t>algorithm</a:t>
            </a:r>
            <a:r>
              <a:rPr lang="fr-FR" dirty="0" smtClean="0"/>
              <a:t> for PLS1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5225"/>
                <a:ext cx="8229600" cy="521431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h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fr-FR" sz="1600" b="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600" b="0" i="1" dirty="0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dirty="0" smtClean="0">
                        <a:latin typeface="Cambria Math"/>
                      </a:rPr>
                      <m:t>𝑋</m:t>
                    </m:r>
                  </m:oMath>
                </a14:m>
                <a:endParaRPr lang="fr-F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r-FR" sz="1600" b="0" dirty="0" smtClean="0"/>
                  <a:t>For </a:t>
                </a:r>
                <a14:m>
                  <m:oMath xmlns:m="http://schemas.openxmlformats.org/officeDocument/2006/math">
                    <m:r>
                      <a:rPr lang="fr-FR" sz="1600" b="0" i="1">
                        <a:latin typeface="Cambria Math"/>
                      </a:rPr>
                      <m:t>h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smtClean="0">
                        <a:latin typeface="Cambria Math"/>
                      </a:rPr>
                      <m:t>1,…, </m:t>
                    </m:r>
                    <m:r>
                      <a:rPr lang="fr-FR" sz="1600" b="0" i="1" smtClean="0">
                        <a:latin typeface="Cambria Math"/>
                      </a:rPr>
                      <m:t>𝑎</m:t>
                    </m:r>
                  </m:oMath>
                </a14:m>
                <a:endParaRPr lang="fr-FR" sz="1600" b="0" i="1" dirty="0" smtClean="0">
                  <a:latin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f>
                      <m:fPr>
                        <m:ctrlPr>
                          <a:rPr lang="fr-FR" sz="1600" b="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b="0" i="1" dirty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fr-FR" sz="1600" b="0" i="1" dirty="0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  <m:sup>
                            <m:r>
                              <a:rPr lang="fr-FR" sz="1600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sz="1600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fr-FR" sz="1600" b="0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fr-FR" sz="16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>
                            <a:latin typeface="Cambria Math"/>
                          </a:rPr>
                          <m:t>h</m:t>
                        </m:r>
                        <m:r>
                          <a:rPr lang="fr-FR" sz="16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600" b="0" dirty="0" err="1" smtClean="0"/>
                  <a:t>Regress</a:t>
                </a:r>
                <a:r>
                  <a:rPr lang="fr-FR" sz="1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fr-FR" sz="1600" b="0" dirty="0" smtClean="0"/>
                  <a:t>by </a:t>
                </a:r>
                <a:r>
                  <a:rPr lang="fr-FR" sz="1600" b="0" dirty="0" err="1" smtClean="0"/>
                  <a:t>finding</a:t>
                </a:r>
                <a:r>
                  <a:rPr lang="fr-FR" sz="1600" b="0" dirty="0" smtClean="0"/>
                  <a:t> </a:t>
                </a:r>
                <a:r>
                  <a:rPr lang="fr-FR" sz="1600" b="0" dirty="0" err="1" smtClean="0"/>
                  <a:t>loading</a:t>
                </a:r>
                <a:r>
                  <a:rPr lang="fr-FR" sz="1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/>
                  <a:t>  s.t.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400" b="0" dirty="0" smtClean="0"/>
              </a:p>
              <a:p>
                <a:pPr marL="0" indent="0">
                  <a:buNone/>
                </a:pPr>
                <a:r>
                  <a:rPr lang="fr-FR" sz="1400" b="0" dirty="0" smtClean="0"/>
                  <a:t>	OLS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4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400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fr-FR" sz="1400" b="0" i="1" dirty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FR" sz="1400" b="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400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r>
                              <a:rPr lang="fr-FR" sz="1400" b="0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fr-FR" sz="14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400" b="0" i="1" dirty="0">
                            <a:latin typeface="Cambria Math"/>
                          </a:rPr>
                          <m:t>h</m:t>
                        </m:r>
                        <m:r>
                          <a:rPr lang="fr-FR" sz="1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sz="1400" b="0" i="1" dirty="0" smtClean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fr-FR" sz="14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400" b="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400" b="0" i="1" dirty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4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600" b="0" dirty="0" smtClean="0"/>
                  <a:t>Residu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≜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  <m:r>
                          <a:rPr lang="fr-FR" sz="1600" b="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 smtClean="0">
                        <a:latin typeface="Cambria Math"/>
                      </a:rPr>
                      <m:t>=(</m:t>
                    </m:r>
                    <m:r>
                      <a:rPr lang="fr-FR" sz="1600" b="0" i="1" smtClean="0">
                        <a:latin typeface="Cambria Math"/>
                      </a:rPr>
                      <m:t>𝐼</m:t>
                    </m:r>
                    <m:r>
                      <a:rPr lang="fr-FR" sz="16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  <m:r>
                          <a:rPr lang="fr-FR" sz="1600" b="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1600" b="0" dirty="0" smtClean="0"/>
                  <a:t> (</a:t>
                </a:r>
                <a:r>
                  <a:rPr lang="fr-FR" sz="1600" b="0" dirty="0" err="1" smtClean="0"/>
                  <a:t>Deflation</a:t>
                </a:r>
                <a:r>
                  <a:rPr lang="fr-FR" sz="1600" b="0" dirty="0" smtClean="0"/>
                  <a:t> of X)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600" b="0" dirty="0" err="1" smtClean="0">
                    <a:solidFill>
                      <a:schemeClr val="accent1"/>
                    </a:solidFill>
                  </a:rPr>
                  <a:t>Regress</a:t>
                </a:r>
                <a:r>
                  <a:rPr lang="fr-FR" sz="1600" b="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fr-FR" sz="1600" b="0" dirty="0" err="1">
                    <a:solidFill>
                      <a:schemeClr val="accent1"/>
                    </a:solidFill>
                  </a:rPr>
                  <a:t>partially</a:t>
                </a:r>
                <a:r>
                  <a:rPr lang="fr-FR" sz="16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fr-FR" sz="1600" b="0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600" b="0" dirty="0">
                    <a:solidFill>
                      <a:schemeClr val="accent1"/>
                    </a:solidFill>
                  </a:rPr>
                  <a:t>by </a:t>
                </a:r>
                <a:r>
                  <a:rPr lang="fr-FR" sz="1600" b="0" dirty="0" err="1">
                    <a:solidFill>
                      <a:schemeClr val="accent1"/>
                    </a:solidFill>
                  </a:rPr>
                  <a:t>finding</a:t>
                </a:r>
                <a:r>
                  <a:rPr lang="fr-FR" sz="1600" b="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accent1"/>
                    </a:solidFill>
                  </a:rPr>
                  <a:t>loading</a:t>
                </a:r>
                <a:r>
                  <a:rPr lang="fr-FR" sz="16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accent1"/>
                    </a:solidFill>
                  </a:rPr>
                  <a:t>  s.t. 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accent1"/>
                        </a:solidFill>
                        <a:latin typeface="Cambria Math"/>
                      </a:rPr>
                      <m:t>𝑌</m:t>
                    </m:r>
                    <m:r>
                      <a:rPr lang="fr-FR" sz="1600">
                        <a:solidFill>
                          <a:schemeClr val="accent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>
                        <a:solidFill>
                          <a:schemeClr val="accent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600" b="0" dirty="0" smtClean="0">
                  <a:solidFill>
                    <a:schemeClr val="accent1"/>
                  </a:solidFill>
                </a:endParaRPr>
              </a:p>
              <a:p>
                <a:pPr marL="0" lvl="1" indent="0">
                  <a:spcBef>
                    <a:spcPts val="700"/>
                  </a:spcBef>
                  <a:buSzPct val="90000"/>
                  <a:buNone/>
                </a:pPr>
                <a:r>
                  <a:rPr lang="fr-FR" sz="1400" dirty="0" smtClean="0"/>
                  <a:t>	OLS </a:t>
                </a:r>
                <a:r>
                  <a:rPr lang="fr-F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400" i="1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fr-FR" sz="1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fr-FR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400" i="1" dirty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400" i="1" dirty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fr-F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400" i="1" dirty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fr-FR" sz="1600" b="0" i="1">
                        <a:latin typeface="Cambria Math"/>
                      </a:rPr>
                      <m:t>h</m:t>
                    </m:r>
                    <m:r>
                      <a:rPr lang="fr-FR" sz="1600" b="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fr-FR" sz="16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1600" b="0" dirty="0" smtClean="0"/>
                  <a:t>End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fr-FR" i="1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fr-FR" i="1">
                                <a:latin typeface="Cambria Math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fr-FR" i="1">
                                <a:latin typeface="Cambria Math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sz="5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𝑌</m:t>
                    </m:r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𝑋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FR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5225"/>
                <a:ext cx="8229600" cy="5214310"/>
              </a:xfrm>
              <a:blipFill rotWithShape="1">
                <a:blip r:embed="rId2"/>
                <a:stretch>
                  <a:fillRect l="-370" t="-467" b="-26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6571250" y="2189856"/>
            <a:ext cx="1690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6571250" y="1122244"/>
            <a:ext cx="845288" cy="1067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endCxn id="21" idx="4"/>
          </p:cNvCxnSpPr>
          <p:nvPr/>
        </p:nvCxnSpPr>
        <p:spPr>
          <a:xfrm>
            <a:off x="6571250" y="2189856"/>
            <a:ext cx="738756" cy="142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882448" y="217139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 smtClean="0"/>
              <a:t>1</a:t>
            </a:r>
            <a:endParaRPr lang="fr-FR" sz="1200" baseline="-25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961995" y="269966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 smtClean="0"/>
              <a:t>2</a:t>
            </a:r>
            <a:endParaRPr lang="fr-FR" sz="1200" baseline="-25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993894" y="105844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</a:t>
            </a:r>
            <a:r>
              <a:rPr lang="fr-FR" sz="1200" baseline="-25000" dirty="0" smtClean="0"/>
              <a:t>3</a:t>
            </a:r>
            <a:endParaRPr lang="fr-FR" sz="1200" baseline="-25000" dirty="0"/>
          </a:p>
        </p:txBody>
      </p:sp>
      <p:sp>
        <p:nvSpPr>
          <p:cNvPr id="12" name="Ellipse 11"/>
          <p:cNvSpPr/>
          <p:nvPr/>
        </p:nvSpPr>
        <p:spPr>
          <a:xfrm>
            <a:off x="7091669" y="1980273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286761" y="2086954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310006" y="1957413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831200" y="1852658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397365" y="1701768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572625" y="1991975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672711" y="1557219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889501" y="1656050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572624" y="1806939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87146" y="2287036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572625" y="2264770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937507" y="2334942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151950" y="1599524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652387" y="2425536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6450461" y="1250110"/>
            <a:ext cx="130144" cy="937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246496" y="135145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Y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 flipV="1">
            <a:off x="6887755" y="1091368"/>
            <a:ext cx="830675" cy="145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686531" y="240003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t</a:t>
            </a:r>
            <a:r>
              <a:rPr lang="fr-FR" sz="1100" baseline="-25000" dirty="0" smtClean="0"/>
              <a:t>h</a:t>
            </a:r>
            <a:endParaRPr lang="fr-FR" baseline="-25000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5929164" y="1091368"/>
            <a:ext cx="1325698" cy="2300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751092" y="112688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t</a:t>
            </a:r>
            <a:r>
              <a:rPr lang="fr-FR" sz="1100" baseline="-25000" dirty="0" smtClean="0"/>
              <a:t>h</a:t>
            </a:r>
            <a:endParaRPr lang="fr-FR" baseline="-25000" dirty="0"/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6881259" y="2353648"/>
            <a:ext cx="405502" cy="3230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580606" y="2216888"/>
            <a:ext cx="266960" cy="482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6307437" y="1747487"/>
            <a:ext cx="273169" cy="44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38293" y="249928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t</a:t>
            </a:r>
            <a:r>
              <a:rPr lang="fr-FR" sz="1200" baseline="-25000" dirty="0" err="1" smtClean="0"/>
              <a:t>h</a:t>
            </a:r>
            <a:r>
              <a:rPr lang="fr-FR" sz="1200" dirty="0" err="1" smtClean="0"/>
              <a:t>p</a:t>
            </a:r>
            <a:r>
              <a:rPr lang="fr-FR" sz="1200" baseline="30000" dirty="0" err="1" smtClean="0"/>
              <a:t>T</a:t>
            </a:r>
            <a:r>
              <a:rPr lang="fr-FR" sz="1200" baseline="-25000" dirty="0" err="1" smtClean="0"/>
              <a:t>h</a:t>
            </a:r>
            <a:endParaRPr lang="fr-FR" sz="1200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86140" y="153574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-</a:t>
            </a:r>
            <a:r>
              <a:rPr lang="fr-FR" sz="1200" dirty="0" err="1" smtClean="0"/>
              <a:t>t</a:t>
            </a:r>
            <a:r>
              <a:rPr lang="fr-FR" sz="1200" baseline="-25000" dirty="0" err="1" smtClean="0"/>
              <a:t>h</a:t>
            </a:r>
            <a:r>
              <a:rPr lang="fr-FR" sz="1200" dirty="0" err="1" smtClean="0"/>
              <a:t>p</a:t>
            </a:r>
            <a:r>
              <a:rPr lang="fr-FR" sz="1200" baseline="30000" dirty="0" err="1" smtClean="0"/>
              <a:t>T</a:t>
            </a:r>
            <a:r>
              <a:rPr lang="fr-FR" sz="1200" baseline="-25000" dirty="0" err="1" smtClean="0"/>
              <a:t>h</a:t>
            </a:r>
            <a:endParaRPr lang="fr-FR" sz="1200" baseline="-25000" dirty="0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6983226" y="1852658"/>
            <a:ext cx="314476" cy="5009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6307437" y="1747487"/>
            <a:ext cx="686964" cy="128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6580606" y="1875517"/>
            <a:ext cx="413795" cy="319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Flèche courbée vers la droite 76"/>
          <p:cNvSpPr/>
          <p:nvPr/>
        </p:nvSpPr>
        <p:spPr>
          <a:xfrm rot="9004398">
            <a:off x="7203482" y="1666184"/>
            <a:ext cx="167330" cy="628175"/>
          </a:xfrm>
          <a:prstGeom prst="curvedRightArrow">
            <a:avLst>
              <a:gd name="adj1" fmla="val 25000"/>
              <a:gd name="adj2" fmla="val 97787"/>
              <a:gd name="adj3" fmla="val 182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6983261" y="184013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7" grpId="0"/>
      <p:bldP spid="49" grpId="0"/>
      <p:bldP spid="77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K-PLS </a:t>
            </a:r>
            <a:r>
              <a:rPr lang="fr-FR" dirty="0" err="1" smtClean="0"/>
              <a:t>algorithms</a:t>
            </a:r>
            <a:r>
              <a:rPr lang="fr-FR" dirty="0" smtClean="0"/>
              <a:t> :  a short </a:t>
            </a:r>
            <a:r>
              <a:rPr lang="fr-FR" dirty="0" err="1" smtClean="0"/>
              <a:t>overview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5225"/>
                <a:ext cx="8229600" cy="521431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h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fr-FR" sz="1600" b="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600" b="0" i="1" dirty="0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FR" sz="1600" b="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EA5B0C"/>
                        </a:solidFill>
                        <a:latin typeface="Cambria Math"/>
                      </a:rPr>
                      <m:t>𝐾</m:t>
                    </m:r>
                    <m:r>
                      <a:rPr lang="fr-FR" sz="1600" b="0" i="1" smtClean="0">
                        <a:solidFill>
                          <a:srgbClr val="EA5B0C"/>
                        </a:solidFill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solidFill>
                          <a:srgbClr val="EA5B0C"/>
                        </a:solidFill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EA5B0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EA5B0C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EA5B0C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fr-F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r-FR" sz="1600" b="0" dirty="0" smtClean="0"/>
                  <a:t>For </a:t>
                </a:r>
                <a14:m>
                  <m:oMath xmlns:m="http://schemas.openxmlformats.org/officeDocument/2006/math">
                    <m:r>
                      <a:rPr lang="fr-FR" sz="1600" b="0" i="1">
                        <a:latin typeface="Cambria Math"/>
                      </a:rPr>
                      <m:t>h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smtClean="0">
                        <a:latin typeface="Cambria Math"/>
                      </a:rPr>
                      <m:t>1,…, </m:t>
                    </m:r>
                    <m:r>
                      <a:rPr lang="fr-FR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fr-FR" sz="1600" b="0" i="1" dirty="0" smtClean="0">
                    <a:latin typeface="Cambria Math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f>
                      <m:fPr>
                        <m:ctrlPr>
                          <a:rPr lang="fr-FR" sz="1600" b="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sz="1600" b="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dirty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600" b="0" i="1" dirty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fr-FR" sz="1600" b="0" i="1" dirty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sz="1600" b="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b="0" i="1" dirty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fr-FR" sz="1600" b="0" i="1" dirty="0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  <m:sup>
                            <m:r>
                              <a:rPr lang="fr-FR" sz="1600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sz="1600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fr-FR" sz="1600" b="0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600" b="0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sz="1600" b="0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600" b="0" dirty="0" err="1" smtClean="0"/>
                  <a:t>Regress</a:t>
                </a:r>
                <a:r>
                  <a:rPr lang="fr-FR" sz="1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fr-FR" sz="1600" b="0" dirty="0" smtClean="0"/>
                  <a:t>by </a:t>
                </a:r>
                <a:r>
                  <a:rPr lang="fr-FR" sz="1600" b="0" dirty="0" err="1" smtClean="0"/>
                  <a:t>finding</a:t>
                </a:r>
                <a:r>
                  <a:rPr lang="fr-FR" sz="1600" b="0" dirty="0" smtClean="0"/>
                  <a:t> </a:t>
                </a:r>
                <a:r>
                  <a:rPr lang="fr-FR" sz="1600" b="0" dirty="0" err="1" smtClean="0"/>
                  <a:t>loading</a:t>
                </a:r>
                <a:r>
                  <a:rPr lang="fr-FR" sz="1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/>
                  <a:t>  s.t.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dirty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400" b="0" dirty="0" smtClean="0"/>
              </a:p>
              <a:p>
                <a:pPr marL="0" indent="0">
                  <a:buNone/>
                </a:pPr>
                <a:r>
                  <a:rPr lang="fr-FR" sz="1400" b="0" dirty="0" smtClean="0"/>
                  <a:t>	OLS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4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400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fr-FR" sz="1400" b="0" i="1" dirty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FR" sz="1400" b="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400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/>
                              </a:rPr>
                              <m:t>h</m:t>
                            </m:r>
                          </m:sub>
                          <m:sup>
                            <m:r>
                              <a:rPr lang="fr-FR" sz="1400" b="0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fr-FR" sz="1400" b="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400" b="0" i="1" dirty="0">
                            <a:latin typeface="Cambria Math"/>
                          </a:rPr>
                          <m:t>h</m:t>
                        </m:r>
                        <m:r>
                          <a:rPr lang="fr-FR" sz="1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fr-FR" sz="1400" b="0" i="1" dirty="0" smtClean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fr-FR" sz="14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400" b="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14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400" b="0" i="1" dirty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4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600" b="0" dirty="0" err="1" smtClean="0"/>
                  <a:t>Deflation</a:t>
                </a:r>
                <a:r>
                  <a:rPr lang="fr-FR" sz="1600" b="0" dirty="0" smtClean="0"/>
                  <a:t> of </a:t>
                </a:r>
                <a:r>
                  <a:rPr lang="fr-FR" sz="1600" b="0" dirty="0" err="1" smtClean="0"/>
                  <a:t>Kernel</a:t>
                </a:r>
                <a:r>
                  <a:rPr lang="fr-FR" sz="1600" b="0" dirty="0" smtClean="0"/>
                  <a:t> matrix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=(</m:t>
                    </m:r>
                    <m:r>
                      <a:rPr lang="fr-FR" sz="1600" b="0" i="1">
                        <a:latin typeface="Cambria Math"/>
                      </a:rPr>
                      <m:t>𝐼</m:t>
                    </m:r>
                    <m:r>
                      <a:rPr lang="fr-FR" sz="1600" b="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>
                        <a:latin typeface="Cambria Math"/>
                      </a:rPr>
                      <m:t>(</m:t>
                    </m:r>
                    <m:r>
                      <a:rPr lang="fr-FR" sz="1600" b="0" i="1">
                        <a:latin typeface="Cambria Math"/>
                      </a:rPr>
                      <m:t>𝐼</m:t>
                    </m:r>
                    <m:r>
                      <a:rPr lang="fr-FR" sz="1600" b="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>
                        <a:latin typeface="Cambria Math"/>
                      </a:rPr>
                      <m:t>)</m:t>
                    </m:r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600" b="0" dirty="0" err="1" smtClean="0">
                    <a:solidFill>
                      <a:schemeClr val="accent1"/>
                    </a:solidFill>
                  </a:rPr>
                  <a:t>Regress</a:t>
                </a:r>
                <a:r>
                  <a:rPr lang="fr-FR" sz="1600" b="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fr-FR" sz="1600" b="0" dirty="0" err="1">
                    <a:solidFill>
                      <a:schemeClr val="accent1"/>
                    </a:solidFill>
                  </a:rPr>
                  <a:t>partially</a:t>
                </a:r>
                <a:r>
                  <a:rPr lang="fr-FR" sz="16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fr-FR" sz="1600" b="0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600" b="0" dirty="0">
                    <a:solidFill>
                      <a:schemeClr val="accent1"/>
                    </a:solidFill>
                  </a:rPr>
                  <a:t>by </a:t>
                </a:r>
                <a:r>
                  <a:rPr lang="fr-FR" sz="1600" b="0" dirty="0" err="1">
                    <a:solidFill>
                      <a:schemeClr val="accent1"/>
                    </a:solidFill>
                  </a:rPr>
                  <a:t>finding</a:t>
                </a:r>
                <a:r>
                  <a:rPr lang="fr-FR" sz="1600" b="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accent1"/>
                    </a:solidFill>
                  </a:rPr>
                  <a:t>loading</a:t>
                </a:r>
                <a:r>
                  <a:rPr lang="fr-FR" sz="16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accent1"/>
                    </a:solidFill>
                  </a:rPr>
                  <a:t>  s.t. 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accent1"/>
                        </a:solidFill>
                        <a:latin typeface="Cambria Math"/>
                      </a:rPr>
                      <m:t>𝑌</m:t>
                    </m:r>
                    <m:r>
                      <a:rPr lang="fr-FR" sz="1600">
                        <a:solidFill>
                          <a:schemeClr val="accent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>
                        <a:solidFill>
                          <a:schemeClr val="accent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600" b="0" dirty="0" smtClean="0">
                  <a:solidFill>
                    <a:schemeClr val="accent1"/>
                  </a:solidFill>
                </a:endParaRPr>
              </a:p>
              <a:p>
                <a:pPr marL="0" lvl="1" indent="0">
                  <a:spcBef>
                    <a:spcPts val="700"/>
                  </a:spcBef>
                  <a:buSzPct val="90000"/>
                  <a:buNone/>
                </a:pPr>
                <a:r>
                  <a:rPr lang="fr-FR" sz="1400" dirty="0" smtClean="0"/>
                  <a:t>	OLS </a:t>
                </a:r>
                <a:r>
                  <a:rPr lang="fr-F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400" i="1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fr-FR" sz="1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fr-FR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400" i="1" dirty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400" i="1" dirty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fr-F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400" i="1" dirty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fr-FR" sz="1600" b="0" i="1">
                        <a:latin typeface="Cambria Math"/>
                      </a:rPr>
                      <m:t>h</m:t>
                    </m:r>
                    <m:r>
                      <a:rPr lang="fr-FR" sz="1600" b="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fr-FR" sz="16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1600" b="0" dirty="0" smtClean="0"/>
                  <a:t>End for</a:t>
                </a:r>
                <a:endParaRPr lang="fr-FR" sz="16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5225"/>
                <a:ext cx="8229600" cy="5214310"/>
              </a:xfrm>
              <a:blipFill rotWithShape="1">
                <a:blip r:embed="rId2"/>
                <a:stretch>
                  <a:fillRect l="-370" t="-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r>
              <a:rPr lang="fr-FR" dirty="0" smtClean="0"/>
              <a:t> of PLS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>
                <a:solidFill>
                  <a:schemeClr val="accent2"/>
                </a:solidFill>
              </a:rPr>
              <a:t>Middle of 60s by Herman </a:t>
            </a:r>
            <a:r>
              <a:rPr lang="fr-FR" sz="1600" dirty="0" err="1">
                <a:solidFill>
                  <a:schemeClr val="accent2"/>
                </a:solidFill>
              </a:rPr>
              <a:t>Wold</a:t>
            </a:r>
            <a:r>
              <a:rPr lang="fr-FR" sz="1600" dirty="0">
                <a:solidFill>
                  <a:schemeClr val="accent2"/>
                </a:solidFill>
              </a:rPr>
              <a:t> (1966) </a:t>
            </a:r>
            <a:endParaRPr lang="fr-FR" sz="1600" dirty="0" smtClean="0">
              <a:solidFill>
                <a:schemeClr val="accent2"/>
              </a:solidFill>
            </a:endParaRPr>
          </a:p>
          <a:p>
            <a:pPr lvl="1"/>
            <a:r>
              <a:rPr lang="fr-FR" sz="1400" dirty="0" smtClean="0">
                <a:solidFill>
                  <a:schemeClr val="accent2"/>
                </a:solidFill>
              </a:rPr>
              <a:t>NIPALS </a:t>
            </a:r>
            <a:r>
              <a:rPr lang="fr-FR" sz="1400" dirty="0" err="1" smtClean="0">
                <a:solidFill>
                  <a:schemeClr val="accent2"/>
                </a:solidFill>
              </a:rPr>
              <a:t>algorithm</a:t>
            </a:r>
            <a:endParaRPr lang="fr-FR" sz="1400" dirty="0" smtClean="0">
              <a:solidFill>
                <a:schemeClr val="accent2"/>
              </a:solidFill>
            </a:endParaRPr>
          </a:p>
          <a:p>
            <a:pPr lvl="1"/>
            <a:r>
              <a:rPr lang="fr-FR" sz="1400" dirty="0" err="1" smtClean="0">
                <a:solidFill>
                  <a:schemeClr val="accent2"/>
                </a:solidFill>
              </a:rPr>
              <a:t>Econometry</a:t>
            </a:r>
            <a:endParaRPr lang="fr-FR" sz="1400" dirty="0" smtClean="0">
              <a:solidFill>
                <a:schemeClr val="accent2"/>
              </a:solidFill>
            </a:endParaRPr>
          </a:p>
          <a:p>
            <a:r>
              <a:rPr lang="fr-FR" sz="1600" dirty="0" err="1" smtClean="0">
                <a:solidFill>
                  <a:schemeClr val="accent2"/>
                </a:solidFill>
              </a:rPr>
              <a:t>Svante</a:t>
            </a:r>
            <a:r>
              <a:rPr lang="fr-FR" sz="1600" dirty="0" smtClean="0">
                <a:solidFill>
                  <a:schemeClr val="accent2"/>
                </a:solidFill>
              </a:rPr>
              <a:t> </a:t>
            </a:r>
            <a:r>
              <a:rPr lang="fr-FR" sz="1600" dirty="0" err="1" smtClean="0">
                <a:solidFill>
                  <a:schemeClr val="accent2"/>
                </a:solidFill>
              </a:rPr>
              <a:t>Wold</a:t>
            </a:r>
            <a:r>
              <a:rPr lang="fr-FR" sz="1600" dirty="0" smtClean="0">
                <a:solidFill>
                  <a:schemeClr val="accent2"/>
                </a:solidFill>
              </a:rPr>
              <a:t> &amp; </a:t>
            </a:r>
            <a:r>
              <a:rPr lang="fr-FR" sz="1600" dirty="0" err="1" smtClean="0">
                <a:solidFill>
                  <a:schemeClr val="accent2"/>
                </a:solidFill>
              </a:rPr>
              <a:t>co-authors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dirty="0" smtClean="0">
                <a:solidFill>
                  <a:schemeClr val="accent2"/>
                </a:solidFill>
              </a:rPr>
              <a:t>(80s)</a:t>
            </a:r>
          </a:p>
          <a:p>
            <a:pPr lvl="1"/>
            <a:r>
              <a:rPr lang="fr-FR" sz="1400" dirty="0" smtClean="0">
                <a:solidFill>
                  <a:schemeClr val="accent2"/>
                </a:solidFill>
              </a:rPr>
              <a:t>PLS </a:t>
            </a:r>
            <a:r>
              <a:rPr lang="fr-FR" sz="1400" dirty="0" err="1" smtClean="0">
                <a:solidFill>
                  <a:schemeClr val="accent2"/>
                </a:solidFill>
              </a:rPr>
              <a:t>developements</a:t>
            </a:r>
            <a:r>
              <a:rPr lang="fr-FR" sz="1400" dirty="0" smtClean="0">
                <a:solidFill>
                  <a:schemeClr val="accent2"/>
                </a:solidFill>
              </a:rPr>
              <a:t> for </a:t>
            </a:r>
            <a:r>
              <a:rPr lang="fr-FR" sz="1400" dirty="0" err="1" smtClean="0">
                <a:solidFill>
                  <a:schemeClr val="accent2"/>
                </a:solidFill>
              </a:rPr>
              <a:t>regression</a:t>
            </a:r>
            <a:r>
              <a:rPr lang="fr-FR" sz="1400" dirty="0" smtClean="0">
                <a:solidFill>
                  <a:schemeClr val="accent2"/>
                </a:solidFill>
              </a:rPr>
              <a:t> in high dimensions</a:t>
            </a:r>
          </a:p>
          <a:p>
            <a:pPr lvl="1"/>
            <a:r>
              <a:rPr lang="fr-FR" sz="1400" dirty="0" err="1" smtClean="0">
                <a:solidFill>
                  <a:schemeClr val="accent2"/>
                </a:solidFill>
              </a:rPr>
              <a:t>Chemometry</a:t>
            </a:r>
            <a:endParaRPr lang="fr-FR" sz="1400" dirty="0">
              <a:solidFill>
                <a:schemeClr val="accent2"/>
              </a:solidFill>
            </a:endParaRPr>
          </a:p>
          <a:p>
            <a:r>
              <a:rPr lang="fr-FR" sz="1600" dirty="0" err="1">
                <a:solidFill>
                  <a:schemeClr val="accent2"/>
                </a:solidFill>
              </a:rPr>
              <a:t>Hoskuldsson</a:t>
            </a:r>
            <a:r>
              <a:rPr lang="fr-FR" sz="1600" dirty="0">
                <a:solidFill>
                  <a:schemeClr val="accent2"/>
                </a:solidFill>
              </a:rPr>
              <a:t> 1988 ; </a:t>
            </a:r>
            <a:r>
              <a:rPr lang="fr-FR" sz="1600" dirty="0" err="1">
                <a:solidFill>
                  <a:schemeClr val="accent2"/>
                </a:solidFill>
              </a:rPr>
              <a:t>Geladi</a:t>
            </a:r>
            <a:r>
              <a:rPr lang="fr-FR" sz="1600" dirty="0">
                <a:solidFill>
                  <a:schemeClr val="accent2"/>
                </a:solidFill>
              </a:rPr>
              <a:t> and Kowalski, </a:t>
            </a:r>
            <a:r>
              <a:rPr lang="fr-FR" sz="1600" dirty="0" smtClean="0">
                <a:solidFill>
                  <a:schemeClr val="accent2"/>
                </a:solidFill>
              </a:rPr>
              <a:t>1986</a:t>
            </a:r>
          </a:p>
          <a:p>
            <a:r>
              <a:rPr lang="fr-FR" sz="1600" dirty="0">
                <a:solidFill>
                  <a:schemeClr val="accent2"/>
                </a:solidFill>
              </a:rPr>
              <a:t>De Jong, </a:t>
            </a:r>
            <a:r>
              <a:rPr lang="fr-FR" sz="1600" dirty="0" smtClean="0">
                <a:solidFill>
                  <a:schemeClr val="accent2"/>
                </a:solidFill>
              </a:rPr>
              <a:t>1993</a:t>
            </a:r>
          </a:p>
          <a:p>
            <a:pPr lvl="1"/>
            <a:r>
              <a:rPr lang="fr-FR" sz="1400" dirty="0" smtClean="0">
                <a:solidFill>
                  <a:schemeClr val="accent2"/>
                </a:solidFill>
              </a:rPr>
              <a:t>SIMPLS </a:t>
            </a:r>
            <a:r>
              <a:rPr lang="fr-FR" sz="1400" dirty="0" err="1" smtClean="0">
                <a:solidFill>
                  <a:schemeClr val="accent2"/>
                </a:solidFill>
              </a:rPr>
              <a:t>algorithm</a:t>
            </a:r>
            <a:endParaRPr lang="fr-FR" sz="1400" dirty="0">
              <a:solidFill>
                <a:schemeClr val="accent2"/>
              </a:solidFill>
            </a:endParaRPr>
          </a:p>
          <a:p>
            <a:r>
              <a:rPr lang="fr-FR" sz="1600" dirty="0" err="1" smtClean="0">
                <a:solidFill>
                  <a:schemeClr val="accent2"/>
                </a:solidFill>
              </a:rPr>
              <a:t>Dayal</a:t>
            </a:r>
            <a:r>
              <a:rPr lang="fr-FR" sz="1600" dirty="0" smtClean="0">
                <a:solidFill>
                  <a:schemeClr val="accent2"/>
                </a:solidFill>
              </a:rPr>
              <a:t> </a:t>
            </a:r>
            <a:r>
              <a:rPr lang="fr-FR" sz="1600" dirty="0">
                <a:solidFill>
                  <a:schemeClr val="accent2"/>
                </a:solidFill>
              </a:rPr>
              <a:t>and </a:t>
            </a:r>
            <a:r>
              <a:rPr lang="fr-FR" sz="1600" dirty="0" err="1">
                <a:solidFill>
                  <a:schemeClr val="accent2"/>
                </a:solidFill>
              </a:rPr>
              <a:t>MacGregor</a:t>
            </a:r>
            <a:r>
              <a:rPr lang="fr-FR" sz="1600" dirty="0">
                <a:solidFill>
                  <a:schemeClr val="accent2"/>
                </a:solidFill>
              </a:rPr>
              <a:t>, </a:t>
            </a:r>
            <a:r>
              <a:rPr lang="fr-FR" sz="1600" dirty="0" smtClean="0">
                <a:solidFill>
                  <a:schemeClr val="accent2"/>
                </a:solidFill>
              </a:rPr>
              <a:t>1997</a:t>
            </a:r>
          </a:p>
          <a:p>
            <a:pPr lvl="1"/>
            <a:r>
              <a:rPr lang="fr-FR" sz="1400" dirty="0" err="1">
                <a:solidFill>
                  <a:schemeClr val="accent2"/>
                </a:solidFill>
              </a:rPr>
              <a:t>Improved-Kernel</a:t>
            </a:r>
            <a:r>
              <a:rPr lang="fr-FR" sz="1400" dirty="0">
                <a:solidFill>
                  <a:schemeClr val="accent2"/>
                </a:solidFill>
              </a:rPr>
              <a:t> PLS </a:t>
            </a:r>
            <a:r>
              <a:rPr lang="fr-FR" sz="1400" dirty="0" err="1">
                <a:solidFill>
                  <a:schemeClr val="accent2"/>
                </a:solidFill>
              </a:rPr>
              <a:t>algorithm</a:t>
            </a:r>
            <a:r>
              <a:rPr lang="fr-FR" sz="1400" dirty="0">
                <a:solidFill>
                  <a:schemeClr val="accent2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(</a:t>
            </a:r>
            <a:r>
              <a:rPr lang="fr-FR" sz="1400" dirty="0" err="1" smtClean="0">
                <a:solidFill>
                  <a:schemeClr val="accent2"/>
                </a:solidFill>
              </a:rPr>
              <a:t>based</a:t>
            </a:r>
            <a:r>
              <a:rPr lang="fr-FR" sz="1400" dirty="0" smtClean="0">
                <a:solidFill>
                  <a:schemeClr val="accent2"/>
                </a:solidFill>
              </a:rPr>
              <a:t> on X</a:t>
            </a:r>
            <a:r>
              <a:rPr lang="fr-FR" sz="1400" baseline="30000" dirty="0" smtClean="0">
                <a:solidFill>
                  <a:schemeClr val="accent2"/>
                </a:solidFill>
              </a:rPr>
              <a:t>T</a:t>
            </a:r>
            <a:r>
              <a:rPr lang="fr-FR" sz="1400" dirty="0" smtClean="0">
                <a:solidFill>
                  <a:schemeClr val="accent2"/>
                </a:solidFill>
              </a:rPr>
              <a:t>X </a:t>
            </a:r>
            <a:r>
              <a:rPr lang="fr-FR" sz="1400" dirty="0" err="1">
                <a:solidFill>
                  <a:schemeClr val="accent2"/>
                </a:solidFill>
              </a:rPr>
              <a:t>k</a:t>
            </a:r>
            <a:r>
              <a:rPr lang="fr-FR" sz="1400" dirty="0" err="1" smtClean="0">
                <a:solidFill>
                  <a:schemeClr val="accent2"/>
                </a:solidFill>
              </a:rPr>
              <a:t>ernel</a:t>
            </a:r>
            <a:r>
              <a:rPr lang="fr-FR" sz="14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fr-FR" sz="1600" dirty="0" err="1" smtClean="0">
                <a:solidFill>
                  <a:srgbClr val="EA5B0C"/>
                </a:solidFill>
              </a:rPr>
              <a:t>Rosipal</a:t>
            </a:r>
            <a:r>
              <a:rPr lang="fr-FR" sz="1600" dirty="0" smtClean="0">
                <a:solidFill>
                  <a:srgbClr val="EA5B0C"/>
                </a:solidFill>
              </a:rPr>
              <a:t> and </a:t>
            </a:r>
            <a:r>
              <a:rPr lang="fr-FR" sz="1600" dirty="0" err="1" smtClean="0">
                <a:solidFill>
                  <a:srgbClr val="EA5B0C"/>
                </a:solidFill>
              </a:rPr>
              <a:t>Trejo</a:t>
            </a:r>
            <a:r>
              <a:rPr lang="fr-FR" sz="1600" dirty="0" smtClean="0">
                <a:solidFill>
                  <a:srgbClr val="EA5B0C"/>
                </a:solidFill>
              </a:rPr>
              <a:t>, 2001 </a:t>
            </a:r>
          </a:p>
          <a:p>
            <a:pPr lvl="1"/>
            <a:r>
              <a:rPr lang="fr-FR" sz="1400" dirty="0" err="1" smtClean="0">
                <a:solidFill>
                  <a:srgbClr val="EA5B0C"/>
                </a:solidFill>
              </a:rPr>
              <a:t>Kernel</a:t>
            </a:r>
            <a:r>
              <a:rPr lang="fr-FR" sz="1400" dirty="0">
                <a:solidFill>
                  <a:srgbClr val="EA5B0C"/>
                </a:solidFill>
              </a:rPr>
              <a:t>-</a:t>
            </a:r>
            <a:r>
              <a:rPr lang="fr-FR" sz="1400" dirty="0" smtClean="0">
                <a:solidFill>
                  <a:srgbClr val="EA5B0C"/>
                </a:solidFill>
              </a:rPr>
              <a:t>PLS </a:t>
            </a:r>
            <a:r>
              <a:rPr lang="fr-FR" sz="1400" dirty="0" err="1" smtClean="0">
                <a:solidFill>
                  <a:srgbClr val="EA5B0C"/>
                </a:solidFill>
              </a:rPr>
              <a:t>algorithm</a:t>
            </a:r>
            <a:r>
              <a:rPr lang="fr-FR" sz="1400" dirty="0" smtClean="0">
                <a:solidFill>
                  <a:srgbClr val="EA5B0C"/>
                </a:solidFill>
              </a:rPr>
              <a:t> (</a:t>
            </a:r>
            <a:r>
              <a:rPr lang="fr-FR" sz="1400" dirty="0" err="1" smtClean="0">
                <a:solidFill>
                  <a:srgbClr val="EA5B0C"/>
                </a:solidFill>
              </a:rPr>
              <a:t>based</a:t>
            </a:r>
            <a:r>
              <a:rPr lang="fr-FR" sz="1400" dirty="0" smtClean="0">
                <a:solidFill>
                  <a:srgbClr val="EA5B0C"/>
                </a:solidFill>
              </a:rPr>
              <a:t> on XX</a:t>
            </a:r>
            <a:r>
              <a:rPr lang="fr-FR" sz="1400" baseline="30000" dirty="0" smtClean="0">
                <a:solidFill>
                  <a:srgbClr val="EA5B0C"/>
                </a:solidFill>
              </a:rPr>
              <a:t>T </a:t>
            </a:r>
            <a:r>
              <a:rPr lang="fr-FR" sz="1400" dirty="0" err="1" smtClean="0">
                <a:solidFill>
                  <a:srgbClr val="EA5B0C"/>
                </a:solidFill>
              </a:rPr>
              <a:t>kernel</a:t>
            </a:r>
            <a:r>
              <a:rPr lang="fr-FR" sz="1400" dirty="0" smtClean="0">
                <a:solidFill>
                  <a:srgbClr val="EA5B0C"/>
                </a:solidFill>
              </a:rPr>
              <a:t>)</a:t>
            </a:r>
            <a:endParaRPr lang="fr-FR" sz="1400" dirty="0">
              <a:solidFill>
                <a:srgbClr val="EA5B0C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54778" y="5799637"/>
            <a:ext cx="3636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u="sng" dirty="0" smtClean="0">
                <a:solidFill>
                  <a:srgbClr val="0070C0"/>
                </a:solidFill>
              </a:rPr>
              <a:t>Package R (NIPALS, SIMPLS, </a:t>
            </a:r>
            <a:r>
              <a:rPr lang="fr-FR" sz="1200" u="sng" dirty="0" err="1" smtClean="0">
                <a:solidFill>
                  <a:srgbClr val="0070C0"/>
                </a:solidFill>
              </a:rPr>
              <a:t>ImpK</a:t>
            </a:r>
            <a:r>
              <a:rPr lang="fr-FR" sz="1200" u="sng" dirty="0" smtClean="0">
                <a:solidFill>
                  <a:srgbClr val="0070C0"/>
                </a:solidFill>
              </a:rPr>
              <a:t>-PLS)</a:t>
            </a:r>
          </a:p>
          <a:p>
            <a:r>
              <a:rPr lang="fr-FR" sz="1200" u="sng" dirty="0" smtClean="0">
                <a:solidFill>
                  <a:srgbClr val="0070C0"/>
                </a:solidFill>
              </a:rPr>
              <a:t>http</a:t>
            </a:r>
            <a:r>
              <a:rPr lang="fr-FR" sz="1200" u="sng" dirty="0">
                <a:solidFill>
                  <a:srgbClr val="0070C0"/>
                </a:solidFill>
              </a:rPr>
              <a:t>://cran.r-project.org/web/packages/pls/index.html</a:t>
            </a:r>
          </a:p>
        </p:txBody>
      </p:sp>
    </p:spTree>
    <p:extLst>
      <p:ext uri="{BB962C8B-B14F-4D97-AF65-F5344CB8AC3E}">
        <p14:creationId xmlns:p14="http://schemas.microsoft.com/office/powerpoint/2010/main" val="36052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PLS to OPLS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Orthogonal projection on latent structure</a:t>
            </a:r>
          </a:p>
          <a:p>
            <a:r>
              <a:rPr lang="fr-FR" sz="1600" dirty="0" smtClean="0">
                <a:solidFill>
                  <a:schemeClr val="accent2"/>
                </a:solidFill>
              </a:rPr>
              <a:t>Johan </a:t>
            </a:r>
            <a:r>
              <a:rPr lang="fr-FR" sz="1600" dirty="0" err="1" smtClean="0">
                <a:solidFill>
                  <a:schemeClr val="accent2"/>
                </a:solidFill>
              </a:rPr>
              <a:t>Trygg</a:t>
            </a:r>
            <a:r>
              <a:rPr lang="fr-FR" sz="1600" dirty="0" smtClean="0">
                <a:solidFill>
                  <a:schemeClr val="accent2"/>
                </a:solidFill>
              </a:rPr>
              <a:t> and </a:t>
            </a:r>
            <a:r>
              <a:rPr lang="fr-FR" sz="1600" dirty="0" err="1" smtClean="0">
                <a:solidFill>
                  <a:schemeClr val="accent2"/>
                </a:solidFill>
              </a:rPr>
              <a:t>Svante</a:t>
            </a:r>
            <a:r>
              <a:rPr lang="fr-FR" sz="1600" dirty="0" smtClean="0">
                <a:solidFill>
                  <a:schemeClr val="accent2"/>
                </a:solidFill>
              </a:rPr>
              <a:t> </a:t>
            </a:r>
            <a:r>
              <a:rPr lang="fr-FR" sz="1600" dirty="0" err="1" smtClean="0">
                <a:solidFill>
                  <a:schemeClr val="accent2"/>
                </a:solidFill>
              </a:rPr>
              <a:t>Wold</a:t>
            </a:r>
            <a:r>
              <a:rPr lang="fr-FR" sz="1600" dirty="0" smtClean="0">
                <a:solidFill>
                  <a:schemeClr val="accent2"/>
                </a:solidFill>
              </a:rPr>
              <a:t>, J. </a:t>
            </a:r>
            <a:r>
              <a:rPr lang="fr-FR" sz="1600" dirty="0" err="1" smtClean="0">
                <a:solidFill>
                  <a:schemeClr val="accent2"/>
                </a:solidFill>
              </a:rPr>
              <a:t>chem</a:t>
            </a:r>
            <a:r>
              <a:rPr lang="fr-FR" sz="1600" dirty="0" smtClean="0">
                <a:solidFill>
                  <a:schemeClr val="accent2"/>
                </a:solidFill>
              </a:rPr>
              <a:t>, 2002</a:t>
            </a:r>
          </a:p>
          <a:p>
            <a:endParaRPr lang="fr-FR" sz="1600" dirty="0" smtClean="0">
              <a:solidFill>
                <a:schemeClr val="accent2"/>
              </a:solidFill>
            </a:endParaRPr>
          </a:p>
          <a:p>
            <a:r>
              <a:rPr lang="fr-FR" dirty="0" err="1" smtClean="0">
                <a:solidFill>
                  <a:srgbClr val="EA5B0C"/>
                </a:solidFill>
              </a:rPr>
              <a:t>Remove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variaton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from</a:t>
            </a:r>
            <a:r>
              <a:rPr lang="fr-FR" dirty="0" smtClean="0">
                <a:solidFill>
                  <a:srgbClr val="EA5B0C"/>
                </a:solidFill>
              </a:rPr>
              <a:t> X </a:t>
            </a:r>
            <a:r>
              <a:rPr lang="fr-FR" dirty="0" err="1" smtClean="0">
                <a:solidFill>
                  <a:srgbClr val="EA5B0C"/>
                </a:solidFill>
              </a:rPr>
              <a:t>that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err="1" smtClean="0">
                <a:solidFill>
                  <a:srgbClr val="EA5B0C"/>
                </a:solidFill>
              </a:rPr>
              <a:t>is</a:t>
            </a:r>
            <a:r>
              <a:rPr lang="fr-FR" dirty="0" smtClean="0">
                <a:solidFill>
                  <a:srgbClr val="EA5B0C"/>
                </a:solidFill>
              </a:rPr>
              <a:t> not </a:t>
            </a:r>
            <a:r>
              <a:rPr lang="fr-FR" dirty="0" err="1" smtClean="0">
                <a:solidFill>
                  <a:srgbClr val="EA5B0C"/>
                </a:solidFill>
              </a:rPr>
              <a:t>correlated</a:t>
            </a:r>
            <a:r>
              <a:rPr lang="fr-FR" dirty="0" smtClean="0">
                <a:solidFill>
                  <a:srgbClr val="EA5B0C"/>
                </a:solidFill>
              </a:rPr>
              <a:t> to Y</a:t>
            </a:r>
          </a:p>
          <a:p>
            <a:endParaRPr lang="fr-FR" dirty="0">
              <a:solidFill>
                <a:srgbClr val="EA5B0C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28" y="3185154"/>
            <a:ext cx="60864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743455" y="4899910"/>
            <a:ext cx="32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64A34A"/>
                </a:solidFill>
              </a:rPr>
              <a:t>Separation</a:t>
            </a:r>
            <a:r>
              <a:rPr lang="fr-FR" dirty="0" smtClean="0">
                <a:solidFill>
                  <a:srgbClr val="64A34A"/>
                </a:solidFill>
              </a:rPr>
              <a:t> of </a:t>
            </a:r>
            <a:r>
              <a:rPr lang="fr-FR" u="sng" dirty="0" smtClean="0">
                <a:solidFill>
                  <a:srgbClr val="64A34A"/>
                </a:solidFill>
              </a:rPr>
              <a:t>signal</a:t>
            </a:r>
            <a:r>
              <a:rPr lang="fr-FR" dirty="0" smtClean="0">
                <a:solidFill>
                  <a:srgbClr val="64A34A"/>
                </a:solidFill>
              </a:rPr>
              <a:t> </a:t>
            </a:r>
            <a:r>
              <a:rPr lang="fr-FR" dirty="0" err="1" smtClean="0">
                <a:solidFill>
                  <a:srgbClr val="64A34A"/>
                </a:solidFill>
              </a:rPr>
              <a:t>from</a:t>
            </a:r>
            <a:r>
              <a:rPr lang="fr-FR" dirty="0" smtClean="0">
                <a:solidFill>
                  <a:srgbClr val="64A34A"/>
                </a:solidFill>
              </a:rPr>
              <a:t> </a:t>
            </a:r>
            <a:r>
              <a:rPr lang="fr-FR" u="sng" dirty="0" smtClean="0">
                <a:solidFill>
                  <a:srgbClr val="64A34A"/>
                </a:solidFill>
              </a:rPr>
              <a:t>noise</a:t>
            </a:r>
            <a:r>
              <a:rPr lang="fr-FR" dirty="0" smtClean="0">
                <a:solidFill>
                  <a:srgbClr val="64A34A"/>
                </a:solidFill>
              </a:rPr>
              <a:t> !</a:t>
            </a:r>
            <a:endParaRPr lang="fr-FR" dirty="0">
              <a:solidFill>
                <a:srgbClr val="64A34A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86" y="4220793"/>
            <a:ext cx="542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OPLS </a:t>
            </a:r>
            <a:r>
              <a:rPr lang="fr-FR" dirty="0" err="1" smtClean="0"/>
              <a:t>algorithm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600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fr-FR" sz="1600" dirty="0" err="1" smtClean="0">
                    <a:solidFill>
                      <a:schemeClr val="accent2"/>
                    </a:solidFill>
                  </a:rPr>
                  <a:t>Trygg</a:t>
                </a:r>
                <a:r>
                  <a:rPr lang="fr-FR" sz="16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fr-FR" sz="1600" dirty="0">
                    <a:solidFill>
                      <a:schemeClr val="accent2"/>
                    </a:solidFill>
                  </a:rPr>
                  <a:t>and </a:t>
                </a:r>
                <a:r>
                  <a:rPr lang="fr-FR" sz="1600" dirty="0" err="1">
                    <a:solidFill>
                      <a:schemeClr val="accent2"/>
                    </a:solidFill>
                  </a:rPr>
                  <a:t>Wold</a:t>
                </a:r>
                <a:r>
                  <a:rPr lang="fr-FR" sz="1600" dirty="0">
                    <a:solidFill>
                      <a:schemeClr val="accent2"/>
                    </a:solidFill>
                  </a:rPr>
                  <a:t>, 2002)</a:t>
                </a:r>
                <a:endParaRPr lang="fr-FR" sz="1600" dirty="0"/>
              </a:p>
              <a:p>
                <a:pPr marL="0" indent="0">
                  <a:buNone/>
                </a:pPr>
                <a:r>
                  <a:rPr lang="fr-FR" sz="1600" b="0" dirty="0" smtClean="0"/>
                  <a:t>For </a:t>
                </a:r>
                <a:r>
                  <a:rPr lang="fr-FR" sz="1600" b="0" dirty="0"/>
                  <a:t>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sz="1600" b="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b="0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  <m:sup>
                            <m:r>
                              <a:rPr lang="fr-FR" sz="1600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b="0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fr-FR" sz="1600" b="0" i="1" dirty="0" smtClean="0">
                  <a:latin typeface="Cambria Math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/>
                              </a:rPr>
                              <m:t>𝑜h</m:t>
                            </m:r>
                          </m:sub>
                        </m:sSub>
                      </m:e>
                    </m:d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latin typeface="Cambria Math"/>
                      </a:rPr>
                      <m:t>𝑋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/(</m:t>
                    </m:r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𝑜</m:t>
                        </m:r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>
                        <a:latin typeface="Cambria Math"/>
                      </a:rPr>
                      <m:t>𝑋</m:t>
                    </m:r>
                    <m:r>
                      <a:rPr lang="fr-FR" sz="1600" b="0" i="1">
                        <a:latin typeface="Cambria Math"/>
                      </a:rPr>
                      <m:t>/(</m:t>
                    </m:r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)</m:t>
                    </m:r>
                  </m:oMath>
                </a14:m>
                <a:endParaRPr lang="fr-FR" sz="1600" b="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a:rPr lang="fr-FR" sz="1600" b="0" i="1">
                        <a:latin typeface="Cambria Math"/>
                      </a:rPr>
                      <m:t>(</m:t>
                    </m:r>
                    <m:r>
                      <a:rPr lang="fr-FR" sz="1600" b="0" i="1">
                        <a:latin typeface="Cambria Math"/>
                      </a:rPr>
                      <m:t>𝐼</m:t>
                    </m:r>
                    <m:r>
                      <a:rPr lang="fr-FR" sz="1600" b="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𝑜</m:t>
                        </m:r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𝑜</m:t>
                        </m:r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fr-FR" sz="1600" b="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fr-FR" sz="1600" b="0" dirty="0"/>
                      <m:t> 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  <m:r>
                          <a:rPr lang="fr-FR" sz="1600" b="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marL="0" indent="0">
                  <a:buNone/>
                </a:pPr>
                <a:r>
                  <a:rPr lang="fr-FR" sz="1600" b="0" dirty="0" smtClean="0"/>
                  <a:t>End for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fr-FR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EA5B0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fr-FR" sz="1600" b="0" i="1" smtClean="0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EA5B0C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fr-FR" sz="1600" b="0" i="1" smtClean="0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EA5B0C"/>
                          </a:solidFill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EA5B0C"/>
                              </a:solidFill>
                              <a:latin typeface="Cambria Math"/>
                            </a:rPr>
                            <m:t>𝑜𝑘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64A3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solidFill>
                                <a:srgbClr val="64A34A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64A34A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None/>
                </a:pPr>
                <a:endParaRPr lang="fr-FR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𝑋</m:t>
                      </m:r>
                      <m:r>
                        <a:rPr lang="fr-FR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𝑌</m:t>
                      </m:r>
                      <m:r>
                        <a:rPr lang="fr-FR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fr-FR" sz="1600" b="0" i="1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1600" b="0" dirty="0"/>
              </a:p>
              <a:p>
                <a:pPr marL="0" indent="0">
                  <a:buNone/>
                </a:pPr>
                <a:endParaRPr lang="fr-FR" sz="1600" b="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2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Orthogonal scores of OPLS (Proof)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sz="1600" b="0" dirty="0" smtClean="0"/>
                  <a:t>PLS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=</m:t>
                    </m:r>
                    <m:r>
                      <a:rPr lang="fr-FR" sz="1600" b="0" i="1">
                        <a:latin typeface="Cambria Math"/>
                        <a:ea typeface="Cambria Math"/>
                      </a:rPr>
                      <m:t>𝑋</m:t>
                    </m:r>
                    <m:sSubSup>
                      <m:sSubSupPr>
                        <m:ctrlPr>
                          <a:rPr lang="fr-FR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FR" sz="1600" b="0" dirty="0"/>
                  <a:t>   </a:t>
                </a:r>
                <a:r>
                  <a:rPr lang="fr-FR" sz="1600" b="0" dirty="0" err="1"/>
                  <a:t>such</a:t>
                </a:r>
                <a:r>
                  <a:rPr lang="fr-FR" sz="1600" b="0" dirty="0"/>
                  <a:t> as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b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fr-FR" sz="1600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sz="1600" b="0" i="1">
                            <a:latin typeface="Cambria Math"/>
                          </a:rPr>
                          <m:t>,</m:t>
                        </m:r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600" b="0" i="1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sz="1600" b="0" i="1">
                            <a:latin typeface="Cambria Math"/>
                          </a:rPr>
                          <m:t>,</m:t>
                        </m:r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p>
                      <m:sSupPr>
                        <m:ctrlPr>
                          <a:rPr lang="fr-FR" sz="1600" b="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fr-FR" sz="1600" b="0" i="1">
                        <a:latin typeface="Cambria Math"/>
                      </a:rPr>
                      <m:t>𝑌</m:t>
                    </m:r>
                    <m:r>
                      <a:rPr lang="fr-FR" sz="1600" b="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b="0" dirty="0" smtClean="0"/>
                  <a:t> </a:t>
                </a:r>
                <a:r>
                  <a:rPr lang="fr-FR" sz="1600" b="0" dirty="0" err="1" smtClean="0"/>
                  <a:t>is</a:t>
                </a:r>
                <a:r>
                  <a:rPr lang="fr-FR" sz="1600" b="0" dirty="0" smtClean="0"/>
                  <a:t> max</a:t>
                </a: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b="0" dirty="0"/>
                  <a:t>O</a:t>
                </a:r>
                <a:r>
                  <a:rPr lang="fr-FR" sz="1600" b="0" dirty="0" smtClean="0"/>
                  <a:t>PLS </a:t>
                </a:r>
                <a:r>
                  <a:rPr lang="fr-FR" sz="1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𝑜</m:t>
                        </m:r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sz="1600" b="0" i="1">
                        <a:latin typeface="Cambria Math"/>
                      </a:rPr>
                      <m:t>=</m:t>
                    </m:r>
                    <m:r>
                      <a:rPr lang="fr-FR" sz="1600" b="0" i="1">
                        <a:latin typeface="Cambria Math"/>
                        <a:ea typeface="Cambria Math"/>
                      </a:rPr>
                      <m:t>𝑋</m:t>
                    </m:r>
                    <m:sSubSup>
                      <m:sSubSupPr>
                        <m:ctrlPr>
                          <a:rPr lang="fr-FR" sz="16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𝑜</m:t>
                        </m:r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  <m:sup>
                        <m:r>
                          <a:rPr lang="fr-FR" sz="1600" b="0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FR" sz="1600" b="0" dirty="0"/>
                  <a:t>   </a:t>
                </a:r>
                <a:r>
                  <a:rPr lang="fr-FR" sz="1600" b="0" dirty="0" err="1"/>
                  <a:t>such</a:t>
                </a:r>
                <a:r>
                  <a:rPr lang="fr-FR" sz="1600" b="0" dirty="0"/>
                  <a:t> as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b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fr-FR" sz="1600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𝑜</m:t>
                            </m:r>
                            <m:r>
                              <a:rPr lang="fr-FR" sz="1600" b="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fr-FR" sz="1600" b="0" i="1">
                            <a:latin typeface="Cambria Math"/>
                          </a:rPr>
                          <m:t>,</m:t>
                        </m:r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600" b="0" i="1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/>
                              </a:rPr>
                              <m:t>𝑜h</m:t>
                            </m:r>
                          </m:sub>
                        </m:sSub>
                        <m:r>
                          <a:rPr lang="fr-FR" sz="1600" b="0" i="1">
                            <a:latin typeface="Cambria Math"/>
                          </a:rPr>
                          <m:t>,</m:t>
                        </m:r>
                        <m:r>
                          <a:rPr lang="fr-FR" sz="1600" b="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𝑜h</m:t>
                        </m:r>
                      </m:sub>
                    </m:sSub>
                    <m:sSup>
                      <m:sSupPr>
                        <m:ctrlPr>
                          <a:rPr lang="fr-FR" sz="1600" b="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fr-FR" sz="1600" b="0" i="1">
                        <a:latin typeface="Cambria Math"/>
                      </a:rPr>
                      <m:t>𝑌</m:t>
                    </m:r>
                    <m:r>
                      <a:rPr lang="fr-FR" sz="1600" b="0" i="1" smtClean="0">
                        <a:latin typeface="Cambria Math"/>
                      </a:rPr>
                      <m:t>)=0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𝑜h</m:t>
                          </m:r>
                        </m:sub>
                      </m:sSub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>
                          <a:latin typeface="Cambria Math"/>
                        </a:rPr>
                        <m:t>𝑌</m:t>
                      </m:r>
                      <m:r>
                        <a:rPr lang="fr-FR" sz="1600" b="0" i="1" smtClean="0">
                          <a:latin typeface="Cambria Math"/>
                        </a:rPr>
                        <m:t>)=0 ⇒</m:t>
                      </m:r>
                      <m:sSup>
                        <m:sSupPr>
                          <m:ctrlPr>
                            <a:rPr lang="fr-FR" sz="1600" b="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600" b="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1600" b="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>
                          <a:latin typeface="Cambria Math"/>
                        </a:rPr>
                        <m:t>𝑌</m:t>
                      </m:r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fr-FR" sz="1600" b="0" i="0" smtClean="0">
                          <a:latin typeface="Cambria Math"/>
                          <a:ea typeface="Cambria Math"/>
                        </a:rPr>
                        <m:t>Ker</m:t>
                      </m:r>
                      <m:r>
                        <m:rPr>
                          <m:nor/>
                        </m:rPr>
                        <a:rPr lang="fr-FR" sz="1600" b="0" i="0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</a:rPr>
                            <m:t>𝑜h</m:t>
                          </m:r>
                        </m:sub>
                      </m:sSub>
                      <m:r>
                        <a:rPr lang="fr-FR" sz="16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 smtClean="0"/>
              </a:p>
              <a:p>
                <a:pPr marL="0" indent="0">
                  <a:buNone/>
                </a:pPr>
                <a:endParaRPr lang="fr-FR" sz="700" b="0" dirty="0" smtClean="0">
                  <a:solidFill>
                    <a:srgbClr val="EA5B0C"/>
                  </a:solidFill>
                </a:endParaRP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rgbClr val="EA5B0C"/>
                    </a:solidFill>
                  </a:rPr>
                  <a:t>Gram-Schmidt </a:t>
                </a:r>
                <a:r>
                  <a:rPr lang="fr-FR" sz="1600" b="0" dirty="0" err="1" smtClean="0">
                    <a:solidFill>
                      <a:srgbClr val="EA5B0C"/>
                    </a:solidFill>
                  </a:rPr>
                  <a:t>process</a:t>
                </a:r>
                <a:r>
                  <a:rPr lang="fr-FR" sz="1600" b="0" dirty="0"/>
                  <a:t> </a:t>
                </a:r>
                <a:endParaRPr lang="fr-FR" sz="1600" b="0" dirty="0" smtClean="0"/>
              </a:p>
              <a:p>
                <a:pPr marL="0" indent="0">
                  <a:buNone/>
                </a:pPr>
                <a:r>
                  <a:rPr lang="fr-FR" sz="1100" b="0" dirty="0" smtClean="0"/>
                  <a:t>(</a:t>
                </a:r>
                <a:r>
                  <a:rPr lang="fr-FR" sz="1000" b="0" dirty="0">
                    <a:solidFill>
                      <a:srgbClr val="0055A3"/>
                    </a:solidFill>
                    <a:hlinkClick r:id="rId2"/>
                  </a:rPr>
                  <a:t>http://en.wikipedia.org/wiki/Gram%E2%80%93Schmidt_process</a:t>
                </a:r>
                <a:r>
                  <a:rPr lang="fr-FR" sz="1100" b="0" dirty="0" smtClean="0"/>
                  <a:t>)</a:t>
                </a:r>
              </a:p>
              <a:p>
                <a:pPr marL="0" indent="0">
                  <a:buNone/>
                </a:pPr>
                <a:endParaRPr lang="fr-FR" sz="11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</a:rPr>
                            <m:t>𝑜h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b="0" i="1" smtClean="0">
                          <a:latin typeface="Cambria Math"/>
                        </a:rPr>
                        <m:t>𝑒</m:t>
                      </m:r>
                      <m:r>
                        <a:rPr lang="fr-F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b="0" i="1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b="0" i="1" smtClean="0">
                          <a:latin typeface="Cambria Math"/>
                        </a:rPr>
                        <m:t>𝑒</m:t>
                      </m:r>
                      <m:r>
                        <a:rPr lang="fr-FR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600" b="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600" b="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16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b="0" i="1">
                              <a:latin typeface="Cambria Math"/>
                            </a:rPr>
                            <m:t>𝑌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600" b="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16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None/>
                </a:pPr>
                <a:r>
                  <a:rPr lang="fr-FR" sz="1600" b="0" dirty="0" err="1"/>
                  <a:t>S</a:t>
                </a:r>
                <a:r>
                  <a:rPr lang="fr-FR" sz="1600" b="0" dirty="0" err="1" smtClean="0"/>
                  <a:t>ince</a:t>
                </a:r>
                <a:r>
                  <a:rPr lang="fr-FR" sz="1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fr-FR" sz="1600" b="0" i="1">
                            <a:latin typeface="Cambria Math"/>
                          </a:rPr>
                          <m:t>h</m:t>
                        </m:r>
                      </m:sub>
                    </m:sSub>
                    <m:sSup>
                      <m:sSupPr>
                        <m:ctrlPr>
                          <a:rPr lang="fr-FR" sz="1600" b="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 ∝</m:t>
                        </m:r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fr-FR" sz="1600" b="0" i="1">
                        <a:latin typeface="Cambria Math"/>
                      </a:rPr>
                      <m:t>𝑌</m:t>
                    </m:r>
                  </m:oMath>
                </a14:m>
                <a:r>
                  <a:rPr lang="fr-FR" sz="1600" b="0" dirty="0" smtClean="0"/>
                  <a:t>, </a:t>
                </a:r>
                <a:r>
                  <a:rPr lang="fr-FR" sz="1600" b="0" dirty="0" err="1" smtClean="0"/>
                  <a:t>then</a:t>
                </a:r>
                <a:endParaRPr lang="fr-FR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</a:rPr>
                            <m:t>𝑜h</m:t>
                          </m:r>
                        </m:sub>
                      </m:sSub>
                      <m:r>
                        <a:rPr lang="fr-FR" sz="1600" b="0" i="1">
                          <a:latin typeface="Cambria Math"/>
                        </a:rPr>
                        <m:t>=</m:t>
                      </m:r>
                      <m:r>
                        <a:rPr lang="fr-FR" sz="1600" b="0" i="1">
                          <a:latin typeface="Cambria Math"/>
                        </a:rPr>
                        <m:t>𝑒</m:t>
                      </m:r>
                      <m:r>
                        <a:rPr lang="fr-FR" sz="1600" b="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  <m:sup>
                          <m:r>
                            <a:rPr lang="fr-FR" sz="1600" b="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>
                          <a:latin typeface="Cambria Math"/>
                        </a:rPr>
                        <m:t>𝑒</m:t>
                      </m:r>
                      <m:f>
                        <m:f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sz="1600" b="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1600" b="0" dirty="0" smtClean="0"/>
              </a:p>
              <a:p>
                <a:pPr marL="0" indent="0">
                  <a:buNone/>
                </a:pPr>
                <a:r>
                  <a:rPr lang="fr-FR" sz="1600" b="0" dirty="0" smtClean="0"/>
                  <a:t>By setting </a:t>
                </a:r>
                <a14:m>
                  <m:oMath xmlns:m="http://schemas.openxmlformats.org/officeDocument/2006/math">
                    <m:r>
                      <a:rPr lang="fr-FR" sz="1600" b="0" i="1"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sz="1600" b="0" dirty="0" smtClean="0"/>
                  <a:t>,</a:t>
                </a:r>
              </a:p>
              <a:p>
                <a:pPr marL="0" indent="0">
                  <a:buNone/>
                </a:pPr>
                <a:endParaRPr lang="fr-FR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</a:rPr>
                            <m:t>𝑜h</m:t>
                          </m:r>
                        </m:sub>
                      </m:sSub>
                      <m:r>
                        <a:rPr lang="fr-FR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b="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fr-FR" sz="16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1600" b="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b="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6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600" b="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b="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sz="1600" b="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1600" b="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70" t="-270" b="-5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7372753" y="2796363"/>
            <a:ext cx="0" cy="797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372753" y="3593805"/>
            <a:ext cx="1135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276802" y="35658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EA5B0C"/>
                </a:solidFill>
              </a:rPr>
              <a:t>u</a:t>
            </a:r>
            <a:endParaRPr lang="fr-FR" dirty="0">
              <a:solidFill>
                <a:srgbClr val="EA5B0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053890" y="27431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EA5B0C"/>
                </a:solidFill>
              </a:rPr>
              <a:t>v</a:t>
            </a:r>
            <a:endParaRPr lang="fr-FR" dirty="0">
              <a:solidFill>
                <a:srgbClr val="EA5B0C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7372753" y="3165695"/>
            <a:ext cx="1158948" cy="4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508066" y="3010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17" name="Connecteur droit 16"/>
          <p:cNvCxnSpPr>
            <a:stCxn id="15" idx="1"/>
          </p:cNvCxnSpPr>
          <p:nvPr/>
        </p:nvCxnSpPr>
        <p:spPr>
          <a:xfrm flipH="1">
            <a:off x="7372753" y="3195084"/>
            <a:ext cx="1135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72753" y="3195084"/>
            <a:ext cx="0" cy="39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372753" y="3593806"/>
            <a:ext cx="0" cy="40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7372754" y="3625702"/>
            <a:ext cx="1135312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508065" y="3185854"/>
            <a:ext cx="0" cy="407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016855" y="32138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p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946311" y="35658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-p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709774" y="3935153"/>
                <a:ext cx="788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EA5B0C"/>
                          </a:solidFill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solidFill>
                            <a:srgbClr val="EA5B0C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fr-FR" b="0" i="1" smtClean="0">
                          <a:solidFill>
                            <a:srgbClr val="EA5B0C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fr-FR" dirty="0">
                  <a:solidFill>
                    <a:srgbClr val="EA5B0C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74" y="3935153"/>
                <a:ext cx="7887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>
            <a:off x="2775097" y="4304485"/>
            <a:ext cx="3189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331538" y="4306327"/>
            <a:ext cx="159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643426" y="4320645"/>
            <a:ext cx="75845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646428" y="2817629"/>
            <a:ext cx="3615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7" grpId="0"/>
      <p:bldP spid="2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605335" y="2914686"/>
            <a:ext cx="3721395" cy="1757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Model (M)</a:t>
            </a:r>
          </a:p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44704" y="3531665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Endpoint</a:t>
            </a:r>
            <a:r>
              <a:rPr lang="fr-FR" sz="2800" dirty="0" smtClean="0"/>
              <a:t> (Y)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7" idx="3"/>
            <a:endCxn id="14" idx="1"/>
          </p:cNvCxnSpPr>
          <p:nvPr/>
        </p:nvCxnSpPr>
        <p:spPr>
          <a:xfrm>
            <a:off x="6326730" y="3793275"/>
            <a:ext cx="317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78993" y="3890096"/>
            <a:ext cx="2446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Variables (X)</a:t>
            </a:r>
          </a:p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e.g</a:t>
            </a:r>
            <a:r>
              <a:rPr lang="fr-FR" sz="1100" dirty="0" smtClean="0">
                <a:solidFill>
                  <a:schemeClr val="bg1"/>
                </a:solidFill>
              </a:rPr>
              <a:t>.: </a:t>
            </a:r>
            <a:r>
              <a:rPr lang="fr-FR" sz="1100" dirty="0" err="1" smtClean="0">
                <a:solidFill>
                  <a:schemeClr val="bg1"/>
                </a:solidFill>
              </a:rPr>
              <a:t>age</a:t>
            </a:r>
            <a:r>
              <a:rPr lang="fr-FR" sz="1100" dirty="0" smtClean="0">
                <a:solidFill>
                  <a:schemeClr val="bg1"/>
                </a:solidFill>
              </a:rPr>
              <a:t>, </a:t>
            </a:r>
            <a:r>
              <a:rPr lang="fr-FR" sz="1100" dirty="0" err="1" smtClean="0">
                <a:solidFill>
                  <a:schemeClr val="bg1"/>
                </a:solidFill>
              </a:rPr>
              <a:t>metabolic</a:t>
            </a:r>
            <a:r>
              <a:rPr lang="fr-FR" sz="1100" dirty="0" smtClean="0">
                <a:solidFill>
                  <a:schemeClr val="bg1"/>
                </a:solidFill>
              </a:rPr>
              <a:t> pool, </a:t>
            </a:r>
            <a:r>
              <a:rPr lang="fr-FR" sz="1100" dirty="0" err="1" smtClean="0">
                <a:solidFill>
                  <a:schemeClr val="bg1"/>
                </a:solidFill>
              </a:rPr>
              <a:t>gene</a:t>
            </a:r>
            <a:r>
              <a:rPr lang="fr-FR" sz="1100" dirty="0" smtClean="0">
                <a:solidFill>
                  <a:schemeClr val="bg1"/>
                </a:solidFill>
              </a:rPr>
              <a:t> expression, …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1463" y="3531665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Stimuli (U)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8" idx="3"/>
            <a:endCxn id="7" idx="1"/>
          </p:cNvCxnSpPr>
          <p:nvPr/>
        </p:nvCxnSpPr>
        <p:spPr>
          <a:xfrm>
            <a:off x="2253409" y="3793275"/>
            <a:ext cx="351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validation, VIP </a:t>
            </a:r>
            <a:r>
              <a:rPr lang="fr-FR" dirty="0" err="1" smtClean="0"/>
              <a:t>ranking</a:t>
            </a:r>
            <a:r>
              <a:rPr lang="fr-FR" dirty="0" smtClean="0"/>
              <a:t>, Variable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Cross-validation (LOO, K-</a:t>
            </a:r>
            <a:r>
              <a:rPr lang="fr-FR" dirty="0" err="1" smtClean="0"/>
              <a:t>fold</a:t>
            </a:r>
            <a:r>
              <a:rPr lang="fr-FR" dirty="0" smtClean="0"/>
              <a:t>)</a:t>
            </a:r>
          </a:p>
          <a:p>
            <a:r>
              <a:rPr lang="fr-FR" dirty="0"/>
              <a:t>Confidence </a:t>
            </a:r>
            <a:r>
              <a:rPr lang="fr-FR" dirty="0" err="1"/>
              <a:t>intervals</a:t>
            </a:r>
            <a:r>
              <a:rPr lang="fr-FR" dirty="0"/>
              <a:t> (</a:t>
            </a:r>
            <a:r>
              <a:rPr lang="fr-FR" dirty="0" err="1"/>
              <a:t>Jacknife</a:t>
            </a:r>
            <a:r>
              <a:rPr lang="fr-FR" dirty="0"/>
              <a:t>, </a:t>
            </a:r>
            <a:r>
              <a:rPr lang="fr-FR" dirty="0" err="1" smtClean="0"/>
              <a:t>Bootstrap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cf. slides of </a:t>
            </a:r>
            <a:r>
              <a:rPr lang="fr-FR" dirty="0" smtClean="0"/>
              <a:t>Trang</a:t>
            </a:r>
          </a:p>
          <a:p>
            <a:r>
              <a:rPr lang="fr-FR" dirty="0" smtClean="0"/>
              <a:t>Variable </a:t>
            </a:r>
            <a:r>
              <a:rPr lang="fr-FR" dirty="0" err="1" smtClean="0"/>
              <a:t>ranking</a:t>
            </a:r>
            <a:r>
              <a:rPr lang="fr-FR" dirty="0" smtClean="0"/>
              <a:t> by </a:t>
            </a:r>
            <a:r>
              <a:rPr lang="fr-FR" dirty="0" smtClean="0"/>
              <a:t>the VIP </a:t>
            </a:r>
            <a:r>
              <a:rPr lang="fr-FR" dirty="0" err="1" smtClean="0"/>
              <a:t>method</a:t>
            </a:r>
            <a:endParaRPr lang="fr-FR" dirty="0" smtClean="0"/>
          </a:p>
          <a:p>
            <a:pPr lvl="1"/>
            <a:r>
              <a:rPr lang="fr-FR" dirty="0" smtClean="0"/>
              <a:t>VIP (variable importance in projection)</a:t>
            </a:r>
          </a:p>
          <a:p>
            <a:pPr lvl="1"/>
            <a:r>
              <a:rPr lang="fr-FR" dirty="0" err="1" smtClean="0"/>
              <a:t>Enable</a:t>
            </a:r>
            <a:r>
              <a:rPr lang="fr-FR" dirty="0" smtClean="0"/>
              <a:t> to </a:t>
            </a:r>
            <a:r>
              <a:rPr lang="fr-FR" dirty="0" err="1" smtClean="0"/>
              <a:t>rank</a:t>
            </a:r>
            <a:r>
              <a:rPr lang="fr-FR" dirty="0" smtClean="0"/>
              <a:t> variables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to the </a:t>
            </a:r>
            <a:r>
              <a:rPr lang="fr-FR" dirty="0" err="1" smtClean="0"/>
              <a:t>less</a:t>
            </a:r>
            <a:r>
              <a:rPr lang="fr-FR" dirty="0" smtClean="0"/>
              <a:t> importance for the </a:t>
            </a:r>
            <a:r>
              <a:rPr lang="fr-FR" dirty="0" err="1" smtClean="0"/>
              <a:t>endpoint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EA5B0C"/>
                </a:solidFill>
              </a:rPr>
              <a:t>Application: </a:t>
            </a:r>
            <a:r>
              <a:rPr lang="fr-FR" dirty="0" err="1" smtClean="0">
                <a:solidFill>
                  <a:srgbClr val="EA5B0C"/>
                </a:solidFill>
              </a:rPr>
              <a:t>Biomarker</a:t>
            </a:r>
            <a:r>
              <a:rPr lang="fr-FR" dirty="0" smtClean="0">
                <a:solidFill>
                  <a:srgbClr val="EA5B0C"/>
                </a:solidFill>
              </a:rPr>
              <a:t> </a:t>
            </a:r>
            <a:r>
              <a:rPr lang="fr-FR" dirty="0" smtClean="0">
                <a:solidFill>
                  <a:srgbClr val="EA5B0C"/>
                </a:solidFill>
              </a:rPr>
              <a:t>identification</a:t>
            </a:r>
          </a:p>
          <a:p>
            <a:pPr lvl="1"/>
            <a:endParaRPr lang="fr-FR" dirty="0"/>
          </a:p>
          <a:p>
            <a:r>
              <a:rPr lang="fr-FR" dirty="0" smtClean="0"/>
              <a:t>Warning: PLS </a:t>
            </a:r>
            <a:r>
              <a:rPr lang="fr-FR" dirty="0" smtClean="0"/>
              <a:t>do not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variable </a:t>
            </a:r>
            <a:r>
              <a:rPr lang="fr-FR" dirty="0" err="1" smtClean="0"/>
              <a:t>selection</a:t>
            </a:r>
            <a:endParaRPr lang="fr-FR" dirty="0" smtClean="0"/>
          </a:p>
          <a:p>
            <a:pPr lvl="1"/>
            <a:r>
              <a:rPr lang="fr-FR" dirty="0" smtClean="0"/>
              <a:t>The VIP </a:t>
            </a:r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cut</a:t>
            </a:r>
            <a:r>
              <a:rPr lang="fr-FR" dirty="0" smtClean="0"/>
              <a:t>-off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empirical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8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smtClean="0"/>
              <a:t>discriminante </a:t>
            </a:r>
            <a:r>
              <a:rPr lang="fr-FR" dirty="0" err="1" smtClean="0"/>
              <a:t>with</a:t>
            </a:r>
            <a:r>
              <a:rPr lang="fr-FR" dirty="0" smtClean="0"/>
              <a:t> PLS </a:t>
            </a:r>
            <a:r>
              <a:rPr lang="fr-FR" dirty="0" smtClean="0"/>
              <a:t>(PLS-DA, OPLS-DA)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1728293" y="2151450"/>
            <a:ext cx="3338623" cy="2568362"/>
            <a:chOff x="1520448" y="2892076"/>
            <a:chExt cx="3338623" cy="3062176"/>
          </a:xfrm>
        </p:grpSpPr>
        <p:sp>
          <p:nvSpPr>
            <p:cNvPr id="7" name="Rectangle 6"/>
            <p:cNvSpPr/>
            <p:nvPr/>
          </p:nvSpPr>
          <p:spPr>
            <a:xfrm>
              <a:off x="1520448" y="2892076"/>
              <a:ext cx="3338623" cy="3062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669303" y="2994491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72841" y="3412716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662738" y="5390360"/>
              <a:ext cx="3159839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</a:t>
              </a:r>
              <a:r>
                <a:rPr lang="fr-FR" dirty="0" err="1" smtClean="0"/>
                <a:t>x</a:t>
              </a:r>
              <a:r>
                <a:rPr lang="fr-FR" baseline="-25000" dirty="0" err="1"/>
                <a:t>m</a:t>
              </a:r>
              <a:r>
                <a:rPr lang="fr-FR" baseline="-25000" dirty="0" err="1" smtClean="0"/>
                <a:t>,</a:t>
              </a:r>
              <a:r>
                <a:rPr lang="fr-FR" baseline="-25000" dirty="0" err="1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32202" y="2140817"/>
            <a:ext cx="1241212" cy="2578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169654" y="2236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baseline="-25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181446" y="426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baseline="-25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170804" y="254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183825" y="3079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fr-FR" baseline="-25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184386" y="394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5943" y="3478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fr-FR" baseline="-25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49547" y="27425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baseline="-25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163547" y="36415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baseline="-25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577505" y="168145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Classe A</a:t>
            </a:r>
            <a:endParaRPr lang="fr-FR" baseline="-25000" dirty="0">
              <a:solidFill>
                <a:schemeClr val="accent2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60588" y="16852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Classe B</a:t>
            </a:r>
            <a:endParaRPr lang="fr-FR" baseline="-25000" dirty="0">
              <a:solidFill>
                <a:schemeClr val="accent3"/>
              </a:solidFill>
            </a:endParaRPr>
          </a:p>
        </p:txBody>
      </p:sp>
      <p:cxnSp>
        <p:nvCxnSpPr>
          <p:cNvPr id="32" name="Connecteur droit 31"/>
          <p:cNvCxnSpPr>
            <a:stCxn id="7" idx="1"/>
            <a:endCxn id="7" idx="3"/>
          </p:cNvCxnSpPr>
          <p:nvPr/>
        </p:nvCxnSpPr>
        <p:spPr>
          <a:xfrm>
            <a:off x="1728293" y="3435631"/>
            <a:ext cx="33386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648046" y="5326916"/>
            <a:ext cx="578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PLS and OPLS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binary</a:t>
            </a:r>
            <a:r>
              <a:rPr lang="fr-FR" sz="2800" dirty="0" smtClean="0"/>
              <a:t> </a:t>
            </a:r>
            <a:r>
              <a:rPr lang="fr-FR" sz="2800" dirty="0" err="1" smtClean="0"/>
              <a:t>categorical</a:t>
            </a:r>
            <a:r>
              <a:rPr lang="fr-FR" sz="2800" dirty="0" smtClean="0"/>
              <a:t> Y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789906" y="2228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01698" y="4255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791056" y="2539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baseline="-25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804077" y="3072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baseline="-25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6804638" y="393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baseline="-25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806195" y="3449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baseline="-250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769799" y="27354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baseline="-25000" dirty="0"/>
          </a:p>
        </p:txBody>
      </p:sp>
      <p:sp>
        <p:nvSpPr>
          <p:cNvPr id="44" name="ZoneTexte 43"/>
          <p:cNvSpPr txBox="1"/>
          <p:nvPr/>
        </p:nvSpPr>
        <p:spPr>
          <a:xfrm>
            <a:off x="6773166" y="36451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6032202" y="2151450"/>
            <a:ext cx="620606" cy="132671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660267" y="3428448"/>
            <a:ext cx="620606" cy="1326713"/>
          </a:xfrm>
          <a:prstGeom prst="rect">
            <a:avLst/>
          </a:prstGeom>
          <a:noFill/>
          <a:ln w="28575">
            <a:solidFill>
              <a:srgbClr val="64A34A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784687" y="295746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Classes A</a:t>
            </a:r>
            <a:endParaRPr lang="fr-FR" baseline="-25000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792703" y="36344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Classes B</a:t>
            </a:r>
            <a:endParaRPr lang="fr-FR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non-</a:t>
            </a:r>
            <a:r>
              <a:rPr lang="fr-FR" dirty="0" err="1" smtClean="0"/>
              <a:t>linear</a:t>
            </a:r>
            <a:r>
              <a:rPr lang="fr-FR" dirty="0" smtClean="0"/>
              <a:t> structures </a:t>
            </a:r>
            <a:r>
              <a:rPr lang="fr-FR" dirty="0" err="1" smtClean="0"/>
              <a:t>with</a:t>
            </a:r>
            <a:r>
              <a:rPr lang="fr-FR" dirty="0" smtClean="0"/>
              <a:t> K-PLS, K-OPLS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advantage</a:t>
            </a:r>
            <a:r>
              <a:rPr lang="fr-FR" dirty="0" smtClean="0"/>
              <a:t> of the </a:t>
            </a:r>
            <a:r>
              <a:rPr lang="fr-FR" dirty="0" err="1" smtClean="0"/>
              <a:t>kernel</a:t>
            </a:r>
            <a:r>
              <a:rPr lang="fr-FR" dirty="0" smtClean="0"/>
              <a:t>-trick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02885" y="5756831"/>
                <a:ext cx="1193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sSup>
                        <m:sSup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85" y="5756831"/>
                <a:ext cx="11934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57" y="2440809"/>
            <a:ext cx="6323300" cy="27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50079" y="1989559"/>
            <a:ext cx="169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70C0"/>
                </a:solidFill>
              </a:rPr>
              <a:t>Bylesjo</a:t>
            </a:r>
            <a:r>
              <a:rPr lang="fr-FR" sz="1600" dirty="0" smtClean="0">
                <a:solidFill>
                  <a:srgbClr val="0070C0"/>
                </a:solidFill>
              </a:rPr>
              <a:t> et al, 2008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4024" y="529306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50" dirty="0">
                <a:solidFill>
                  <a:srgbClr val="0070C0"/>
                </a:solidFill>
              </a:rPr>
              <a:t>http://fr.wikipedia.org/wiki/Machine_%C3%A0_vecteurs_de_support</a:t>
            </a:r>
          </a:p>
        </p:txBody>
      </p:sp>
    </p:spTree>
    <p:extLst>
      <p:ext uri="{BB962C8B-B14F-4D97-AF65-F5344CB8AC3E}">
        <p14:creationId xmlns:p14="http://schemas.microsoft.com/office/powerpoint/2010/main" val="29772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Multi-block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tackle</a:t>
            </a:r>
            <a:r>
              <a:rPr lang="fr-FR" dirty="0" smtClean="0"/>
              <a:t> multi-</a:t>
            </a:r>
            <a:r>
              <a:rPr lang="fr-FR" dirty="0" err="1" smtClean="0"/>
              <a:t>omic</a:t>
            </a:r>
            <a:r>
              <a:rPr lang="fr-FR" dirty="0" smtClean="0"/>
              <a:t> data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Joint multi-</a:t>
            </a:r>
            <a:r>
              <a:rPr lang="fr-FR" dirty="0" err="1" smtClean="0"/>
              <a:t>variate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/>
            <a:r>
              <a:rPr lang="fr-FR" sz="1600" dirty="0" err="1" smtClean="0"/>
              <a:t>Regression</a:t>
            </a:r>
            <a:r>
              <a:rPr lang="fr-FR" sz="1600" dirty="0" smtClean="0"/>
              <a:t> </a:t>
            </a:r>
            <a:r>
              <a:rPr lang="fr-FR" sz="1600" dirty="0" err="1" smtClean="0"/>
              <a:t>purpose</a:t>
            </a:r>
            <a:r>
              <a:rPr lang="fr-FR" sz="1600" dirty="0" smtClean="0"/>
              <a:t> (</a:t>
            </a:r>
            <a:r>
              <a:rPr lang="fr-FR" sz="1600" dirty="0" err="1" smtClean="0"/>
              <a:t>advanced</a:t>
            </a:r>
            <a:r>
              <a:rPr lang="fr-FR" sz="1600" dirty="0" smtClean="0"/>
              <a:t> model </a:t>
            </a:r>
            <a:r>
              <a:rPr lang="fr-FR" sz="1600" dirty="0" err="1" smtClean="0"/>
              <a:t>prediction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err="1" smtClean="0"/>
              <a:t>Mechanistic</a:t>
            </a:r>
            <a:r>
              <a:rPr lang="fr-FR" sz="1600" dirty="0" smtClean="0"/>
              <a:t> </a:t>
            </a:r>
            <a:r>
              <a:rPr lang="fr-FR" sz="1600" dirty="0" err="1" smtClean="0"/>
              <a:t>interpretation</a:t>
            </a:r>
            <a:r>
              <a:rPr lang="fr-FR" sz="1600" dirty="0" smtClean="0"/>
              <a:t> : how blocks Bi influence </a:t>
            </a:r>
            <a:r>
              <a:rPr lang="fr-FR" sz="1600" dirty="0" err="1" smtClean="0"/>
              <a:t>each</a:t>
            </a:r>
            <a:r>
              <a:rPr lang="fr-FR" sz="1600" dirty="0" smtClean="0"/>
              <a:t> </a:t>
            </a:r>
            <a:r>
              <a:rPr lang="fr-FR" sz="1600" dirty="0" err="1" smtClean="0"/>
              <a:t>other</a:t>
            </a:r>
            <a:r>
              <a:rPr lang="fr-FR" sz="1600" dirty="0" smtClean="0"/>
              <a:t> ?</a:t>
            </a: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0614" y="2620925"/>
            <a:ext cx="1871330" cy="135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 1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Genomic</a:t>
            </a:r>
            <a:r>
              <a:rPr lang="fr-FR" dirty="0" smtClean="0"/>
              <a:t> data)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36876" y="2620925"/>
            <a:ext cx="1871330" cy="135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 2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Transcrip</a:t>
            </a:r>
            <a:r>
              <a:rPr lang="fr-FR" dirty="0" smtClean="0"/>
              <a:t>. data)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03135" y="2620924"/>
            <a:ext cx="1871330" cy="135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 3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Metabo</a:t>
            </a:r>
            <a:r>
              <a:rPr lang="fr-FR" dirty="0" smtClean="0"/>
              <a:t>. data)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237228" y="2620925"/>
            <a:ext cx="1148316" cy="1350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 4</a:t>
            </a:r>
          </a:p>
          <a:p>
            <a:pPr algn="ctr"/>
            <a:r>
              <a:rPr lang="fr-FR" dirty="0" err="1" smtClean="0"/>
              <a:t>Endpoint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8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/>
              <a:t>Thanks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1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complexity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number</a:t>
            </a:r>
            <a:r>
              <a:rPr lang="fr-FR" dirty="0" smtClean="0"/>
              <a:t> of variables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large</a:t>
            </a:r>
          </a:p>
          <a:p>
            <a:pPr lvl="1"/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thousands</a:t>
            </a:r>
            <a:r>
              <a:rPr lang="fr-FR" dirty="0" smtClean="0"/>
              <a:t> of variables (</a:t>
            </a:r>
            <a:r>
              <a:rPr lang="fr-FR" dirty="0" err="1" smtClean="0"/>
              <a:t>metabolites</a:t>
            </a:r>
            <a:r>
              <a:rPr lang="fr-FR" dirty="0" smtClean="0"/>
              <a:t>, </a:t>
            </a:r>
            <a:r>
              <a:rPr lang="fr-FR" dirty="0" err="1" smtClean="0"/>
              <a:t>genes</a:t>
            </a:r>
            <a:r>
              <a:rPr lang="fr-FR" dirty="0" smtClean="0"/>
              <a:t>, </a:t>
            </a:r>
            <a:r>
              <a:rPr lang="fr-FR" dirty="0" err="1" smtClean="0"/>
              <a:t>transcripts</a:t>
            </a:r>
            <a:r>
              <a:rPr lang="fr-FR" dirty="0" smtClean="0"/>
              <a:t>, …)</a:t>
            </a:r>
          </a:p>
          <a:p>
            <a:endParaRPr lang="fr-FR" dirty="0" smtClean="0"/>
          </a:p>
          <a:p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are </a:t>
            </a:r>
            <a:r>
              <a:rPr lang="fr-FR" dirty="0" err="1" smtClean="0"/>
              <a:t>complex</a:t>
            </a:r>
            <a:endParaRPr lang="fr-FR" dirty="0"/>
          </a:p>
          <a:p>
            <a:pPr lvl="1"/>
            <a:r>
              <a:rPr lang="fr-FR" dirty="0" smtClean="0"/>
              <a:t>Variables are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interconnected</a:t>
            </a:r>
            <a:endParaRPr lang="fr-FR" dirty="0"/>
          </a:p>
          <a:p>
            <a:pPr lvl="1"/>
            <a:r>
              <a:rPr lang="fr-FR" dirty="0"/>
              <a:t>Interactions are </a:t>
            </a:r>
            <a:r>
              <a:rPr lang="fr-FR" dirty="0" err="1"/>
              <a:t>highly</a:t>
            </a:r>
            <a:r>
              <a:rPr lang="fr-FR" dirty="0"/>
              <a:t> non-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 </a:t>
            </a:r>
            <a:r>
              <a:rPr lang="fr-FR" dirty="0" err="1" smtClean="0"/>
              <a:t>easy</a:t>
            </a:r>
            <a:r>
              <a:rPr lang="fr-FR" dirty="0" smtClean="0"/>
              <a:t> to :</a:t>
            </a:r>
          </a:p>
          <a:p>
            <a:pPr lvl="1"/>
            <a:r>
              <a:rPr lang="fr-FR" dirty="0" smtClean="0"/>
              <a:t>Know </a:t>
            </a:r>
            <a:r>
              <a:rPr lang="fr-FR" dirty="0"/>
              <a:t>h</a:t>
            </a:r>
            <a:r>
              <a:rPr lang="fr-FR" dirty="0" smtClean="0"/>
              <a:t>ow </a:t>
            </a:r>
            <a:r>
              <a:rPr lang="fr-FR" dirty="0" err="1" smtClean="0"/>
              <a:t>does</a:t>
            </a:r>
            <a:r>
              <a:rPr lang="fr-FR" dirty="0" smtClean="0"/>
              <a:t> the model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mechanistically</a:t>
            </a:r>
            <a:endParaRPr lang="fr-FR" dirty="0"/>
          </a:p>
          <a:p>
            <a:pPr lvl="1"/>
            <a:r>
              <a:rPr lang="fr-FR" dirty="0" err="1" smtClean="0"/>
              <a:t>Quantify</a:t>
            </a:r>
            <a:r>
              <a:rPr lang="fr-FR" dirty="0" smtClean="0"/>
              <a:t> the </a:t>
            </a:r>
            <a:r>
              <a:rPr lang="fr-FR" dirty="0" err="1" smtClean="0"/>
              <a:t>precise</a:t>
            </a:r>
            <a:r>
              <a:rPr lang="fr-FR" dirty="0" smtClean="0"/>
              <a:t> impact of a </a:t>
            </a:r>
            <a:r>
              <a:rPr lang="fr-FR" dirty="0" err="1" smtClean="0"/>
              <a:t>given</a:t>
            </a:r>
            <a:r>
              <a:rPr lang="fr-FR" dirty="0" smtClean="0"/>
              <a:t> variable on the system (or </a:t>
            </a:r>
            <a:r>
              <a:rPr lang="fr-FR" dirty="0" err="1" smtClean="0"/>
              <a:t>regarding</a:t>
            </a:r>
            <a:r>
              <a:rPr lang="fr-FR" dirty="0" smtClean="0"/>
              <a:t> </a:t>
            </a:r>
            <a:r>
              <a:rPr lang="fr-FR" dirty="0" smtClean="0"/>
              <a:t>a </a:t>
            </a:r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 err="1" smtClean="0"/>
              <a:t>enpoint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3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Biological</a:t>
            </a:r>
            <a:r>
              <a:rPr lang="fr-FR" dirty="0" smtClean="0"/>
              <a:t> questions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6430" y="1806372"/>
            <a:ext cx="8546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EA5B0C"/>
                </a:solidFill>
              </a:rPr>
              <a:t>Biological</a:t>
            </a:r>
            <a:r>
              <a:rPr lang="fr-FR" sz="2800" b="1" dirty="0" smtClean="0">
                <a:solidFill>
                  <a:srgbClr val="EA5B0C"/>
                </a:solidFill>
              </a:rPr>
              <a:t> questions : </a:t>
            </a:r>
          </a:p>
          <a:p>
            <a:endParaRPr lang="fr-FR" sz="2800" b="1" dirty="0" smtClean="0">
              <a:solidFill>
                <a:srgbClr val="EA5B0C"/>
              </a:solidFill>
            </a:endParaRPr>
          </a:p>
          <a:p>
            <a:r>
              <a:rPr lang="fr-FR" sz="2800" dirty="0" smtClean="0"/>
              <a:t>How </a:t>
            </a:r>
            <a:r>
              <a:rPr lang="fr-FR" sz="2800" dirty="0" err="1" smtClean="0"/>
              <a:t>does</a:t>
            </a:r>
            <a:r>
              <a:rPr lang="fr-FR" sz="2800" dirty="0" smtClean="0"/>
              <a:t> the model </a:t>
            </a:r>
            <a:r>
              <a:rPr lang="fr-FR" sz="2800" dirty="0" err="1" smtClean="0"/>
              <a:t>work</a:t>
            </a:r>
            <a:r>
              <a:rPr lang="fr-FR" sz="2800" dirty="0" smtClean="0"/>
              <a:t> (</a:t>
            </a:r>
            <a:r>
              <a:rPr lang="fr-FR" sz="2800" dirty="0" smtClean="0">
                <a:solidFill>
                  <a:srgbClr val="EA5B0C"/>
                </a:solidFill>
              </a:rPr>
              <a:t>description</a:t>
            </a:r>
            <a:r>
              <a:rPr lang="fr-FR" sz="2800" dirty="0" smtClean="0"/>
              <a:t>)</a:t>
            </a:r>
          </a:p>
          <a:p>
            <a:endParaRPr lang="fr-FR" sz="2800" dirty="0" smtClean="0"/>
          </a:p>
          <a:p>
            <a:r>
              <a:rPr lang="fr-FR" sz="2800" dirty="0" smtClean="0"/>
              <a:t>How </a:t>
            </a:r>
            <a:r>
              <a:rPr lang="fr-FR" sz="2800" dirty="0" err="1" smtClean="0"/>
              <a:t>will</a:t>
            </a:r>
            <a:r>
              <a:rPr lang="fr-FR" sz="2800" dirty="0" smtClean="0"/>
              <a:t> the model </a:t>
            </a:r>
            <a:r>
              <a:rPr lang="fr-FR" sz="2800" dirty="0" err="1" smtClean="0"/>
              <a:t>respond</a:t>
            </a:r>
            <a:r>
              <a:rPr lang="fr-FR" sz="2800" dirty="0" smtClean="0"/>
              <a:t> to </a:t>
            </a:r>
            <a:r>
              <a:rPr lang="fr-FR" sz="2800" dirty="0" err="1" smtClean="0"/>
              <a:t>some</a:t>
            </a:r>
            <a:r>
              <a:rPr lang="fr-FR" sz="2800" dirty="0" smtClean="0"/>
              <a:t> stimuli (</a:t>
            </a:r>
            <a:r>
              <a:rPr lang="fr-FR" sz="2800" dirty="0" err="1" smtClean="0">
                <a:solidFill>
                  <a:srgbClr val="EA5B0C"/>
                </a:solidFill>
              </a:rPr>
              <a:t>prediction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58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tackle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2605335" y="2287339"/>
            <a:ext cx="3721395" cy="1757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Model (M)</a:t>
            </a:r>
          </a:p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644704" y="2904318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Endpoint</a:t>
            </a:r>
            <a:r>
              <a:rPr lang="fr-FR" sz="2800" dirty="0" smtClean="0"/>
              <a:t> (Y)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35" idx="3"/>
            <a:endCxn id="36" idx="1"/>
          </p:cNvCxnSpPr>
          <p:nvPr/>
        </p:nvCxnSpPr>
        <p:spPr>
          <a:xfrm>
            <a:off x="6326730" y="3165928"/>
            <a:ext cx="317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78993" y="3262749"/>
            <a:ext cx="2446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Variables (X)</a:t>
            </a:r>
          </a:p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e.g</a:t>
            </a:r>
            <a:r>
              <a:rPr lang="fr-FR" sz="1100" dirty="0" smtClean="0">
                <a:solidFill>
                  <a:schemeClr val="bg1"/>
                </a:solidFill>
              </a:rPr>
              <a:t>.: </a:t>
            </a:r>
            <a:r>
              <a:rPr lang="fr-FR" sz="1100" dirty="0" err="1" smtClean="0">
                <a:solidFill>
                  <a:schemeClr val="bg1"/>
                </a:solidFill>
              </a:rPr>
              <a:t>age</a:t>
            </a:r>
            <a:r>
              <a:rPr lang="fr-FR" sz="1100" dirty="0" smtClean="0">
                <a:solidFill>
                  <a:schemeClr val="bg1"/>
                </a:solidFill>
              </a:rPr>
              <a:t>, </a:t>
            </a:r>
            <a:r>
              <a:rPr lang="fr-FR" sz="1100" dirty="0" err="1" smtClean="0">
                <a:solidFill>
                  <a:schemeClr val="bg1"/>
                </a:solidFill>
              </a:rPr>
              <a:t>metabolic</a:t>
            </a:r>
            <a:r>
              <a:rPr lang="fr-FR" sz="1100" dirty="0" smtClean="0">
                <a:solidFill>
                  <a:schemeClr val="bg1"/>
                </a:solidFill>
              </a:rPr>
              <a:t> pool, </a:t>
            </a:r>
            <a:r>
              <a:rPr lang="fr-FR" sz="1100" dirty="0" err="1" smtClean="0">
                <a:solidFill>
                  <a:schemeClr val="bg1"/>
                </a:solidFill>
              </a:rPr>
              <a:t>gene</a:t>
            </a:r>
            <a:r>
              <a:rPr lang="fr-FR" sz="1100" dirty="0" smtClean="0">
                <a:solidFill>
                  <a:schemeClr val="bg1"/>
                </a:solidFill>
              </a:rPr>
              <a:t> expression, …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31463" y="2904318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Stimuli (U)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9" idx="3"/>
            <a:endCxn id="35" idx="1"/>
          </p:cNvCxnSpPr>
          <p:nvPr/>
        </p:nvCxnSpPr>
        <p:spPr>
          <a:xfrm>
            <a:off x="2253409" y="3165928"/>
            <a:ext cx="351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7" y="3399767"/>
            <a:ext cx="1095295" cy="63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7882" y="1362371"/>
            <a:ext cx="453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A perturbation-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pic>
        <p:nvPicPr>
          <p:cNvPr id="60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44" y="1269986"/>
            <a:ext cx="492704" cy="4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147085" y="5728519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M(                                      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426866" y="4770096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Metabolite</a:t>
            </a:r>
            <a:r>
              <a:rPr lang="fr-FR" sz="1100" dirty="0" smtClean="0"/>
              <a:t> </a:t>
            </a:r>
            <a:r>
              <a:rPr lang="fr-FR" sz="1100" dirty="0" err="1" smtClean="0"/>
              <a:t>level</a:t>
            </a:r>
            <a:endParaRPr lang="fr-FR" sz="1100" dirty="0"/>
          </a:p>
        </p:txBody>
      </p:sp>
      <p:sp>
        <p:nvSpPr>
          <p:cNvPr id="67" name="ZoneTexte 66"/>
          <p:cNvSpPr txBox="1"/>
          <p:nvPr/>
        </p:nvSpPr>
        <p:spPr>
          <a:xfrm>
            <a:off x="6429196" y="4545718"/>
            <a:ext cx="1220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Gene expression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6435171" y="525674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Protein</a:t>
            </a:r>
            <a:r>
              <a:rPr lang="fr-FR" sz="1100" dirty="0" smtClean="0"/>
              <a:t> </a:t>
            </a:r>
            <a:r>
              <a:rPr lang="fr-FR" sz="1100" dirty="0" err="1" smtClean="0"/>
              <a:t>level</a:t>
            </a:r>
            <a:endParaRPr lang="fr-FR" sz="1100" dirty="0"/>
          </a:p>
        </p:txBody>
      </p:sp>
      <p:sp>
        <p:nvSpPr>
          <p:cNvPr id="66" name="Rectangle 65"/>
          <p:cNvSpPr/>
          <p:nvPr/>
        </p:nvSpPr>
        <p:spPr>
          <a:xfrm>
            <a:off x="3721072" y="572741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4069547" y="573168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5306484" y="572741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X</a:t>
            </a:r>
            <a:r>
              <a:rPr lang="fr-FR" baseline="-25000" dirty="0" err="1"/>
              <a:t>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4750460" y="572426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73" name="Connecteur en angle 72"/>
          <p:cNvCxnSpPr>
            <a:stCxn id="67" idx="1"/>
            <a:endCxn id="66" idx="0"/>
          </p:cNvCxnSpPr>
          <p:nvPr/>
        </p:nvCxnSpPr>
        <p:spPr>
          <a:xfrm rot="10800000" flipV="1">
            <a:off x="3912792" y="4684218"/>
            <a:ext cx="2516405" cy="10431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stCxn id="12" idx="1"/>
            <a:endCxn id="69" idx="0"/>
          </p:cNvCxnSpPr>
          <p:nvPr/>
        </p:nvCxnSpPr>
        <p:spPr>
          <a:xfrm rot="10800000" flipV="1">
            <a:off x="4261266" y="4900900"/>
            <a:ext cx="2165600" cy="8307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68" idx="1"/>
            <a:endCxn id="71" idx="0"/>
          </p:cNvCxnSpPr>
          <p:nvPr/>
        </p:nvCxnSpPr>
        <p:spPr>
          <a:xfrm rot="10800000" flipV="1">
            <a:off x="5499005" y="5387552"/>
            <a:ext cx="936166" cy="3398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6428871" y="5010440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….</a:t>
            </a:r>
            <a:endParaRPr lang="fr-FR" sz="1100" dirty="0"/>
          </a:p>
        </p:txBody>
      </p:sp>
      <p:cxnSp>
        <p:nvCxnSpPr>
          <p:cNvPr id="80" name="Connecteur en angle 79"/>
          <p:cNvCxnSpPr>
            <a:stCxn id="82" idx="1"/>
            <a:endCxn id="75" idx="0"/>
          </p:cNvCxnSpPr>
          <p:nvPr/>
        </p:nvCxnSpPr>
        <p:spPr>
          <a:xfrm rot="10800000" flipV="1">
            <a:off x="4922143" y="5141244"/>
            <a:ext cx="1506729" cy="5830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899961" y="571789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730743" y="4581369"/>
            <a:ext cx="1892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Level</a:t>
            </a:r>
            <a:r>
              <a:rPr lang="fr-FR" sz="1200" dirty="0" smtClean="0"/>
              <a:t> of </a:t>
            </a:r>
            <a:r>
              <a:rPr lang="fr-FR" sz="1200" dirty="0" err="1"/>
              <a:t>a</a:t>
            </a:r>
            <a:r>
              <a:rPr lang="fr-FR" sz="1200" dirty="0" err="1" smtClean="0"/>
              <a:t>ntigen</a:t>
            </a:r>
            <a:r>
              <a:rPr lang="fr-FR" sz="1200" dirty="0" smtClean="0"/>
              <a:t> production</a:t>
            </a:r>
            <a:endParaRPr lang="fr-FR" sz="1200" dirty="0"/>
          </a:p>
        </p:txBody>
      </p:sp>
      <p:cxnSp>
        <p:nvCxnSpPr>
          <p:cNvPr id="85" name="Connecteur en angle 84"/>
          <p:cNvCxnSpPr>
            <a:stCxn id="87" idx="3"/>
            <a:endCxn id="83" idx="0"/>
          </p:cNvCxnSpPr>
          <p:nvPr/>
        </p:nvCxnSpPr>
        <p:spPr>
          <a:xfrm>
            <a:off x="2623184" y="4719869"/>
            <a:ext cx="425215" cy="9980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30313" y="4851261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EA5B0C"/>
                </a:solidFill>
              </a:rPr>
              <a:t>E.g</a:t>
            </a:r>
            <a:r>
              <a:rPr lang="fr-FR" sz="1200" b="1" dirty="0" smtClean="0">
                <a:solidFill>
                  <a:srgbClr val="EA5B0C"/>
                </a:solidFill>
              </a:rPr>
              <a:t>. </a:t>
            </a:r>
            <a:r>
              <a:rPr lang="fr-FR" sz="1200" b="1" dirty="0" err="1" smtClean="0">
                <a:solidFill>
                  <a:srgbClr val="EA5B0C"/>
                </a:solidFill>
              </a:rPr>
              <a:t>ColiXXL</a:t>
            </a:r>
            <a:r>
              <a:rPr lang="fr-FR" sz="1200" b="1" dirty="0" smtClean="0">
                <a:solidFill>
                  <a:srgbClr val="EA5B0C"/>
                </a:solidFill>
              </a:rPr>
              <a:t> </a:t>
            </a:r>
            <a:r>
              <a:rPr lang="fr-FR" sz="1200" b="1" dirty="0" err="1" smtClean="0">
                <a:solidFill>
                  <a:srgbClr val="EA5B0C"/>
                </a:solidFill>
              </a:rPr>
              <a:t>project</a:t>
            </a:r>
            <a:endParaRPr lang="fr-FR" sz="1200" b="1" dirty="0">
              <a:solidFill>
                <a:srgbClr val="EA5B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tackle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2605335" y="2287339"/>
            <a:ext cx="3721395" cy="1757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Model (M)</a:t>
            </a:r>
          </a:p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644704" y="2904318"/>
            <a:ext cx="197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Endpoint</a:t>
            </a:r>
            <a:r>
              <a:rPr lang="fr-FR" sz="2800" dirty="0" smtClean="0"/>
              <a:t> (Y)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35" idx="3"/>
            <a:endCxn id="36" idx="1"/>
          </p:cNvCxnSpPr>
          <p:nvPr/>
        </p:nvCxnSpPr>
        <p:spPr>
          <a:xfrm>
            <a:off x="6326730" y="3165928"/>
            <a:ext cx="317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78993" y="3262749"/>
            <a:ext cx="2446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Variables (X)</a:t>
            </a:r>
          </a:p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e.g</a:t>
            </a:r>
            <a:r>
              <a:rPr lang="fr-FR" sz="1100" dirty="0" smtClean="0">
                <a:solidFill>
                  <a:schemeClr val="bg1"/>
                </a:solidFill>
              </a:rPr>
              <a:t>.: </a:t>
            </a:r>
            <a:r>
              <a:rPr lang="fr-FR" sz="1100" dirty="0" err="1" smtClean="0">
                <a:solidFill>
                  <a:schemeClr val="bg1"/>
                </a:solidFill>
              </a:rPr>
              <a:t>age</a:t>
            </a:r>
            <a:r>
              <a:rPr lang="fr-FR" sz="1100" dirty="0" smtClean="0">
                <a:solidFill>
                  <a:schemeClr val="bg1"/>
                </a:solidFill>
              </a:rPr>
              <a:t>, </a:t>
            </a:r>
            <a:r>
              <a:rPr lang="fr-FR" sz="1100" dirty="0" err="1" smtClean="0">
                <a:solidFill>
                  <a:schemeClr val="bg1"/>
                </a:solidFill>
              </a:rPr>
              <a:t>metabolic</a:t>
            </a:r>
            <a:r>
              <a:rPr lang="fr-FR" sz="1100" dirty="0" smtClean="0">
                <a:solidFill>
                  <a:schemeClr val="bg1"/>
                </a:solidFill>
              </a:rPr>
              <a:t> pool, </a:t>
            </a:r>
            <a:r>
              <a:rPr lang="fr-FR" sz="1100" dirty="0" err="1" smtClean="0">
                <a:solidFill>
                  <a:schemeClr val="bg1"/>
                </a:solidFill>
              </a:rPr>
              <a:t>gene</a:t>
            </a:r>
            <a:r>
              <a:rPr lang="fr-FR" sz="1100" dirty="0" smtClean="0">
                <a:solidFill>
                  <a:schemeClr val="bg1"/>
                </a:solidFill>
              </a:rPr>
              <a:t> expression, …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31463" y="2904318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Stimuli (U)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9" idx="3"/>
            <a:endCxn id="35" idx="1"/>
          </p:cNvCxnSpPr>
          <p:nvPr/>
        </p:nvCxnSpPr>
        <p:spPr>
          <a:xfrm>
            <a:off x="2253409" y="3165928"/>
            <a:ext cx="351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7" y="3399767"/>
            <a:ext cx="1095295" cy="63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314482" y="4931906"/>
            <a:ext cx="1682633" cy="538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Stimulus (U1</a:t>
            </a:r>
            <a:r>
              <a:rPr lang="fr-FR" sz="1100" dirty="0"/>
              <a:t>)  =&gt; </a:t>
            </a:r>
            <a:r>
              <a:rPr lang="fr-FR" sz="1100" dirty="0" smtClean="0"/>
              <a:t>X1,• 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466882" y="5137471"/>
            <a:ext cx="1682633" cy="538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Stimulus (U2)  </a:t>
            </a:r>
            <a:r>
              <a:rPr lang="fr-FR" sz="1100" dirty="0"/>
              <a:t>=&gt; </a:t>
            </a:r>
            <a:r>
              <a:rPr lang="fr-FR" sz="1100" dirty="0" smtClean="0"/>
              <a:t>X2,• 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619282" y="5343036"/>
            <a:ext cx="1682633" cy="538609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Stimulus (U3)  =&gt; X3,• 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71682" y="5559234"/>
            <a:ext cx="1682633" cy="53860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Stimulus (U…)  =&gt; X…,•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924082" y="5775432"/>
            <a:ext cx="1682633" cy="538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Stimulus (Um)   =&gt; </a:t>
            </a:r>
            <a:r>
              <a:rPr lang="fr-FR" sz="1100" dirty="0" err="1" smtClean="0"/>
              <a:t>Xm</a:t>
            </a:r>
            <a:r>
              <a:rPr lang="fr-FR" sz="1100" dirty="0" smtClean="0"/>
              <a:t>,•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680468" y="4878491"/>
            <a:ext cx="350168" cy="538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Y1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832868" y="5105322"/>
            <a:ext cx="350168" cy="538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Y2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985268" y="5300254"/>
            <a:ext cx="350168" cy="538609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Y3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137668" y="5516452"/>
            <a:ext cx="350168" cy="53860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Y…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6290068" y="5753916"/>
            <a:ext cx="35016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Ym</a:t>
            </a:r>
            <a:endParaRPr lang="fr-FR" sz="2000" dirty="0" smtClean="0"/>
          </a:p>
          <a:p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997115" y="5062790"/>
            <a:ext cx="168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149515" y="5236456"/>
            <a:ext cx="168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4301915" y="5431388"/>
            <a:ext cx="168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4454315" y="5668852"/>
            <a:ext cx="168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4606715" y="5885050"/>
            <a:ext cx="168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21" y="4911782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88" y="5085448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88" y="5301646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88" y="5539110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5734042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67" y="4787858"/>
            <a:ext cx="175084" cy="1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67" y="4993423"/>
            <a:ext cx="175084" cy="1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7" y="5198988"/>
            <a:ext cx="175084" cy="1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67" y="5425819"/>
            <a:ext cx="175084" cy="1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67" y="5631384"/>
            <a:ext cx="175084" cy="1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7882" y="1362371"/>
            <a:ext cx="453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A perturbation-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pic>
        <p:nvPicPr>
          <p:cNvPr id="60" name="Picture 4" descr="https://lh4.googleusercontent.com/-fVfYTyjERVc/AAAAAAAAAAI/AAAAAAAAABE/Eydxd75S3EY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44" y="1269986"/>
            <a:ext cx="492704" cy="4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497930" y="473462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M(X</a:t>
            </a:r>
            <a:r>
              <a:rPr lang="fr-FR" baseline="-25000" dirty="0" smtClean="0"/>
              <a:t>i</a:t>
            </a:r>
            <a:r>
              <a:rPr lang="fr-FR" dirty="0" smtClean="0"/>
              <a:t>) ?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241133" y="408571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 = M(X</a:t>
            </a:r>
            <a:r>
              <a:rPr lang="fr-FR" baseline="-25000" dirty="0" smtClean="0"/>
              <a:t>1</a:t>
            </a:r>
            <a:r>
              <a:rPr lang="fr-FR" dirty="0" smtClean="0"/>
              <a:t>, X</a:t>
            </a:r>
            <a:r>
              <a:rPr lang="fr-FR" baseline="-25000" dirty="0" smtClean="0"/>
              <a:t>2</a:t>
            </a:r>
            <a:r>
              <a:rPr lang="fr-FR" dirty="0" smtClean="0"/>
              <a:t>, X</a:t>
            </a:r>
            <a:r>
              <a:rPr lang="fr-FR" baseline="-25000" dirty="0" smtClean="0"/>
              <a:t>3</a:t>
            </a:r>
            <a:r>
              <a:rPr lang="fr-FR" dirty="0" smtClean="0"/>
              <a:t>, …,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Algebraic</a:t>
            </a:r>
            <a:r>
              <a:rPr lang="fr-FR" dirty="0" smtClean="0"/>
              <a:t> and </a:t>
            </a:r>
            <a:r>
              <a:rPr lang="fr-FR" dirty="0" err="1" smtClean="0"/>
              <a:t>statistical</a:t>
            </a:r>
            <a:r>
              <a:rPr lang="fr-FR" dirty="0" smtClean="0"/>
              <a:t> </a:t>
            </a:r>
            <a:r>
              <a:rPr lang="fr-FR" dirty="0" err="1" smtClean="0"/>
              <a:t>contexts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Hypothesis</a:t>
            </a:r>
            <a:r>
              <a:rPr lang="fr-FR" dirty="0" smtClean="0"/>
              <a:t> : 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1531081" y="3157901"/>
            <a:ext cx="3338623" cy="2568362"/>
            <a:chOff x="1520448" y="2892076"/>
            <a:chExt cx="3338623" cy="3062176"/>
          </a:xfrm>
        </p:grpSpPr>
        <p:sp>
          <p:nvSpPr>
            <p:cNvPr id="6" name="Rectangle 5"/>
            <p:cNvSpPr/>
            <p:nvPr/>
          </p:nvSpPr>
          <p:spPr>
            <a:xfrm>
              <a:off x="1520448" y="2892076"/>
              <a:ext cx="3338623" cy="3062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669303" y="2994491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672841" y="3412716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62738" y="5390360"/>
              <a:ext cx="3159839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</a:t>
              </a:r>
              <a:r>
                <a:rPr lang="fr-FR" dirty="0" err="1" smtClean="0"/>
                <a:t>x</a:t>
              </a:r>
              <a:r>
                <a:rPr lang="fr-FR" baseline="-25000" dirty="0" err="1"/>
                <a:t>m</a:t>
              </a:r>
              <a:r>
                <a:rPr lang="fr-FR" baseline="-25000" dirty="0" err="1" smtClean="0"/>
                <a:t>,</a:t>
              </a:r>
              <a:r>
                <a:rPr lang="fr-FR" baseline="-25000" dirty="0" err="1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789315" y="2133644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Y  = b</a:t>
            </a:r>
            <a:r>
              <a:rPr lang="fr-FR" sz="2400" baseline="-25000" dirty="0" smtClean="0"/>
              <a:t>1</a:t>
            </a:r>
            <a:r>
              <a:rPr lang="fr-FR" sz="2400" dirty="0" smtClean="0"/>
              <a:t> X</a:t>
            </a:r>
            <a:r>
              <a:rPr lang="fr-FR" sz="2400" baseline="-25000" dirty="0" smtClean="0"/>
              <a:t>1</a:t>
            </a:r>
            <a:r>
              <a:rPr lang="fr-FR" sz="2400" dirty="0" smtClean="0"/>
              <a:t>  +  b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 X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  +  …  +  </a:t>
            </a:r>
            <a:r>
              <a:rPr lang="fr-FR" sz="2400" dirty="0" err="1" smtClean="0"/>
              <a:t>b</a:t>
            </a:r>
            <a:r>
              <a:rPr lang="fr-FR" sz="2400" baseline="-25000" dirty="0" err="1" smtClean="0"/>
              <a:t>n</a:t>
            </a:r>
            <a:r>
              <a:rPr lang="fr-FR" sz="2400" dirty="0" smtClean="0"/>
              <a:t> </a:t>
            </a:r>
            <a:r>
              <a:rPr lang="fr-FR" sz="2400" dirty="0" err="1" smtClean="0"/>
              <a:t>X</a:t>
            </a:r>
            <a:r>
              <a:rPr lang="fr-FR" sz="2400" baseline="-25000" dirty="0" err="1" smtClean="0"/>
              <a:t>n</a:t>
            </a:r>
            <a:r>
              <a:rPr lang="fr-FR" sz="2400" dirty="0" smtClean="0"/>
              <a:t> </a:t>
            </a:r>
            <a:endParaRPr lang="fr-FR" sz="2400" baseline="-25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984975" y="427430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0" y="3327221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9" y="3692281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1" y="5346798"/>
            <a:ext cx="333345" cy="19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001359" y="326469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004897" y="359785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04897" y="526925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/>
              <a:t>m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924485" y="274603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799929" y="27495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/>
              <a:t>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143177" y="274957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endParaRPr lang="fr-FR" baseline="-250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094938" y="3062204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959749" y="3076375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303045" y="3079913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403778" y="3444184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1396683" y="3798611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1365310" y="5443348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 flipH="1">
            <a:off x="5528912" y="4126684"/>
            <a:ext cx="36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=</a:t>
            </a:r>
            <a:endParaRPr lang="fr-FR" sz="3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869704" y="5923975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X B = </a:t>
            </a:r>
            <a:r>
              <a:rPr lang="fr-FR" sz="3200" dirty="0"/>
              <a:t>Y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6491680" y="2715542"/>
            <a:ext cx="648586" cy="3005404"/>
            <a:chOff x="6491680" y="2715542"/>
            <a:chExt cx="648586" cy="3005404"/>
          </a:xfrm>
        </p:grpSpPr>
        <p:grpSp>
          <p:nvGrpSpPr>
            <p:cNvPr id="39" name="Groupe 38"/>
            <p:cNvGrpSpPr/>
            <p:nvPr/>
          </p:nvGrpSpPr>
          <p:grpSpPr>
            <a:xfrm>
              <a:off x="6491680" y="3141951"/>
              <a:ext cx="648586" cy="2578995"/>
              <a:chOff x="6326372" y="2881443"/>
              <a:chExt cx="648586" cy="30621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326372" y="2881443"/>
                <a:ext cx="648586" cy="30621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6453191" y="2994491"/>
                <a:ext cx="367408" cy="4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 smtClean="0"/>
                  <a:t>1</a:t>
                </a:r>
                <a:endParaRPr lang="fr-FR" baseline="-25000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6475616" y="5400994"/>
                <a:ext cx="412292" cy="4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y</a:t>
                </a:r>
                <a:r>
                  <a:rPr lang="fr-FR" baseline="-25000" dirty="0" err="1"/>
                  <a:t>m</a:t>
                </a:r>
                <a:endParaRPr lang="fr-FR" baseline="-25000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6464974" y="3363823"/>
                <a:ext cx="367408" cy="4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 smtClean="0"/>
                  <a:t>2</a:t>
                </a:r>
                <a:endParaRPr lang="fr-FR" baseline="-25000" dirty="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6538013" y="4055666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</p:grpSp>
        <p:sp>
          <p:nvSpPr>
            <p:cNvPr id="45" name="ZoneTexte 44"/>
            <p:cNvSpPr txBox="1"/>
            <p:nvPr/>
          </p:nvSpPr>
          <p:spPr>
            <a:xfrm>
              <a:off x="6650398" y="27155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baseline="-25000" dirty="0"/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>
              <a:off x="6798836" y="3046212"/>
              <a:ext cx="0" cy="2331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Algebraic</a:t>
            </a:r>
            <a:r>
              <a:rPr lang="fr-FR" dirty="0" smtClean="0"/>
              <a:t> and </a:t>
            </a:r>
            <a:r>
              <a:rPr lang="fr-FR" dirty="0" err="1" smtClean="0"/>
              <a:t>statistical</a:t>
            </a:r>
            <a:r>
              <a:rPr lang="fr-FR" dirty="0" smtClean="0"/>
              <a:t> </a:t>
            </a:r>
            <a:r>
              <a:rPr lang="fr-FR" dirty="0" err="1" smtClean="0"/>
              <a:t>contexts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7275201" y="2800290"/>
            <a:ext cx="648586" cy="2578995"/>
            <a:chOff x="6326372" y="2881443"/>
            <a:chExt cx="648586" cy="3062176"/>
          </a:xfrm>
        </p:grpSpPr>
        <p:sp>
          <p:nvSpPr>
            <p:cNvPr id="7" name="Rectangle 6"/>
            <p:cNvSpPr/>
            <p:nvPr/>
          </p:nvSpPr>
          <p:spPr>
            <a:xfrm>
              <a:off x="6326372" y="2881443"/>
              <a:ext cx="648586" cy="3062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453191" y="2994491"/>
              <a:ext cx="367408" cy="4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  <a:r>
                <a:rPr lang="fr-FR" baseline="-25000" dirty="0" smtClean="0"/>
                <a:t>1</a:t>
              </a:r>
              <a:endParaRPr lang="fr-FR" baseline="-250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475616" y="5400994"/>
              <a:ext cx="412292" cy="4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y</a:t>
              </a:r>
              <a:r>
                <a:rPr lang="fr-FR" baseline="-25000" dirty="0" err="1"/>
                <a:t>m</a:t>
              </a:r>
              <a:endParaRPr lang="fr-FR" baseline="-250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464974" y="3363823"/>
              <a:ext cx="367408" cy="4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  <a:r>
                <a:rPr lang="fr-FR" baseline="-25000" dirty="0" smtClean="0"/>
                <a:t>2</a:t>
              </a:r>
              <a:endParaRPr lang="fr-FR" baseline="-250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538013" y="405566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.</a:t>
              </a:r>
            </a:p>
            <a:p>
              <a:r>
                <a:rPr lang="fr-FR" dirty="0" smtClean="0"/>
                <a:t>.</a:t>
              </a:r>
            </a:p>
            <a:p>
              <a:r>
                <a:rPr lang="fr-FR" dirty="0"/>
                <a:t>.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469277" y="2810923"/>
            <a:ext cx="3338623" cy="2568362"/>
            <a:chOff x="1520448" y="2892076"/>
            <a:chExt cx="3338623" cy="3062176"/>
          </a:xfrm>
        </p:grpSpPr>
        <p:sp>
          <p:nvSpPr>
            <p:cNvPr id="6" name="Rectangle 5"/>
            <p:cNvSpPr/>
            <p:nvPr/>
          </p:nvSpPr>
          <p:spPr>
            <a:xfrm>
              <a:off x="1520448" y="2892076"/>
              <a:ext cx="3338623" cy="3062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669303" y="2994491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672841" y="3412716"/>
              <a:ext cx="3025187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2,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x</a:t>
              </a:r>
              <a:r>
                <a:rPr lang="fr-FR" baseline="-25000" dirty="0" smtClean="0"/>
                <a:t>1,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62738" y="5390360"/>
              <a:ext cx="3159839" cy="440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r>
                <a:rPr lang="fr-FR" baseline="-25000" dirty="0" smtClean="0"/>
                <a:t>1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1</a:t>
              </a:r>
              <a:r>
                <a:rPr lang="fr-FR" dirty="0" smtClean="0"/>
                <a:t>  +  b</a:t>
              </a:r>
              <a:r>
                <a:rPr lang="fr-FR" baseline="-25000" dirty="0" smtClean="0"/>
                <a:t>2</a:t>
              </a:r>
              <a:r>
                <a:rPr lang="fr-FR" dirty="0" smtClean="0"/>
                <a:t> x</a:t>
              </a:r>
              <a:r>
                <a:rPr lang="fr-FR" baseline="-25000" dirty="0"/>
                <a:t>m</a:t>
              </a:r>
              <a:r>
                <a:rPr lang="fr-FR" baseline="-25000" dirty="0" smtClean="0"/>
                <a:t>,</a:t>
              </a:r>
              <a:r>
                <a:rPr lang="fr-FR" baseline="-25000" dirty="0" smtClean="0">
                  <a:solidFill>
                    <a:schemeClr val="bg1"/>
                  </a:solidFill>
                </a:rPr>
                <a:t>2</a:t>
              </a:r>
              <a:r>
                <a:rPr lang="fr-FR" dirty="0" smtClean="0"/>
                <a:t>  +  …  +  </a:t>
              </a:r>
              <a:r>
                <a:rPr lang="fr-FR" dirty="0" err="1" smtClean="0"/>
                <a:t>b</a:t>
              </a:r>
              <a:r>
                <a:rPr lang="fr-FR" baseline="-25000" dirty="0" err="1" smtClean="0"/>
                <a:t>n</a:t>
              </a:r>
              <a:r>
                <a:rPr lang="fr-FR" dirty="0" smtClean="0"/>
                <a:t> </a:t>
              </a:r>
              <a:r>
                <a:rPr lang="fr-FR" dirty="0" err="1" smtClean="0"/>
                <a:t>x</a:t>
              </a:r>
              <a:r>
                <a:rPr lang="fr-FR" baseline="-25000" dirty="0" err="1"/>
                <a:t>m</a:t>
              </a:r>
              <a:r>
                <a:rPr lang="fr-FR" baseline="-25000" dirty="0" err="1" smtClean="0"/>
                <a:t>,</a:t>
              </a:r>
              <a:r>
                <a:rPr lang="fr-FR" baseline="-25000" dirty="0" err="1" smtClean="0">
                  <a:solidFill>
                    <a:schemeClr val="bg1"/>
                  </a:solidFill>
                </a:rPr>
                <a:t>n</a:t>
              </a:r>
              <a:r>
                <a:rPr lang="fr-FR" dirty="0" smtClean="0"/>
                <a:t> </a:t>
              </a:r>
              <a:endParaRPr lang="fr-FR" baseline="-25000" dirty="0"/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3923171" y="392732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939555" y="291771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943093" y="325087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943093" y="492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/>
              <a:t>m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862681" y="239905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38125" y="240259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/>
              <a:t>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081373" y="24025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endParaRPr lang="fr-FR" baseline="-250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033134" y="2715226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897945" y="2729397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241241" y="2732935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341974" y="3097206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2334879" y="3451633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2303506" y="5096370"/>
            <a:ext cx="297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 flipH="1">
            <a:off x="6363629" y="3742658"/>
            <a:ext cx="36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=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896615" y="177412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Dimension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3" idx="3"/>
          </p:cNvCxnSpPr>
          <p:nvPr/>
        </p:nvCxnSpPr>
        <p:spPr>
          <a:xfrm>
            <a:off x="3084761" y="1958795"/>
            <a:ext cx="2701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322539" y="214346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9" idx="2"/>
          </p:cNvCxnSpPr>
          <p:nvPr/>
        </p:nvCxnSpPr>
        <p:spPr>
          <a:xfrm>
            <a:off x="1632816" y="2512793"/>
            <a:ext cx="0" cy="296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4255018" y="1566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1290640" y="380999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433919" y="23738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baseline="-25000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582357" y="2704551"/>
            <a:ext cx="0" cy="23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R 2013 - TEMPLATE PPT BIOASTER">
  <a:themeElements>
    <a:clrScheme name="Couleurs Bioas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B0C"/>
      </a:accent1>
      <a:accent2>
        <a:srgbClr val="0055A3"/>
      </a:accent2>
      <a:accent3>
        <a:srgbClr val="64A34A"/>
      </a:accent3>
      <a:accent4>
        <a:srgbClr val="A4A4A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IOAS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B0C"/>
      </a:accent1>
      <a:accent2>
        <a:srgbClr val="0055A3"/>
      </a:accent2>
      <a:accent3>
        <a:srgbClr val="64A34A"/>
      </a:accent3>
      <a:accent4>
        <a:srgbClr val="A4A4A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2427</Words>
  <Application>Microsoft Office PowerPoint</Application>
  <PresentationFormat>Affichage à l'écran (4:3)</PresentationFormat>
  <Paragraphs>528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AVR 2013 - TEMPLATE PPT BIOASTER</vt:lpstr>
      <vt:lpstr>Partial Least Square Regression (PLSR)  Djomangan Adama Ouattara 18 déc. 2014</vt:lpstr>
      <vt:lpstr>Biological context</vt:lpstr>
      <vt:lpstr>Biological context</vt:lpstr>
      <vt:lpstr>Model complexity</vt:lpstr>
      <vt:lpstr>Biological questions</vt:lpstr>
      <vt:lpstr>A way to tackle the problem</vt:lpstr>
      <vt:lpstr>A way to tackle the problem</vt:lpstr>
      <vt:lpstr>Algebraic and statistical contexts</vt:lpstr>
      <vt:lpstr>Algebraic and statistical contexts</vt:lpstr>
      <vt:lpstr>Least square regression</vt:lpstr>
      <vt:lpstr>Least square regression</vt:lpstr>
      <vt:lpstr>Least square regression</vt:lpstr>
      <vt:lpstr>Least square regression</vt:lpstr>
      <vt:lpstr>Least square regression</vt:lpstr>
      <vt:lpstr>Data representation and dimensionality</vt:lpstr>
      <vt:lpstr>Increase dimensionality…</vt:lpstr>
      <vt:lpstr>Principal component regression (PCR)</vt:lpstr>
      <vt:lpstr>Principal component regression (PCR)</vt:lpstr>
      <vt:lpstr>Principal component regression (PCR)</vt:lpstr>
      <vt:lpstr>Unsupervised analysis : PCA decomposition</vt:lpstr>
      <vt:lpstr>Partial least square (PLS) regression</vt:lpstr>
      <vt:lpstr>PLS regression</vt:lpstr>
      <vt:lpstr>PLS1 : Case dim(Y) = 1</vt:lpstr>
      <vt:lpstr>NIPALS algorithm for PLS1</vt:lpstr>
      <vt:lpstr>K-PLS algorithms :  a short overview</vt:lpstr>
      <vt:lpstr>History of PLS</vt:lpstr>
      <vt:lpstr>From PLS to OPLS</vt:lpstr>
      <vt:lpstr>OPLS algorithm</vt:lpstr>
      <vt:lpstr>Orthogonal scores of OPLS (Proof)</vt:lpstr>
      <vt:lpstr>Model validation, VIP ranking, Variable selection</vt:lpstr>
      <vt:lpstr>Analyse discriminante with PLS (PLS-DA, OPLS-DA)</vt:lpstr>
      <vt:lpstr>Modeling non-linear structures with K-PLS, K-OPLS</vt:lpstr>
      <vt:lpstr>Multi-block analysis methods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TEP</dc:creator>
  <cp:lastModifiedBy>Djomangan Adama OUATTARA</cp:lastModifiedBy>
  <cp:revision>1463</cp:revision>
  <cp:lastPrinted>2013-03-14T11:24:13Z</cp:lastPrinted>
  <dcterms:created xsi:type="dcterms:W3CDTF">2013-07-03T15:19:11Z</dcterms:created>
  <dcterms:modified xsi:type="dcterms:W3CDTF">2014-12-18T12:32:27Z</dcterms:modified>
</cp:coreProperties>
</file>