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9" r:id="rId4"/>
    <p:sldId id="280" r:id="rId5"/>
    <p:sldId id="281" r:id="rId6"/>
    <p:sldId id="270" r:id="rId7"/>
    <p:sldId id="269" r:id="rId8"/>
    <p:sldId id="268" r:id="rId9"/>
    <p:sldId id="276" r:id="rId10"/>
    <p:sldId id="274" r:id="rId11"/>
    <p:sldId id="283" r:id="rId12"/>
    <p:sldId id="267" r:id="rId13"/>
    <p:sldId id="275" r:id="rId14"/>
    <p:sldId id="282" r:id="rId15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B0C"/>
    <a:srgbClr val="0055A3"/>
    <a:srgbClr val="64A34A"/>
    <a:srgbClr val="A4A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 autoAdjust="0"/>
    <p:restoredTop sz="95082" autoAdjust="0"/>
  </p:normalViewPr>
  <p:slideViewPr>
    <p:cSldViewPr snapToGrid="0" snapToObjects="1">
      <p:cViewPr>
        <p:scale>
          <a:sx n="80" d="100"/>
          <a:sy n="80" d="100"/>
        </p:scale>
        <p:origin x="-1080" y="-72"/>
      </p:cViewPr>
      <p:guideLst>
        <p:guide orient="horz" pos="4242"/>
        <p:guide orient="horz" pos="1365"/>
        <p:guide orient="horz" pos="4086"/>
        <p:guide orient="horz" pos="2145"/>
        <p:guide pos="5524"/>
        <p:guide pos="2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5A7C99-4259-1C49-B35E-5FB47CC8C8A8}" type="datetimeFigureOut">
              <a:rPr lang="fr-FR" sz="100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08/01/2015</a:t>
            </a:fld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68FF85-0993-9849-A5A6-614148EAA225}" type="slidenum">
              <a:rPr lang="fr-FR" sz="100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‹N°›</a:t>
            </a:fld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9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81F787-783B-6742-9838-35A611631EEC}" type="datetimeFigureOut">
              <a:rPr lang="fr-FR"/>
              <a:pPr>
                <a:defRPr/>
              </a:pPr>
              <a:t>08/01/2015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8DA7CF-EA05-DA4E-B3E8-E51FA54C8B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0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388"/>
            <a:ext cx="9144000" cy="1703879"/>
          </a:xfrm>
        </p:spPr>
        <p:txBody>
          <a:bodyPr lIns="180000" rIns="360000">
            <a:normAutofit/>
          </a:bodyPr>
          <a:lstStyle>
            <a:lvl1pPr algn="r">
              <a:spcBef>
                <a:spcPts val="200"/>
              </a:spcBef>
              <a:defRPr sz="3000" b="1" i="1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30684"/>
            <a:ext cx="9144000" cy="357369"/>
          </a:xfrm>
        </p:spPr>
        <p:txBody>
          <a:bodyPr lIns="180000" rIns="360000"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8" name="Image 7" descr="BIOASTER_TRI_left_logo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8" y="166469"/>
            <a:ext cx="3803491" cy="1548130"/>
          </a:xfrm>
          <a:prstGeom prst="rect">
            <a:avLst/>
          </a:prstGeom>
        </p:spPr>
      </p:pic>
      <p:pic>
        <p:nvPicPr>
          <p:cNvPr id="7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BIOASTER_TRI_left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8" y="166469"/>
            <a:ext cx="3803491" cy="1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anchor="t" anchorCtr="0"/>
          <a:lstStyle>
            <a:lvl1pPr marL="342900" indent="-342900" algn="just">
              <a:buSzPct val="90000"/>
              <a:buFontTx/>
              <a:buBlip>
                <a:blip r:embed="rId2"/>
              </a:buBlip>
              <a:defRPr lang="fr-FR" smtClean="0"/>
            </a:lvl1pPr>
            <a:lvl2pPr marL="631825" indent="-279400" algn="just">
              <a:buSzPct val="85000"/>
              <a:buFontTx/>
              <a:buBlip>
                <a:blip r:embed="rId3"/>
              </a:buBlip>
              <a:defRPr/>
            </a:lvl2pPr>
            <a:lvl3pPr marL="896938" indent="-268288" algn="just">
              <a:buSzPct val="90000"/>
              <a:buFontTx/>
              <a:buBlip>
                <a:blip r:embed="rId4"/>
              </a:buBlip>
              <a:defRPr baseline="0"/>
            </a:lvl3pPr>
            <a:lvl4pPr marL="1073150" indent="-176213" algn="just">
              <a:buSzPct val="90000"/>
              <a:buFontTx/>
              <a:buBlip>
                <a:blip r:embed="rId5"/>
              </a:buBlip>
              <a:tabLst/>
              <a:defRPr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08750"/>
            <a:ext cx="8229600" cy="365125"/>
          </a:xfrm>
        </p:spPr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86800" y="6508750"/>
            <a:ext cx="457200" cy="365125"/>
          </a:xfrm>
        </p:spPr>
        <p:txBody>
          <a:bodyPr/>
          <a:lstStyle>
            <a:lvl1pPr>
              <a:defRPr sz="700"/>
            </a:lvl1pPr>
          </a:lstStyle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53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D63026-B09B-8B45-BC68-60B8BC20C29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394702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 marL="638175" indent="-285750">
              <a:buFontTx/>
              <a:buBlip>
                <a:blip r:embed="rId3"/>
              </a:buBlip>
              <a:defRPr lang="fr-FR" dirty="0" smtClean="0"/>
            </a:lvl2pPr>
            <a:lvl3pPr marL="898525" indent="-268288">
              <a:buFontTx/>
              <a:buBlip>
                <a:blip r:embed="rId4"/>
              </a:buBlip>
              <a:defRPr lang="fr-FR" dirty="0" smtClean="0"/>
            </a:lvl3pPr>
            <a:lvl4pPr marL="1079500" indent="-180975">
              <a:buSzPct val="90000"/>
              <a:buFontTx/>
              <a:buBlip>
                <a:blip r:embed="rId5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4743973" y="1600200"/>
            <a:ext cx="394702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 marL="1069975" indent="-171450">
              <a:buFontTx/>
              <a:buBlip>
                <a:blip r:embed="rId5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96946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27033"/>
            <a:ext cx="4040188" cy="63976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13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43973" y="1427033"/>
            <a:ext cx="4041775" cy="63976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13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A1224-5594-A741-9D18-23817A071A0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457200" y="2315361"/>
            <a:ext cx="4039200" cy="3952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 marL="1069975" indent="-171450">
              <a:buFontTx/>
              <a:buBlip>
                <a:blip r:embed="rId3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4743973" y="2315361"/>
            <a:ext cx="4039200" cy="3952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44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jpg"/><Relationship Id="rId5" Type="http://schemas.openxmlformats.org/officeDocument/2006/relationships/theme" Target="../theme/theme1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Blip>
                <a:blip r:embed="rId7"/>
              </a:buBlip>
            </a:pPr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</a:t>
            </a:r>
            <a:r>
              <a:rPr lang="fr-FR" dirty="0"/>
              <a:t>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199" y="6508750"/>
            <a:ext cx="8229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90993" y="65087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</a:lstStyle>
          <a:p>
            <a:pPr>
              <a:defRPr/>
            </a:pPr>
            <a:fld id="{3FD63026-B09B-8B45-BC68-60B8BC20C29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1" name="Image 3" descr="BIOASTER_logo_rv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251575"/>
            <a:ext cx="981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" descr="BIOASTER_logo_rv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251575"/>
            <a:ext cx="981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7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Verdana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ts val="700"/>
        </a:spcBef>
        <a:spcAft>
          <a:spcPct val="0"/>
        </a:spcAft>
        <a:buSzPct val="90000"/>
        <a:buFontTx/>
        <a:buNone/>
        <a:defRPr lang="fr-FR" sz="2000" b="1" kern="1200" dirty="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marL="638175" indent="-285750" algn="l" defTabSz="457200" rtl="0" eaLnBrk="1" fontAlgn="base" hangingPunct="1">
        <a:spcBef>
          <a:spcPts val="600"/>
        </a:spcBef>
        <a:spcAft>
          <a:spcPct val="0"/>
        </a:spcAft>
        <a:buSzPct val="85000"/>
        <a:buFontTx/>
        <a:buBlip>
          <a:blip r:embed="rId9"/>
        </a:buBlip>
        <a:defRPr lang="fr-FR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2pPr>
      <a:lvl3pPr marL="898525" indent="-268288" algn="l" defTabSz="457200" rtl="0" eaLnBrk="1" fontAlgn="base" hangingPunct="1">
        <a:spcBef>
          <a:spcPts val="500"/>
        </a:spcBef>
        <a:spcAft>
          <a:spcPct val="0"/>
        </a:spcAft>
        <a:buSzPct val="90000"/>
        <a:buFontTx/>
        <a:buBlip>
          <a:blip r:embed="rId10"/>
        </a:buBlip>
        <a:defRPr lang="fr-FR" sz="1300" kern="1200" baseline="0" dirty="0">
          <a:solidFill>
            <a:schemeClr val="tx1"/>
          </a:solidFill>
          <a:latin typeface="Verdana"/>
          <a:ea typeface="ＭＳ Ｐゴシック" charset="0"/>
          <a:cs typeface="+mn-cs"/>
        </a:defRPr>
      </a:lvl3pPr>
      <a:lvl4pPr marL="1079500" indent="-180975" algn="l" defTabSz="457200" rtl="0" eaLnBrk="1" fontAlgn="base" hangingPunct="1">
        <a:spcBef>
          <a:spcPts val="400"/>
        </a:spcBef>
        <a:spcAft>
          <a:spcPct val="0"/>
        </a:spcAft>
        <a:buSzPct val="90000"/>
        <a:buFontTx/>
        <a:buBlip>
          <a:blip r:embed="rId11"/>
        </a:buBlip>
        <a:tabLst/>
        <a:defRPr lang="fr-FR" sz="1100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4pPr>
      <a:lvl5pPr marL="1169988" indent="-98425" algn="l" defTabSz="457200" rtl="0" eaLnBrk="1" fontAlgn="base" hangingPunct="1">
        <a:spcBef>
          <a:spcPts val="300"/>
        </a:spcBef>
        <a:spcAft>
          <a:spcPct val="0"/>
        </a:spcAft>
        <a:buSzPct val="100000"/>
        <a:buFont typeface="Wingdings" charset="0"/>
        <a:buChar char="§"/>
        <a:defRPr lang="fr-FR" sz="900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fr.wikipedia.org/wiki/Mod%C3%A8le-vue-contr%C3%B4leu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Object-relational_mapp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ashimi.sourceforge.net/schema_revision/mzXML_2.1/Doc/mzXML_2.1_tutorial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UML_(informatique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fr-FR" sz="2400" i="0" dirty="0" smtClean="0">
                <a:latin typeface="Verdana" charset="0"/>
              </a:rPr>
              <a:t>Framework for management of </a:t>
            </a:r>
            <a:r>
              <a:rPr lang="fr-FR" sz="2400" i="0" dirty="0" err="1" smtClean="0">
                <a:latin typeface="Verdana" charset="0"/>
              </a:rPr>
              <a:t>bioinformatics</a:t>
            </a:r>
            <a:r>
              <a:rPr lang="fr-FR" sz="2400" i="0" dirty="0" smtClean="0">
                <a:latin typeface="Verdana" charset="0"/>
              </a:rPr>
              <a:t> </a:t>
            </a:r>
            <a:r>
              <a:rPr lang="fr-FR" sz="2400" i="0" dirty="0" err="1" smtClean="0">
                <a:latin typeface="Verdana" charset="0"/>
              </a:rPr>
              <a:t>metadata</a:t>
            </a:r>
            <a:r>
              <a:rPr lang="fr-FR" sz="1800" dirty="0" smtClean="0">
                <a:latin typeface="Verdana" charset="0"/>
              </a:rPr>
              <a:t/>
            </a:r>
            <a:br>
              <a:rPr lang="fr-FR" sz="1800" dirty="0" smtClean="0">
                <a:latin typeface="Verdana" charset="0"/>
              </a:rPr>
            </a:br>
            <a:r>
              <a:rPr lang="fr-FR" sz="1800" dirty="0" smtClean="0">
                <a:latin typeface="Verdana" charset="0"/>
              </a:rPr>
              <a:t/>
            </a:r>
            <a:br>
              <a:rPr lang="fr-FR" sz="1800" dirty="0" smtClean="0">
                <a:latin typeface="Verdana" charset="0"/>
              </a:rPr>
            </a:br>
            <a:r>
              <a:rPr lang="fr-FR" sz="1800" b="0" i="0" dirty="0" smtClean="0">
                <a:latin typeface="Verdana" charset="0"/>
              </a:rPr>
              <a:t>Djomangan Adama Ouattara</a:t>
            </a:r>
            <a:br>
              <a:rPr lang="fr-FR" sz="1800" b="0" i="0" dirty="0" smtClean="0">
                <a:latin typeface="Verdana" charset="0"/>
              </a:rPr>
            </a:br>
            <a:r>
              <a:rPr lang="fr-FR" sz="1800" b="0" i="0" dirty="0" smtClean="0">
                <a:latin typeface="Verdana" charset="0"/>
              </a:rPr>
              <a:t>05 Jan. 2014</a:t>
            </a:r>
            <a:endParaRPr lang="fr-FR" sz="1800" b="0" i="0" dirty="0">
              <a:latin typeface="Verdana" charset="0"/>
            </a:endParaRPr>
          </a:p>
        </p:txBody>
      </p:sp>
      <p:sp>
        <p:nvSpPr>
          <p:cNvPr id="9218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Verdana" charset="0"/>
              </a:rPr>
              <a:t>Framework for management of </a:t>
            </a:r>
            <a:r>
              <a:rPr lang="fr-FR" dirty="0" err="1">
                <a:latin typeface="Verdana" charset="0"/>
              </a:rPr>
              <a:t>scientific</a:t>
            </a:r>
            <a:r>
              <a:rPr lang="fr-FR" dirty="0">
                <a:latin typeface="Verdana" charset="0"/>
              </a:rPr>
              <a:t> </a:t>
            </a:r>
            <a:r>
              <a:rPr lang="fr-FR" dirty="0" err="1">
                <a:latin typeface="Verdana" charset="0"/>
              </a:rPr>
              <a:t>metadata</a:t>
            </a:r>
            <a:endParaRPr lang="fr-FR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 smtClean="0"/>
          </a:p>
          <a:p>
            <a:pPr lvl="1"/>
            <a:r>
              <a:rPr lang="fr-FR" dirty="0" err="1" smtClean="0"/>
              <a:t>Represents</a:t>
            </a:r>
            <a:r>
              <a:rPr lang="fr-FR" dirty="0" smtClean="0"/>
              <a:t> how </a:t>
            </a:r>
            <a:r>
              <a:rPr lang="fr-FR" dirty="0" err="1" smtClean="0"/>
              <a:t>does</a:t>
            </a:r>
            <a:r>
              <a:rPr lang="fr-FR" dirty="0" smtClean="0"/>
              <a:t> the system </a:t>
            </a:r>
            <a:r>
              <a:rPr lang="fr-FR" dirty="0" err="1" smtClean="0"/>
              <a:t>work</a:t>
            </a:r>
            <a:r>
              <a:rPr lang="fr-FR" dirty="0" smtClean="0"/>
              <a:t> (the </a:t>
            </a:r>
            <a:r>
              <a:rPr lang="fr-FR" dirty="0" err="1" smtClean="0"/>
              <a:t>algorithmic</a:t>
            </a:r>
            <a:r>
              <a:rPr lang="fr-FR" dirty="0" smtClean="0"/>
              <a:t> workflow)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51" y="2732416"/>
            <a:ext cx="54673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3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MVC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</a:t>
            </a:r>
          </a:p>
          <a:p>
            <a:pPr lvl="1"/>
            <a:r>
              <a:rPr lang="fr-FR" dirty="0" err="1" smtClean="0"/>
              <a:t>Stakeholders</a:t>
            </a:r>
            <a:r>
              <a:rPr lang="fr-FR" dirty="0" smtClean="0"/>
              <a:t> </a:t>
            </a:r>
            <a:r>
              <a:rPr lang="fr-FR" dirty="0" err="1" smtClean="0"/>
              <a:t>saved</a:t>
            </a:r>
            <a:r>
              <a:rPr lang="fr-FR" dirty="0" smtClean="0"/>
              <a:t> in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lvl="1"/>
            <a:r>
              <a:rPr lang="fr-FR" dirty="0" err="1" smtClean="0"/>
              <a:t>Relatation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stakeholders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Representation</a:t>
            </a:r>
            <a:r>
              <a:rPr lang="fr-FR" dirty="0" smtClean="0"/>
              <a:t> of the model</a:t>
            </a:r>
          </a:p>
          <a:p>
            <a:pPr lvl="1"/>
            <a:r>
              <a:rPr lang="fr-FR" dirty="0" smtClean="0"/>
              <a:t>IHM</a:t>
            </a:r>
          </a:p>
          <a:p>
            <a:endParaRPr lang="fr-FR" dirty="0" smtClean="0"/>
          </a:p>
          <a:p>
            <a:r>
              <a:rPr lang="fr-FR" dirty="0" smtClean="0"/>
              <a:t>Controller</a:t>
            </a:r>
          </a:p>
          <a:p>
            <a:pPr lvl="1"/>
            <a:r>
              <a:rPr lang="fr-FR" dirty="0" smtClean="0"/>
              <a:t>Link </a:t>
            </a:r>
            <a:r>
              <a:rPr lang="fr-FR" dirty="0" err="1" smtClean="0"/>
              <a:t>between</a:t>
            </a:r>
            <a:r>
              <a:rPr lang="fr-FR" dirty="0" smtClean="0"/>
              <a:t> the user/the </a:t>
            </a:r>
            <a:r>
              <a:rPr lang="fr-FR" dirty="0" err="1" smtClean="0"/>
              <a:t>view</a:t>
            </a:r>
            <a:r>
              <a:rPr lang="fr-FR" dirty="0" smtClean="0"/>
              <a:t>/ and the model</a:t>
            </a:r>
          </a:p>
          <a:p>
            <a:pPr lvl="1"/>
            <a:r>
              <a:rPr lang="fr-FR" dirty="0" err="1" smtClean="0"/>
              <a:t>Manipulate</a:t>
            </a:r>
            <a:r>
              <a:rPr lang="fr-FR" dirty="0" smtClean="0"/>
              <a:t> the model, update the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7200" y="1046475"/>
            <a:ext cx="7154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fr.wikipedia.org/wiki/Mod%C3%A8le-vue-contr%C3%B4leur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074" name="Picture 2" descr="http://upload.wikimedia.org/wikipedia/commons/thumb/6/63/ModeleMVC.png/370px-Modele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790204"/>
            <a:ext cx="3524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7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44010" y="4029740"/>
            <a:ext cx="6634716" cy="20839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87734" y="5711449"/>
            <a:ext cx="723013" cy="28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Project</a:t>
            </a: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2431242" y="5711449"/>
            <a:ext cx="909095" cy="28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Laboratory</a:t>
            </a:r>
            <a:endParaRPr lang="fr-FR" sz="1100" dirty="0"/>
          </a:p>
        </p:txBody>
      </p:sp>
      <p:sp>
        <p:nvSpPr>
          <p:cNvPr id="9" name="Rectangle 8"/>
          <p:cNvSpPr/>
          <p:nvPr/>
        </p:nvSpPr>
        <p:spPr>
          <a:xfrm>
            <a:off x="3531718" y="5711447"/>
            <a:ext cx="832885" cy="28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Operator</a:t>
            </a:r>
            <a:endParaRPr lang="fr-FR" sz="1100" dirty="0"/>
          </a:p>
        </p:txBody>
      </p:sp>
      <p:sp>
        <p:nvSpPr>
          <p:cNvPr id="10" name="Rectangle 9"/>
          <p:cNvSpPr/>
          <p:nvPr/>
        </p:nvSpPr>
        <p:spPr>
          <a:xfrm>
            <a:off x="4485103" y="5704358"/>
            <a:ext cx="825795" cy="28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Instrument</a:t>
            </a:r>
            <a:endParaRPr lang="fr-FR" sz="1100" dirty="0"/>
          </a:p>
        </p:txBody>
      </p:sp>
      <p:sp>
        <p:nvSpPr>
          <p:cNvPr id="11" name="Rectangle 10"/>
          <p:cNvSpPr/>
          <p:nvPr/>
        </p:nvSpPr>
        <p:spPr>
          <a:xfrm>
            <a:off x="2160139" y="5282597"/>
            <a:ext cx="1330812" cy="287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InstrumentConfig</a:t>
            </a:r>
            <a:endParaRPr lang="fr-FR" sz="1100" dirty="0"/>
          </a:p>
        </p:txBody>
      </p:sp>
      <p:sp>
        <p:nvSpPr>
          <p:cNvPr id="12" name="Rectangle 11"/>
          <p:cNvSpPr/>
          <p:nvPr/>
        </p:nvSpPr>
        <p:spPr>
          <a:xfrm>
            <a:off x="3620310" y="5271963"/>
            <a:ext cx="1240468" cy="287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Protocol</a:t>
            </a:r>
            <a:endParaRPr lang="fr-FR" sz="1100" dirty="0"/>
          </a:p>
        </p:txBody>
      </p:sp>
      <p:sp>
        <p:nvSpPr>
          <p:cNvPr id="13" name="Rectangle 12"/>
          <p:cNvSpPr/>
          <p:nvPr/>
        </p:nvSpPr>
        <p:spPr>
          <a:xfrm>
            <a:off x="2925645" y="4832491"/>
            <a:ext cx="1240468" cy="2870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Experiment</a:t>
            </a:r>
            <a:endParaRPr lang="fr-FR" sz="1100" dirty="0"/>
          </a:p>
        </p:txBody>
      </p:sp>
      <p:sp>
        <p:nvSpPr>
          <p:cNvPr id="15" name="Rectangle 14"/>
          <p:cNvSpPr/>
          <p:nvPr/>
        </p:nvSpPr>
        <p:spPr>
          <a:xfrm>
            <a:off x="6118969" y="4828948"/>
            <a:ext cx="1240468" cy="2870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Resource</a:t>
            </a:r>
            <a:endParaRPr lang="fr-FR" sz="11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5498735" y="4112481"/>
            <a:ext cx="0" cy="1886045"/>
          </a:xfrm>
          <a:prstGeom prst="line">
            <a:avLst/>
          </a:prstGeom>
          <a:ln w="635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3"/>
            <a:endCxn id="15" idx="1"/>
          </p:cNvCxnSpPr>
          <p:nvPr/>
        </p:nvCxnSpPr>
        <p:spPr>
          <a:xfrm flipV="1">
            <a:off x="4166113" y="4972488"/>
            <a:ext cx="1952856" cy="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5" idx="0"/>
            <a:endCxn id="13" idx="1"/>
          </p:cNvCxnSpPr>
          <p:nvPr/>
        </p:nvCxnSpPr>
        <p:spPr>
          <a:xfrm rot="16200000" flipH="1" flipV="1">
            <a:off x="4758882" y="2995710"/>
            <a:ext cx="147083" cy="3813558"/>
          </a:xfrm>
          <a:prstGeom prst="bentConnector4">
            <a:avLst>
              <a:gd name="adj1" fmla="val -90361"/>
              <a:gd name="adj2" fmla="val 105994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993681" y="1403497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3" y="1783458"/>
            <a:ext cx="2855325" cy="1322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5757474" y="5416818"/>
            <a:ext cx="193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</a:rPr>
              <a:t>s</a:t>
            </a:r>
            <a:r>
              <a:rPr lang="fr-FR" sz="1200" dirty="0" err="1" smtClean="0">
                <a:solidFill>
                  <a:srgbClr val="0070C0"/>
                </a:solidFill>
              </a:rPr>
              <a:t>amples</a:t>
            </a:r>
            <a:r>
              <a:rPr lang="fr-FR" sz="1200" dirty="0" smtClean="0">
                <a:solidFill>
                  <a:srgbClr val="0070C0"/>
                </a:solidFill>
              </a:rPr>
              <a:t>, </a:t>
            </a:r>
            <a:r>
              <a:rPr lang="fr-FR" sz="1200" dirty="0" err="1" smtClean="0">
                <a:solidFill>
                  <a:srgbClr val="0070C0"/>
                </a:solidFill>
              </a:rPr>
              <a:t>aliquots</a:t>
            </a:r>
            <a:r>
              <a:rPr lang="fr-FR" sz="1200" dirty="0" smtClean="0"/>
              <a:t>, </a:t>
            </a:r>
            <a:r>
              <a:rPr lang="fr-FR" sz="1200" dirty="0" err="1" smtClean="0"/>
              <a:t>raw</a:t>
            </a:r>
            <a:r>
              <a:rPr lang="fr-FR" sz="1200" dirty="0" smtClean="0"/>
              <a:t> files, </a:t>
            </a:r>
          </a:p>
          <a:p>
            <a:pPr algn="ctr"/>
            <a:r>
              <a:rPr lang="fr-FR" sz="1200" dirty="0" err="1"/>
              <a:t>r</a:t>
            </a:r>
            <a:r>
              <a:rPr lang="fr-FR" sz="1200" dirty="0" err="1" smtClean="0"/>
              <a:t>esults</a:t>
            </a:r>
            <a:r>
              <a:rPr lang="fr-FR" sz="1200" dirty="0" smtClean="0"/>
              <a:t>, </a:t>
            </a:r>
            <a:r>
              <a:rPr lang="fr-FR" sz="1200" dirty="0" err="1" smtClean="0"/>
              <a:t>pathways</a:t>
            </a:r>
            <a:r>
              <a:rPr lang="fr-FR" sz="1200" dirty="0" smtClean="0"/>
              <a:t>, </a:t>
            </a:r>
          </a:p>
          <a:p>
            <a:pPr algn="ctr"/>
            <a:r>
              <a:rPr lang="fr-FR" sz="1200" dirty="0" err="1" smtClean="0"/>
              <a:t>mathematical</a:t>
            </a:r>
            <a:r>
              <a:rPr lang="fr-FR" sz="1200" dirty="0" smtClean="0"/>
              <a:t> modèles</a:t>
            </a:r>
            <a:endParaRPr lang="fr-FR" sz="1200" dirty="0"/>
          </a:p>
        </p:txBody>
      </p:sp>
      <p:sp>
        <p:nvSpPr>
          <p:cNvPr id="29" name="Rectangle 28"/>
          <p:cNvSpPr/>
          <p:nvPr/>
        </p:nvSpPr>
        <p:spPr>
          <a:xfrm>
            <a:off x="4763386" y="4081603"/>
            <a:ext cx="150178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Report</a:t>
            </a:r>
            <a:endParaRPr lang="fr-FR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36" y="1739913"/>
            <a:ext cx="2605895" cy="1387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6366620" y="1321977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Matlab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36" name="Picture 4" descr="MA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69" y="1371597"/>
            <a:ext cx="271131" cy="27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48" y="1448140"/>
            <a:ext cx="683965" cy="27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78" y="4757278"/>
            <a:ext cx="717861" cy="290420"/>
          </a:xfrm>
          <a:prstGeom prst="rect">
            <a:avLst/>
          </a:prstGeom>
          <a:effectLst>
            <a:glow rad="76200">
              <a:schemeClr val="bg1"/>
            </a:glow>
          </a:effectLst>
        </p:spPr>
      </p:pic>
      <p:cxnSp>
        <p:nvCxnSpPr>
          <p:cNvPr id="33" name="Connecteur droit avec flèche 32"/>
          <p:cNvCxnSpPr/>
          <p:nvPr/>
        </p:nvCxnSpPr>
        <p:spPr>
          <a:xfrm>
            <a:off x="6976368" y="3310262"/>
            <a:ext cx="0" cy="719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69522" y="3320895"/>
            <a:ext cx="0" cy="708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2681119" y="3292998"/>
            <a:ext cx="0" cy="708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683436" y="3540819"/>
            <a:ext cx="97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Visualization</a:t>
            </a:r>
            <a:endParaRPr lang="fr-FR" sz="1200" dirty="0" smtClean="0"/>
          </a:p>
        </p:txBody>
      </p:sp>
      <p:sp>
        <p:nvSpPr>
          <p:cNvPr id="43" name="ZoneTexte 42"/>
          <p:cNvSpPr txBox="1"/>
          <p:nvPr/>
        </p:nvSpPr>
        <p:spPr>
          <a:xfrm>
            <a:off x="1103625" y="3416586"/>
            <a:ext cx="101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Basic </a:t>
            </a:r>
            <a:r>
              <a:rPr lang="fr-FR" sz="1200" dirty="0" err="1" smtClean="0"/>
              <a:t>objects</a:t>
            </a:r>
            <a:r>
              <a:rPr lang="fr-FR" sz="1200" dirty="0" smtClean="0"/>
              <a:t> registration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996703" y="3449240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Save </a:t>
            </a:r>
            <a:r>
              <a:rPr lang="fr-FR" sz="1100" dirty="0" err="1" smtClean="0"/>
              <a:t>numerical</a:t>
            </a:r>
            <a:endParaRPr lang="fr-FR" sz="1100" dirty="0"/>
          </a:p>
          <a:p>
            <a:r>
              <a:rPr lang="fr-FR" sz="1100" dirty="0" smtClean="0"/>
              <a:t>analyses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350249" y="3095375"/>
            <a:ext cx="185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EA5B0C"/>
                </a:solidFill>
              </a:rPr>
              <a:t>Framework PHP (Zend 2.0)</a:t>
            </a:r>
            <a:endParaRPr lang="fr-FR" sz="1200" dirty="0">
              <a:solidFill>
                <a:srgbClr val="EA5B0C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795890" y="3078955"/>
            <a:ext cx="1940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EA5B0C"/>
                </a:solidFill>
              </a:rPr>
              <a:t>Framework Matlab (</a:t>
            </a:r>
            <a:r>
              <a:rPr lang="fr-FR" sz="1200" dirty="0" err="1" smtClean="0">
                <a:solidFill>
                  <a:srgbClr val="EA5B0C"/>
                </a:solidFill>
              </a:rPr>
              <a:t>Bioinfo</a:t>
            </a:r>
            <a:r>
              <a:rPr lang="fr-FR" sz="1200" dirty="0" smtClean="0">
                <a:solidFill>
                  <a:srgbClr val="EA5B0C"/>
                </a:solidFill>
              </a:rPr>
              <a:t>)</a:t>
            </a:r>
            <a:endParaRPr lang="fr-FR" sz="1200" dirty="0">
              <a:solidFill>
                <a:srgbClr val="EA5B0C"/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6491119" y="3310262"/>
            <a:ext cx="0" cy="708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539563" y="3558991"/>
            <a:ext cx="97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Visualization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 rot="16200000">
            <a:off x="4452541" y="2262682"/>
            <a:ext cx="13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Numerical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analyses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 rot="16200000">
            <a:off x="-311964" y="2199667"/>
            <a:ext cx="1801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User-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friendly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visualization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4499400" y="2255587"/>
            <a:ext cx="166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</a:rPr>
              <a:t>Advanced management</a:t>
            </a:r>
            <a:endParaRPr lang="fr-F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37606" y="2213838"/>
            <a:ext cx="14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</a:rPr>
              <a:t>Simple management</a:t>
            </a:r>
            <a:endParaRPr lang="fr-F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059599" y="4336337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html reports</a:t>
            </a:r>
            <a:endParaRPr lang="fr-F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913497" y="4796796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lang="fr-F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76749" y="4514633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endParaRPr lang="fr-F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481566" y="3959311"/>
            <a:ext cx="2126516" cy="56532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WebApp</a:t>
            </a:r>
            <a:r>
              <a:rPr lang="fr-FR" dirty="0" smtClean="0"/>
              <a:t> 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Apache2/</a:t>
            </a:r>
            <a:r>
              <a:rPr lang="fr-FR" dirty="0" err="1" smtClean="0"/>
              <a:t>Mysql</a:t>
            </a:r>
            <a:r>
              <a:rPr lang="fr-FR" dirty="0" smtClean="0"/>
              <a:t>/</a:t>
            </a:r>
            <a:r>
              <a:rPr lang="fr-FR" dirty="0" err="1" smtClean="0"/>
              <a:t>Php</a:t>
            </a:r>
            <a:endParaRPr lang="fr-FR" dirty="0" smtClean="0"/>
          </a:p>
          <a:p>
            <a:r>
              <a:rPr lang="fr-FR" dirty="0" smtClean="0"/>
              <a:t>MySQL </a:t>
            </a:r>
            <a:r>
              <a:rPr lang="fr-FR" dirty="0" err="1" smtClean="0"/>
              <a:t>Workbench</a:t>
            </a:r>
            <a:r>
              <a:rPr lang="fr-FR" dirty="0" smtClean="0"/>
              <a:t> (Free)</a:t>
            </a:r>
          </a:p>
          <a:p>
            <a:pPr lvl="1"/>
            <a:r>
              <a:rPr lang="fr-FR" dirty="0" smtClean="0"/>
              <a:t>Oracle</a:t>
            </a:r>
          </a:p>
          <a:p>
            <a:pPr lvl="1"/>
            <a:r>
              <a:rPr lang="fr-FR" dirty="0" err="1" smtClean="0"/>
              <a:t>Synchronize</a:t>
            </a:r>
            <a:r>
              <a:rPr lang="fr-FR" dirty="0" smtClean="0"/>
              <a:t> the model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smtClean="0"/>
              <a:t>Zend PHP (Free)</a:t>
            </a:r>
          </a:p>
          <a:p>
            <a:pPr lvl="1"/>
            <a:r>
              <a:rPr lang="fr-FR" dirty="0" smtClean="0"/>
              <a:t>Object-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r>
              <a:rPr lang="fr-FR" dirty="0" smtClean="0"/>
              <a:t> (ORM)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en.wikipedia.org/wiki/Object-relational_mapping</a:t>
            </a:r>
            <a:endParaRPr lang="fr-FR" dirty="0" smtClean="0"/>
          </a:p>
          <a:p>
            <a:r>
              <a:rPr lang="fr-FR" dirty="0" smtClean="0"/>
              <a:t>Web </a:t>
            </a:r>
            <a:r>
              <a:rPr lang="fr-FR" dirty="0" err="1" smtClean="0"/>
              <a:t>rendering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CSS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/Ajax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Use of JSON as data exchange format</a:t>
            </a:r>
            <a:r>
              <a:rPr lang="fr-FR" dirty="0" smtClean="0"/>
              <a:t> </a:t>
            </a:r>
          </a:p>
          <a:p>
            <a:r>
              <a:rPr lang="fr-FR" dirty="0" smtClean="0"/>
              <a:t>Code </a:t>
            </a:r>
            <a:r>
              <a:rPr lang="fr-FR" dirty="0" err="1"/>
              <a:t>v</a:t>
            </a:r>
            <a:r>
              <a:rPr lang="fr-FR" dirty="0" err="1" smtClean="0"/>
              <a:t>ersioning</a:t>
            </a:r>
            <a:endParaRPr lang="fr-FR" dirty="0"/>
          </a:p>
          <a:p>
            <a:pPr lvl="1"/>
            <a:r>
              <a:rPr lang="fr-FR" dirty="0" err="1" smtClean="0"/>
              <a:t>Bazaar</a:t>
            </a:r>
            <a:r>
              <a:rPr lang="fr-FR" dirty="0" smtClean="0"/>
              <a:t> (in2p3/utec7 PC)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55" y="5029842"/>
            <a:ext cx="828923" cy="7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Computing</a:t>
            </a:r>
            <a:r>
              <a:rPr lang="fr-FR" dirty="0" smtClean="0"/>
              <a:t> 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Currently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in Matlab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to </a:t>
            </a:r>
            <a:r>
              <a:rPr lang="fr-FR" dirty="0" err="1" smtClean="0"/>
              <a:t>extend</a:t>
            </a:r>
            <a:r>
              <a:rPr lang="fr-FR" dirty="0" smtClean="0"/>
              <a:t> the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 smtClean="0"/>
              <a:t>languages</a:t>
            </a:r>
            <a:endParaRPr lang="fr-FR" dirty="0"/>
          </a:p>
          <a:p>
            <a:pPr lvl="1"/>
            <a:r>
              <a:rPr lang="fr-FR" dirty="0" err="1"/>
              <a:t>Require</a:t>
            </a:r>
            <a:r>
              <a:rPr lang="fr-FR" dirty="0"/>
              <a:t> an </a:t>
            </a:r>
            <a:r>
              <a:rPr lang="fr-FR" dirty="0" err="1"/>
              <a:t>object-oriented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/>
              <a:t>Python</a:t>
            </a:r>
          </a:p>
          <a:p>
            <a:pPr lvl="1"/>
            <a:r>
              <a:rPr lang="fr-FR" dirty="0"/>
              <a:t>R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The </a:t>
            </a:r>
            <a:r>
              <a:rPr lang="fr-FR" dirty="0" err="1">
                <a:solidFill>
                  <a:srgbClr val="EA5B0C"/>
                </a:solidFill>
              </a:rPr>
              <a:t>computing</a:t>
            </a:r>
            <a:r>
              <a:rPr lang="fr-FR" dirty="0">
                <a:solidFill>
                  <a:srgbClr val="EA5B0C"/>
                </a:solidFill>
              </a:rPr>
              <a:t> part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 smtClean="0"/>
              <a:t>communicate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 smtClean="0"/>
              <a:t>WebApp</a:t>
            </a:r>
            <a:r>
              <a:rPr lang="fr-FR" dirty="0" smtClean="0"/>
              <a:t> part to </a:t>
            </a:r>
            <a:r>
              <a:rPr lang="fr-FR" dirty="0"/>
              <a:t>store/</a:t>
            </a:r>
            <a:r>
              <a:rPr lang="fr-FR" dirty="0" err="1"/>
              <a:t>retrieve</a:t>
            </a:r>
            <a:r>
              <a:rPr lang="fr-FR" dirty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APIs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6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are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laboratory</a:t>
            </a:r>
            <a:r>
              <a:rPr lang="fr-FR" dirty="0" smtClean="0"/>
              <a:t> instruments</a:t>
            </a:r>
          </a:p>
          <a:p>
            <a:r>
              <a:rPr lang="fr-FR" dirty="0" smtClean="0"/>
              <a:t>Data are </a:t>
            </a:r>
            <a:r>
              <a:rPr lang="fr-FR" dirty="0" err="1" smtClean="0"/>
              <a:t>stored</a:t>
            </a:r>
            <a:r>
              <a:rPr lang="fr-FR" dirty="0" smtClean="0"/>
              <a:t> in files / </a:t>
            </a:r>
            <a:r>
              <a:rPr lang="fr-FR" dirty="0" err="1" smtClean="0"/>
              <a:t>databases</a:t>
            </a:r>
            <a:endParaRPr lang="fr-FR" dirty="0" smtClean="0"/>
          </a:p>
          <a:p>
            <a:r>
              <a:rPr lang="fr-FR" dirty="0" smtClean="0"/>
              <a:t>Data are </a:t>
            </a:r>
            <a:r>
              <a:rPr lang="fr-FR" dirty="0" err="1" smtClean="0"/>
              <a:t>analyzed</a:t>
            </a:r>
            <a:r>
              <a:rPr lang="fr-FR" dirty="0" smtClean="0"/>
              <a:t> (</a:t>
            </a:r>
            <a:r>
              <a:rPr lang="fr-FR" dirty="0" err="1"/>
              <a:t>m</a:t>
            </a:r>
            <a:r>
              <a:rPr lang="fr-FR" dirty="0" err="1" smtClean="0"/>
              <a:t>odels</a:t>
            </a:r>
            <a:r>
              <a:rPr lang="fr-FR" dirty="0" smtClean="0"/>
              <a:t> are </a:t>
            </a:r>
            <a:r>
              <a:rPr lang="fr-FR" dirty="0" err="1" smtClean="0"/>
              <a:t>created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Reports are </a:t>
            </a:r>
            <a:r>
              <a:rPr lang="fr-FR" dirty="0" err="1" smtClean="0"/>
              <a:t>generated</a:t>
            </a:r>
            <a:r>
              <a:rPr lang="fr-FR" dirty="0" smtClean="0"/>
              <a:t> and stores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EA5B0C"/>
                </a:solidFill>
              </a:rPr>
              <a:t>It </a:t>
            </a:r>
            <a:r>
              <a:rPr lang="fr-FR" dirty="0" err="1" smtClean="0">
                <a:solidFill>
                  <a:srgbClr val="EA5B0C"/>
                </a:solidFill>
              </a:rPr>
              <a:t>is</a:t>
            </a:r>
            <a:r>
              <a:rPr lang="fr-FR" dirty="0" smtClean="0">
                <a:solidFill>
                  <a:srgbClr val="EA5B0C"/>
                </a:solidFill>
              </a:rPr>
              <a:t> important to </a:t>
            </a:r>
            <a:r>
              <a:rPr lang="fr-FR" dirty="0" err="1" smtClean="0">
                <a:solidFill>
                  <a:srgbClr val="EA5B0C"/>
                </a:solidFill>
              </a:rPr>
              <a:t>track</a:t>
            </a:r>
            <a:endParaRPr lang="fr-FR" dirty="0" smtClean="0">
              <a:solidFill>
                <a:srgbClr val="EA5B0C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Metadata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raw</a:t>
            </a:r>
            <a:r>
              <a:rPr lang="fr-FR" dirty="0" smtClean="0"/>
              <a:t> data</a:t>
            </a:r>
          </a:p>
          <a:p>
            <a:r>
              <a:rPr lang="fr-FR" dirty="0" err="1" smtClean="0"/>
              <a:t>Metadata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workflows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1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Need</a:t>
            </a:r>
            <a:r>
              <a:rPr lang="fr-FR" dirty="0" smtClean="0"/>
              <a:t> for a management system (Framework) to </a:t>
            </a:r>
            <a:r>
              <a:rPr lang="fr-FR" dirty="0" err="1" smtClean="0"/>
              <a:t>handles</a:t>
            </a:r>
            <a:r>
              <a:rPr lang="fr-FR" dirty="0" smtClean="0"/>
              <a:t> </a:t>
            </a:r>
            <a:r>
              <a:rPr lang="fr-FR" dirty="0" err="1" smtClean="0"/>
              <a:t>scientific</a:t>
            </a:r>
            <a:r>
              <a:rPr lang="fr-FR" dirty="0" smtClean="0"/>
              <a:t> data (UTEC7: </a:t>
            </a:r>
            <a:r>
              <a:rPr lang="fr-FR" dirty="0"/>
              <a:t>MS and NMR </a:t>
            </a:r>
            <a:r>
              <a:rPr lang="fr-FR" dirty="0" smtClean="0"/>
              <a:t>data)</a:t>
            </a:r>
          </a:p>
          <a:p>
            <a:pPr marL="0" indent="0">
              <a:buNone/>
            </a:pPr>
            <a:endParaRPr lang="fr-FR" dirty="0" smtClean="0">
              <a:solidFill>
                <a:srgbClr val="EA5B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A5B0C"/>
                </a:solidFill>
              </a:rPr>
              <a:t>Goal: </a:t>
            </a:r>
            <a:r>
              <a:rPr lang="fr-FR" dirty="0" err="1" smtClean="0">
                <a:solidFill>
                  <a:srgbClr val="EA5B0C"/>
                </a:solidFill>
              </a:rPr>
              <a:t>Track</a:t>
            </a:r>
            <a:r>
              <a:rPr lang="fr-FR" dirty="0" smtClean="0">
                <a:solidFill>
                  <a:srgbClr val="EA5B0C"/>
                </a:solidFill>
              </a:rPr>
              <a:t> the fate of data (</a:t>
            </a:r>
            <a:r>
              <a:rPr lang="fr-FR" dirty="0" err="1" smtClean="0">
                <a:solidFill>
                  <a:srgbClr val="EA5B0C"/>
                </a:solidFill>
              </a:rPr>
              <a:t>from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their</a:t>
            </a:r>
            <a:r>
              <a:rPr lang="fr-FR" dirty="0" smtClean="0">
                <a:solidFill>
                  <a:srgbClr val="EA5B0C"/>
                </a:solidFill>
              </a:rPr>
              <a:t> acquisition to </a:t>
            </a:r>
            <a:r>
              <a:rPr lang="fr-FR" dirty="0" err="1" smtClean="0">
                <a:solidFill>
                  <a:srgbClr val="EA5B0C"/>
                </a:solidFill>
              </a:rPr>
              <a:t>their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analysis</a:t>
            </a:r>
            <a:r>
              <a:rPr lang="fr-FR" dirty="0" smtClean="0">
                <a:solidFill>
                  <a:srgbClr val="EA5B0C"/>
                </a:solidFill>
              </a:rPr>
              <a:t> and </a:t>
            </a:r>
            <a:r>
              <a:rPr lang="fr-FR" dirty="0" err="1" smtClean="0">
                <a:solidFill>
                  <a:srgbClr val="EA5B0C"/>
                </a:solidFill>
              </a:rPr>
              <a:t>interpretation</a:t>
            </a:r>
            <a:r>
              <a:rPr lang="fr-FR" dirty="0" smtClean="0">
                <a:solidFill>
                  <a:srgbClr val="EA5B0C"/>
                </a:solidFill>
              </a:rPr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Fingerprinting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lvl="1"/>
            <a:r>
              <a:rPr lang="fr-FR" dirty="0" err="1" smtClean="0"/>
              <a:t>Database</a:t>
            </a:r>
            <a:r>
              <a:rPr lang="fr-FR" dirty="0"/>
              <a:t> </a:t>
            </a:r>
            <a:r>
              <a:rPr lang="fr-FR" dirty="0" smtClean="0"/>
              <a:t>of MS+NMR </a:t>
            </a:r>
            <a:r>
              <a:rPr lang="fr-FR" dirty="0" err="1" smtClean="0"/>
              <a:t>spectra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to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 err="1" smtClean="0"/>
              <a:t>endpoints</a:t>
            </a:r>
            <a:endParaRPr lang="fr-FR" dirty="0" smtClean="0"/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</a:t>
            </a:r>
            <a:r>
              <a:rPr lang="fr-FR" dirty="0" err="1" smtClean="0"/>
              <a:t>e.g</a:t>
            </a:r>
            <a:r>
              <a:rPr lang="fr-FR" dirty="0" smtClean="0"/>
              <a:t>. application to </a:t>
            </a:r>
            <a:r>
              <a:rPr lang="fr-FR" dirty="0" err="1" smtClean="0"/>
              <a:t>clinical</a:t>
            </a:r>
            <a:r>
              <a:rPr lang="fr-FR" dirty="0" smtClean="0"/>
              <a:t> diagnostics)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22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 and </a:t>
            </a:r>
            <a:r>
              <a:rPr lang="fr-FR" dirty="0" err="1" smtClean="0"/>
              <a:t>Toolbox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Toolbox</a:t>
            </a:r>
            <a:endParaRPr lang="fr-FR" dirty="0" smtClean="0"/>
          </a:p>
          <a:p>
            <a:pPr lvl="1"/>
            <a:r>
              <a:rPr lang="fr-FR" dirty="0" smtClean="0"/>
              <a:t>Collection of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endParaRPr lang="fr-FR" dirty="0" smtClean="0"/>
          </a:p>
          <a:p>
            <a:pPr lvl="1"/>
            <a:r>
              <a:rPr lang="fr-FR" dirty="0" err="1" smtClean="0"/>
              <a:t>Strongly</a:t>
            </a:r>
            <a:r>
              <a:rPr lang="fr-FR" dirty="0" smtClean="0"/>
              <a:t> </a:t>
            </a:r>
            <a:r>
              <a:rPr lang="fr-FR" dirty="0" err="1"/>
              <a:t>l</a:t>
            </a:r>
            <a:r>
              <a:rPr lang="fr-FR" dirty="0" err="1" smtClean="0"/>
              <a:t>anguage</a:t>
            </a:r>
            <a:r>
              <a:rPr lang="fr-FR" dirty="0" smtClean="0"/>
              <a:t> </a:t>
            </a:r>
            <a:r>
              <a:rPr lang="fr-FR" dirty="0" err="1" smtClean="0"/>
              <a:t>dependent</a:t>
            </a:r>
            <a:endParaRPr lang="fr-FR" dirty="0" smtClean="0"/>
          </a:p>
          <a:p>
            <a:pPr lvl="1"/>
            <a:r>
              <a:rPr lang="fr-FR" sz="1600" dirty="0" err="1" smtClean="0"/>
              <a:t>E.g</a:t>
            </a:r>
            <a:r>
              <a:rPr lang="fr-FR" sz="1600" dirty="0" smtClean="0"/>
              <a:t>.: </a:t>
            </a:r>
            <a:r>
              <a:rPr lang="fr-FR" sz="1600" dirty="0" err="1" smtClean="0"/>
              <a:t>Numerical</a:t>
            </a:r>
            <a:r>
              <a:rPr lang="fr-FR" sz="1600" dirty="0" smtClean="0"/>
              <a:t> </a:t>
            </a:r>
            <a:r>
              <a:rPr lang="fr-FR" sz="1600" dirty="0" err="1" smtClean="0"/>
              <a:t>Recipieces</a:t>
            </a:r>
            <a:r>
              <a:rPr lang="fr-FR" sz="1600" dirty="0" smtClean="0"/>
              <a:t> (C++), LAPACK (C), </a:t>
            </a:r>
            <a:r>
              <a:rPr lang="fr-FR" sz="1600" dirty="0" err="1" smtClean="0"/>
              <a:t>Bioconductror</a:t>
            </a:r>
            <a:r>
              <a:rPr lang="fr-FR" sz="1600" dirty="0" smtClean="0"/>
              <a:t> (R)</a:t>
            </a:r>
            <a:endParaRPr lang="fr-FR" dirty="0" smtClean="0"/>
          </a:p>
          <a:p>
            <a:r>
              <a:rPr lang="fr-FR" dirty="0" smtClean="0"/>
              <a:t>Framework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u="sng" dirty="0" err="1">
                <a:solidFill>
                  <a:srgbClr val="EA5B0C"/>
                </a:solidFill>
              </a:rPr>
              <a:t>defines</a:t>
            </a:r>
            <a:r>
              <a:rPr lang="fr-FR" dirty="0"/>
              <a:t> how </a:t>
            </a:r>
            <a:r>
              <a:rPr lang="fr-FR" dirty="0" smtClean="0"/>
              <a:t>the system </a:t>
            </a:r>
            <a:r>
              <a:rPr lang="fr-FR" dirty="0" err="1" smtClean="0"/>
              <a:t>works</a:t>
            </a:r>
            <a:r>
              <a:rPr lang="fr-FR" dirty="0" smtClean="0"/>
              <a:t> (</a:t>
            </a:r>
            <a:r>
              <a:rPr lang="fr-FR" dirty="0"/>
              <a:t>Architecture, </a:t>
            </a:r>
            <a:r>
              <a:rPr lang="fr-FR" dirty="0" err="1"/>
              <a:t>Datamodel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Is not a </a:t>
            </a:r>
            <a:r>
              <a:rPr lang="fr-FR" dirty="0" err="1"/>
              <a:t>toolbox</a:t>
            </a:r>
            <a:r>
              <a:rPr lang="fr-FR" dirty="0"/>
              <a:t> / </a:t>
            </a:r>
            <a:r>
              <a:rPr lang="fr-FR" i="1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 smtClean="0"/>
              <a:t>independent</a:t>
            </a:r>
            <a:endParaRPr lang="fr-FR" dirty="0" smtClean="0"/>
          </a:p>
          <a:p>
            <a:pPr lvl="1"/>
            <a:r>
              <a:rPr lang="fr-FR" dirty="0" err="1" smtClean="0"/>
              <a:t>Says</a:t>
            </a:r>
            <a:r>
              <a:rPr lang="fr-FR" dirty="0" smtClean="0"/>
              <a:t> 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toolboxes</a:t>
            </a:r>
            <a:r>
              <a:rPr lang="fr-FR" dirty="0" smtClean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how </a:t>
            </a:r>
            <a:r>
              <a:rPr lang="fr-FR" dirty="0" err="1" smtClean="0"/>
              <a:t>their</a:t>
            </a:r>
            <a:r>
              <a:rPr lang="fr-FR" dirty="0" smtClean="0"/>
              <a:t> I/O </a:t>
            </a:r>
            <a:r>
              <a:rPr lang="fr-FR" dirty="0" err="1" smtClean="0"/>
              <a:t>flows</a:t>
            </a:r>
            <a:r>
              <a:rPr lang="fr-FR" dirty="0" smtClean="0"/>
              <a:t> are </a:t>
            </a:r>
            <a:r>
              <a:rPr lang="fr-FR" dirty="0" err="1" smtClean="0"/>
              <a:t>structured</a:t>
            </a:r>
            <a:endParaRPr lang="fr-FR" dirty="0" smtClean="0"/>
          </a:p>
          <a:p>
            <a:pPr lvl="1"/>
            <a:r>
              <a:rPr lang="fr-FR" dirty="0" err="1" smtClean="0"/>
              <a:t>Toolboxes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framework</a:t>
            </a:r>
            <a:r>
              <a:rPr lang="fr-FR" dirty="0" smtClean="0"/>
              <a:t> in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EA5B0C"/>
                </a:solidFill>
              </a:rPr>
              <a:t>Is a </a:t>
            </a:r>
            <a:r>
              <a:rPr lang="fr-FR" dirty="0" err="1" smtClean="0">
                <a:solidFill>
                  <a:srgbClr val="EA5B0C"/>
                </a:solidFill>
              </a:rPr>
              <a:t>powerful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mean</a:t>
            </a:r>
            <a:r>
              <a:rPr lang="fr-FR" dirty="0" smtClean="0">
                <a:solidFill>
                  <a:srgbClr val="EA5B0C"/>
                </a:solidFill>
              </a:rPr>
              <a:t> to </a:t>
            </a:r>
            <a:r>
              <a:rPr lang="fr-FR" dirty="0" err="1" smtClean="0">
                <a:solidFill>
                  <a:srgbClr val="EA5B0C"/>
                </a:solidFill>
              </a:rPr>
              <a:t>define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u="sng" dirty="0" smtClean="0">
                <a:solidFill>
                  <a:srgbClr val="EA5B0C"/>
                </a:solidFill>
              </a:rPr>
              <a:t>best practices</a:t>
            </a:r>
          </a:p>
          <a:p>
            <a:pPr lvl="1"/>
            <a:r>
              <a:rPr lang="fr-FR" sz="1600" dirty="0" err="1" smtClean="0"/>
              <a:t>E.g</a:t>
            </a:r>
            <a:r>
              <a:rPr lang="fr-FR" sz="1600" dirty="0" smtClean="0"/>
              <a:t>.: Zend (PHP) - MCV </a:t>
            </a:r>
            <a:r>
              <a:rPr lang="fr-FR" sz="1600" dirty="0" err="1" smtClean="0"/>
              <a:t>framework</a:t>
            </a:r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51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Toolbox</a:t>
            </a:r>
            <a:r>
              <a:rPr lang="fr-FR" dirty="0" smtClean="0"/>
              <a:t> and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Toolboxes</a:t>
            </a:r>
            <a:r>
              <a:rPr lang="fr-FR" dirty="0" smtClean="0"/>
              <a:t> are </a:t>
            </a:r>
            <a:r>
              <a:rPr lang="fr-FR" dirty="0" err="1" smtClean="0"/>
              <a:t>generally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bioifnormatics</a:t>
            </a:r>
            <a:r>
              <a:rPr lang="fr-FR" dirty="0" smtClean="0"/>
              <a:t> and are </a:t>
            </a:r>
            <a:r>
              <a:rPr lang="fr-FR" dirty="0" err="1" smtClean="0"/>
              <a:t>associated</a:t>
            </a:r>
            <a:r>
              <a:rPr lang="fr-FR" dirty="0" smtClean="0"/>
              <a:t> to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R, Matlab, </a:t>
            </a:r>
            <a:r>
              <a:rPr lang="fr-FR" dirty="0" err="1" smtClean="0"/>
              <a:t>Mathematica</a:t>
            </a:r>
            <a:r>
              <a:rPr lang="fr-FR" dirty="0"/>
              <a:t> </a:t>
            </a:r>
            <a:r>
              <a:rPr lang="fr-FR" dirty="0" smtClean="0"/>
              <a:t>/ Python, C++, Fortran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To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no </a:t>
            </a:r>
            <a:r>
              <a:rPr lang="fr-FR" dirty="0" err="1" smtClean="0"/>
              <a:t>rigourous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in </a:t>
            </a:r>
            <a:r>
              <a:rPr lang="fr-FR" dirty="0" err="1" smtClean="0"/>
              <a:t>bioinformatics</a:t>
            </a:r>
            <a:endParaRPr lang="fr-FR" dirty="0" smtClean="0"/>
          </a:p>
          <a:p>
            <a:pPr lvl="1"/>
            <a:r>
              <a:rPr lang="fr-FR" dirty="0" smtClean="0"/>
              <a:t>So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generally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to interface </a:t>
            </a:r>
            <a:r>
              <a:rPr lang="fr-FR" dirty="0" err="1" smtClean="0"/>
              <a:t>toolboxes</a:t>
            </a:r>
            <a:r>
              <a:rPr lang="fr-FR" dirty="0" smtClean="0"/>
              <a:t> </a:t>
            </a:r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and </a:t>
            </a:r>
            <a:r>
              <a:rPr lang="fr-FR" dirty="0" err="1" smtClean="0"/>
              <a:t>worse</a:t>
            </a:r>
            <a:r>
              <a:rPr lang="fr-FR" dirty="0" smtClean="0"/>
              <a:t>, </a:t>
            </a:r>
            <a:r>
              <a:rPr lang="fr-FR" dirty="0" err="1" smtClean="0"/>
              <a:t>toolboxes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come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/</a:t>
            </a:r>
            <a:r>
              <a:rPr lang="fr-FR" dirty="0" err="1" smtClean="0"/>
              <a:t>plateform</a:t>
            </a:r>
            <a:r>
              <a:rPr lang="fr-FR" dirty="0" smtClean="0"/>
              <a:t> (</a:t>
            </a:r>
            <a:r>
              <a:rPr lang="fr-FR" dirty="0" err="1"/>
              <a:t>e</a:t>
            </a:r>
            <a:r>
              <a:rPr lang="fr-FR" dirty="0" err="1" smtClean="0"/>
              <a:t>.g</a:t>
            </a:r>
            <a:r>
              <a:rPr lang="fr-FR" dirty="0" smtClean="0"/>
              <a:t>. </a:t>
            </a:r>
            <a:r>
              <a:rPr lang="fr-FR" dirty="0" err="1" smtClean="0"/>
              <a:t>Galaxy</a:t>
            </a:r>
            <a:r>
              <a:rPr lang="fr-FR" dirty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a Framework and </a:t>
            </a:r>
            <a:r>
              <a:rPr lang="fr-FR" dirty="0" err="1" smtClean="0"/>
              <a:t>Toolboxes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how </a:t>
            </a:r>
            <a:r>
              <a:rPr lang="fr-FR" dirty="0" err="1" smtClean="0"/>
              <a:t>does</a:t>
            </a:r>
            <a:r>
              <a:rPr lang="fr-FR" dirty="0" smtClean="0"/>
              <a:t> the system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endParaRPr lang="fr-FR" dirty="0" smtClean="0"/>
          </a:p>
          <a:p>
            <a:pPr lvl="1"/>
            <a:r>
              <a:rPr lang="fr-FR" dirty="0" err="1" smtClean="0"/>
              <a:t>Toolboxes</a:t>
            </a:r>
            <a:r>
              <a:rPr lang="fr-FR" dirty="0" smtClean="0"/>
              <a:t> to do the job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69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Metadata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metabolomics</a:t>
            </a:r>
            <a:r>
              <a:rPr lang="fr-FR" dirty="0" smtClean="0"/>
              <a:t> </a:t>
            </a:r>
            <a:r>
              <a:rPr lang="fr-FR" dirty="0" err="1" smtClean="0"/>
              <a:t>metadata</a:t>
            </a:r>
            <a:r>
              <a:rPr lang="fr-FR" dirty="0" smtClean="0"/>
              <a:t> look </a:t>
            </a:r>
            <a:r>
              <a:rPr lang="fr-FR" dirty="0" err="1" smtClean="0"/>
              <a:t>like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smtClean="0"/>
              <a:t>Use of MS data as a first </a:t>
            </a:r>
            <a:r>
              <a:rPr lang="fr-FR" dirty="0" err="1" smtClean="0"/>
              <a:t>usecase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Raw</a:t>
            </a:r>
            <a:r>
              <a:rPr lang="fr-FR" dirty="0" smtClean="0"/>
              <a:t> data =&gt; </a:t>
            </a:r>
            <a:r>
              <a:rPr lang="fr-FR" dirty="0" err="1" smtClean="0"/>
              <a:t>mzXML</a:t>
            </a:r>
            <a:r>
              <a:rPr lang="fr-FR" dirty="0" smtClean="0"/>
              <a:t> file format</a:t>
            </a:r>
          </a:p>
          <a:p>
            <a:endParaRPr lang="fr-FR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zXML</a:t>
            </a:r>
            <a:r>
              <a:rPr lang="en-US" dirty="0" smtClean="0"/>
              <a:t> is </a:t>
            </a:r>
            <a:r>
              <a:rPr lang="en-US" dirty="0"/>
              <a:t>an open data format for storage and exchange of mass spectroscopy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at the </a:t>
            </a:r>
            <a:r>
              <a:rPr lang="en-US" dirty="0" smtClean="0"/>
              <a:t>Seattle </a:t>
            </a:r>
            <a:r>
              <a:rPr lang="en-US" dirty="0" err="1" smtClean="0"/>
              <a:t>Proteom</a:t>
            </a:r>
            <a:r>
              <a:rPr lang="en-US" dirty="0" smtClean="0"/>
              <a:t> Center (Institute </a:t>
            </a:r>
            <a:r>
              <a:rPr lang="en-US" dirty="0"/>
              <a:t>for Systems </a:t>
            </a:r>
            <a:r>
              <a:rPr lang="en-US" dirty="0" smtClean="0"/>
              <a:t>Biology)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sashimi.sourceforge.net/schema_revision/mzXML_2.1/Doc/mzXML_2.1_tutorial.pdf</a:t>
            </a:r>
            <a:endParaRPr lang="fr-FR" dirty="0" smtClean="0"/>
          </a:p>
          <a:p>
            <a:pPr marL="352425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30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metadata</a:t>
            </a:r>
            <a:r>
              <a:rPr lang="fr-FR" dirty="0" smtClean="0"/>
              <a:t> looks </a:t>
            </a:r>
            <a:r>
              <a:rPr lang="fr-FR" dirty="0" err="1" smtClean="0"/>
              <a:t>like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Project / </a:t>
            </a:r>
            <a:r>
              <a:rPr lang="fr-FR" dirty="0" err="1" smtClean="0"/>
              <a:t>Laboratory</a:t>
            </a:r>
            <a:r>
              <a:rPr lang="fr-FR" dirty="0" smtClean="0"/>
              <a:t> / Dates </a:t>
            </a:r>
          </a:p>
          <a:p>
            <a:r>
              <a:rPr lang="fr-FR" dirty="0" err="1" smtClean="0"/>
              <a:t>Operators</a:t>
            </a:r>
            <a:r>
              <a:rPr lang="fr-FR" dirty="0" smtClean="0"/>
              <a:t> (</a:t>
            </a:r>
            <a:r>
              <a:rPr lang="fr-FR" dirty="0" err="1" smtClean="0"/>
              <a:t>persons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perform</a:t>
            </a:r>
            <a:r>
              <a:rPr lang="fr-FR" dirty="0" smtClean="0"/>
              <a:t> the </a:t>
            </a:r>
            <a:r>
              <a:rPr lang="fr-FR" dirty="0" err="1" smtClean="0"/>
              <a:t>experiment</a:t>
            </a:r>
            <a:r>
              <a:rPr lang="fr-FR" dirty="0" smtClean="0"/>
              <a:t>)</a:t>
            </a:r>
          </a:p>
          <a:p>
            <a:r>
              <a:rPr lang="fr-FR" dirty="0" smtClean="0"/>
              <a:t>Instruments + configurations</a:t>
            </a:r>
          </a:p>
          <a:p>
            <a:pPr lvl="1"/>
            <a:r>
              <a:rPr lang="fr-FR" dirty="0" smtClean="0"/>
              <a:t>Acquisition instruments (</a:t>
            </a:r>
            <a:r>
              <a:rPr lang="fr-FR" dirty="0" err="1" smtClean="0"/>
              <a:t>laboratory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r>
              <a:rPr lang="fr-FR" dirty="0"/>
              <a:t> </a:t>
            </a:r>
            <a:r>
              <a:rPr lang="fr-FR" dirty="0" smtClean="0"/>
              <a:t>instrument (</a:t>
            </a:r>
            <a:r>
              <a:rPr lang="fr-FR" dirty="0" err="1" smtClean="0"/>
              <a:t>numerical</a:t>
            </a:r>
            <a:r>
              <a:rPr lang="fr-FR" dirty="0" smtClean="0"/>
              <a:t> software)</a:t>
            </a:r>
          </a:p>
          <a:p>
            <a:r>
              <a:rPr lang="fr-FR" dirty="0" err="1" smtClean="0"/>
              <a:t>Protocols</a:t>
            </a:r>
            <a:r>
              <a:rPr lang="fr-FR" dirty="0"/>
              <a:t> </a:t>
            </a:r>
            <a:r>
              <a:rPr lang="fr-FR" dirty="0" smtClean="0"/>
              <a:t>(Scenarios)</a:t>
            </a:r>
            <a:endParaRPr lang="fr-FR" dirty="0"/>
          </a:p>
          <a:p>
            <a:r>
              <a:rPr lang="fr-FR" dirty="0" err="1" smtClean="0"/>
              <a:t>Experiments</a:t>
            </a:r>
            <a:r>
              <a:rPr lang="fr-FR" dirty="0" smtClean="0"/>
              <a:t> (Scenario </a:t>
            </a:r>
            <a:r>
              <a:rPr lang="fr-FR" dirty="0" err="1" smtClean="0"/>
              <a:t>realizations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Resources</a:t>
            </a:r>
            <a:r>
              <a:rPr lang="fr-FR" dirty="0" smtClean="0"/>
              <a:t> (Data, </a:t>
            </a:r>
            <a:r>
              <a:rPr lang="fr-FR" dirty="0" err="1" smtClean="0"/>
              <a:t>samples</a:t>
            </a:r>
            <a:r>
              <a:rPr lang="fr-FR" dirty="0" smtClean="0"/>
              <a:t>)</a:t>
            </a:r>
          </a:p>
          <a:p>
            <a:r>
              <a:rPr lang="fr-FR" dirty="0"/>
              <a:t>R</a:t>
            </a:r>
            <a:r>
              <a:rPr lang="fr-FR" dirty="0" smtClean="0"/>
              <a:t>eports (html, </a:t>
            </a:r>
            <a:r>
              <a:rPr lang="fr-FR" dirty="0" err="1" smtClean="0"/>
              <a:t>pdf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modelling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2" y="3920532"/>
            <a:ext cx="1485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018719" y="4025897"/>
            <a:ext cx="12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Generalization</a:t>
            </a:r>
            <a:endParaRPr lang="fr-FR" sz="1400" dirty="0" smtClean="0"/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Inheritance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2" y="1226657"/>
            <a:ext cx="312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 </a:t>
            </a:r>
            <a:r>
              <a:rPr lang="fr-FR" dirty="0" err="1" smtClean="0">
                <a:solidFill>
                  <a:srgbClr val="EA5B0C"/>
                </a:solidFill>
              </a:rPr>
              <a:t>object-oriented</a:t>
            </a:r>
            <a:r>
              <a:rPr lang="fr-FR" dirty="0" smtClean="0"/>
              <a:t> data model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5928" y="1658671"/>
            <a:ext cx="792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stakeholder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as an </a:t>
            </a:r>
            <a:r>
              <a:rPr lang="fr-FR" dirty="0" err="1" smtClean="0"/>
              <a:t>object</a:t>
            </a:r>
            <a:r>
              <a:rPr lang="fr-FR" dirty="0"/>
              <a:t> (in the MySQL </a:t>
            </a:r>
            <a:r>
              <a:rPr lang="fr-FR" dirty="0" err="1"/>
              <a:t>database</a:t>
            </a:r>
            <a:r>
              <a:rPr lang="fr-FR" dirty="0"/>
              <a:t> and Matlab 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1795" y="2076155"/>
            <a:ext cx="66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>
                <a:solidFill>
                  <a:srgbClr val="EA5B0C"/>
                </a:solidFill>
              </a:rPr>
              <a:t>C</a:t>
            </a:r>
            <a:r>
              <a:rPr lang="fr-FR" dirty="0" smtClean="0">
                <a:solidFill>
                  <a:srgbClr val="EA5B0C"/>
                </a:solidFill>
              </a:rPr>
              <a:t>an </a:t>
            </a:r>
            <a:r>
              <a:rPr lang="fr-FR" dirty="0" err="1" smtClean="0">
                <a:solidFill>
                  <a:srgbClr val="EA5B0C"/>
                </a:solidFill>
              </a:rPr>
              <a:t>be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implemented</a:t>
            </a:r>
            <a:r>
              <a:rPr lang="fr-FR" dirty="0" smtClean="0">
                <a:solidFill>
                  <a:srgbClr val="EA5B0C"/>
                </a:solidFill>
              </a:rPr>
              <a:t> in </a:t>
            </a:r>
            <a:r>
              <a:rPr lang="fr-FR" dirty="0" err="1" smtClean="0">
                <a:solidFill>
                  <a:srgbClr val="EA5B0C"/>
                </a:solidFill>
              </a:rPr>
              <a:t>any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programming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language</a:t>
            </a:r>
            <a:endParaRPr lang="fr-FR" dirty="0" smtClean="0">
              <a:solidFill>
                <a:srgbClr val="EA5B0C"/>
              </a:solidFill>
            </a:endParaRPr>
          </a:p>
          <a:p>
            <a:pPr marL="285750" indent="-285750">
              <a:buFont typeface="Symbol"/>
              <a:buChar char="Þ"/>
            </a:pPr>
            <a:r>
              <a:rPr lang="fr-FR" dirty="0" err="1">
                <a:solidFill>
                  <a:srgbClr val="EA5B0C"/>
                </a:solidFill>
              </a:rPr>
              <a:t>S</a:t>
            </a:r>
            <a:r>
              <a:rPr lang="fr-FR" dirty="0" err="1" smtClean="0">
                <a:solidFill>
                  <a:srgbClr val="EA5B0C"/>
                </a:solidFill>
              </a:rPr>
              <a:t>tructured</a:t>
            </a:r>
            <a:r>
              <a:rPr lang="fr-FR" dirty="0" smtClean="0">
                <a:solidFill>
                  <a:srgbClr val="EA5B0C"/>
                </a:solidFill>
              </a:rPr>
              <a:t> and </a:t>
            </a:r>
            <a:r>
              <a:rPr lang="fr-FR" dirty="0" err="1" smtClean="0">
                <a:solidFill>
                  <a:srgbClr val="EA5B0C"/>
                </a:solidFill>
              </a:rPr>
              <a:t>unified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bioinformatics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programming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framework</a:t>
            </a:r>
            <a:endParaRPr lang="fr-FR" dirty="0">
              <a:solidFill>
                <a:srgbClr val="EA5B0C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0526" y="3072728"/>
            <a:ext cx="543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</a:t>
            </a:r>
            <a:r>
              <a:rPr lang="fr-FR" dirty="0" err="1" smtClean="0"/>
              <a:t>specifications</a:t>
            </a:r>
            <a:r>
              <a:rPr lang="fr-FR" dirty="0" smtClean="0"/>
              <a:t> : UML (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79720" y="3417214"/>
            <a:ext cx="372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hlinkClick r:id="rId3"/>
              </a:rPr>
              <a:t>http://fr.wikipedia.org/wiki/UML_%</a:t>
            </a:r>
            <a:r>
              <a:rPr lang="fr-FR" sz="1100" dirty="0" smtClean="0">
                <a:hlinkClick r:id="rId3"/>
              </a:rPr>
              <a:t>28informatique%29</a:t>
            </a:r>
            <a:r>
              <a:rPr lang="fr-FR" sz="1100" dirty="0" smtClean="0"/>
              <a:t> </a:t>
            </a:r>
            <a:endParaRPr lang="fr-FR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52" y="4033352"/>
            <a:ext cx="3848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5898681" y="5453900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Aggregation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391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diagrams</a:t>
            </a:r>
            <a:endParaRPr lang="fr-FR" dirty="0" smtClean="0"/>
          </a:p>
          <a:p>
            <a:pPr lvl="1"/>
            <a:r>
              <a:rPr lang="fr-FR" dirty="0" err="1" smtClean="0"/>
              <a:t>Give</a:t>
            </a:r>
            <a:r>
              <a:rPr lang="fr-FR" dirty="0" smtClean="0"/>
              <a:t> relation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stakeholder</a:t>
            </a:r>
            <a:r>
              <a:rPr lang="fr-FR" dirty="0" smtClean="0"/>
              <a:t> of the </a:t>
            </a:r>
            <a:r>
              <a:rPr lang="fr-FR" dirty="0" err="1" smtClean="0"/>
              <a:t>datamodel</a:t>
            </a:r>
            <a:endParaRPr lang="fr-FR" dirty="0"/>
          </a:p>
          <a:p>
            <a:pPr lvl="1"/>
            <a:r>
              <a:rPr lang="fr-FR" dirty="0" smtClean="0"/>
              <a:t>Association</a:t>
            </a:r>
          </a:p>
          <a:p>
            <a:pPr lvl="1"/>
            <a:r>
              <a:rPr lang="fr-FR" dirty="0" smtClean="0"/>
              <a:t>Composition/</a:t>
            </a:r>
            <a:r>
              <a:rPr lang="fr-FR" dirty="0" err="1" smtClean="0"/>
              <a:t>Aggregation</a:t>
            </a:r>
            <a:endParaRPr lang="fr-FR" dirty="0" smtClean="0"/>
          </a:p>
          <a:p>
            <a:pPr lvl="1"/>
            <a:r>
              <a:rPr lang="fr-FR" dirty="0" err="1" smtClean="0"/>
              <a:t>Inheritance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46" y="4225883"/>
            <a:ext cx="3848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70" y="4140158"/>
            <a:ext cx="1143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58" y="5092658"/>
            <a:ext cx="1114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heme/theme1.xml><?xml version="1.0" encoding="utf-8"?>
<a:theme xmlns:a="http://schemas.openxmlformats.org/drawingml/2006/main" name="AVR 2013 - TEMPLATE PPT BIOASTER">
  <a:themeElements>
    <a:clrScheme name="Couleurs Bioas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B0C"/>
      </a:accent1>
      <a:accent2>
        <a:srgbClr val="0055A3"/>
      </a:accent2>
      <a:accent3>
        <a:srgbClr val="64A34A"/>
      </a:accent3>
      <a:accent4>
        <a:srgbClr val="A4A4A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IOAS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B0C"/>
      </a:accent1>
      <a:accent2>
        <a:srgbClr val="0055A3"/>
      </a:accent2>
      <a:accent3>
        <a:srgbClr val="64A34A"/>
      </a:accent3>
      <a:accent4>
        <a:srgbClr val="A4A4A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6312</TotalTime>
  <Words>682</Words>
  <Application>Microsoft Office PowerPoint</Application>
  <PresentationFormat>Affichage à l'écran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AVR 2013 - TEMPLATE PPT BIOASTER</vt:lpstr>
      <vt:lpstr>Framework for management of bioinformatics metadata  Djomangan Adama Ouattara 05 Jan. 2014</vt:lpstr>
      <vt:lpstr>Context</vt:lpstr>
      <vt:lpstr>Context</vt:lpstr>
      <vt:lpstr>Framework and Toolbox</vt:lpstr>
      <vt:lpstr>Toolbox and Framework</vt:lpstr>
      <vt:lpstr>Metadata</vt:lpstr>
      <vt:lpstr>How does metadata looks like</vt:lpstr>
      <vt:lpstr>Data modelling</vt:lpstr>
      <vt:lpstr>UML</vt:lpstr>
      <vt:lpstr>UML</vt:lpstr>
      <vt:lpstr>MVC model</vt:lpstr>
      <vt:lpstr>Framework overview</vt:lpstr>
      <vt:lpstr>WebApp part</vt:lpstr>
      <vt:lpstr>Computing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TEP</dc:creator>
  <cp:lastModifiedBy>Djomangan Adama OUATTARA</cp:lastModifiedBy>
  <cp:revision>1957</cp:revision>
  <cp:lastPrinted>2013-03-14T11:24:13Z</cp:lastPrinted>
  <dcterms:created xsi:type="dcterms:W3CDTF">2013-07-03T15:19:11Z</dcterms:created>
  <dcterms:modified xsi:type="dcterms:W3CDTF">2015-01-08T08:38:10Z</dcterms:modified>
</cp:coreProperties>
</file>