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43" r:id="rId1"/>
  </p:sldMasterIdLst>
  <p:notesMasterIdLst>
    <p:notesMasterId r:id="rId26"/>
  </p:notesMasterIdLst>
  <p:sldIdLst>
    <p:sldId id="256" r:id="rId2"/>
    <p:sldId id="313" r:id="rId3"/>
    <p:sldId id="279" r:id="rId4"/>
    <p:sldId id="315" r:id="rId5"/>
    <p:sldId id="314" r:id="rId6"/>
    <p:sldId id="280" r:id="rId7"/>
    <p:sldId id="302" r:id="rId8"/>
    <p:sldId id="318" r:id="rId9"/>
    <p:sldId id="319" r:id="rId10"/>
    <p:sldId id="316" r:id="rId11"/>
    <p:sldId id="285" r:id="rId12"/>
    <p:sldId id="297" r:id="rId13"/>
    <p:sldId id="321" r:id="rId14"/>
    <p:sldId id="322" r:id="rId15"/>
    <p:sldId id="304" r:id="rId16"/>
    <p:sldId id="305" r:id="rId17"/>
    <p:sldId id="306" r:id="rId18"/>
    <p:sldId id="307" r:id="rId19"/>
    <p:sldId id="308" r:id="rId20"/>
    <p:sldId id="310" r:id="rId21"/>
    <p:sldId id="311" r:id="rId22"/>
    <p:sldId id="325" r:id="rId23"/>
    <p:sldId id="326" r:id="rId24"/>
    <p:sldId id="30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99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80" y="-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18C92-D392-6844-B5FE-A97587E82641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21F4-8031-824F-9A63-DA7C81167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97000"/>
            <a:ext cx="8915400" cy="163814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3EE6-EACC-B143-8918-4E7CDC637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3EE6-EACC-B143-8918-4E7CDC637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3EE6-EACC-B143-8918-4E7CDC637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3EE6-EACC-B143-8918-4E7CDC637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9144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0" y="2514600"/>
            <a:ext cx="9144000" cy="3352800"/>
          </a:xfrm>
        </p:spPr>
        <p:txBody>
          <a:bodyPr/>
          <a:lstStyle>
            <a:lvl1pPr algn="ctr">
              <a:defRPr sz="3200" b="0">
                <a:solidFill>
                  <a:srgbClr val="000000"/>
                </a:solidFill>
              </a:defRPr>
            </a:lvl1pPr>
            <a:lvl2pPr algn="ctr">
              <a:defRPr sz="2400"/>
            </a:lvl2pPr>
            <a:lvl3pPr algn="ctr">
              <a:defRPr sz="2400"/>
            </a:lvl3pPr>
            <a:lvl4pPr algn="ctr">
              <a:defRPr sz="2400"/>
            </a:lvl4pPr>
            <a:lvl5pPr algn="ctr"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3EE6-EACC-B143-8918-4E7CDC637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3EE6-EACC-B143-8918-4E7CDC637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3EE6-EACC-B143-8918-4E7CDC637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0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0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3EE6-EACC-B143-8918-4E7CDC6371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35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35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35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38465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4724399"/>
            <a:ext cx="3566160" cy="18192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38465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4724399"/>
            <a:ext cx="3566160" cy="18192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3EE6-EACC-B143-8918-4E7CDC6371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47333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47333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47333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47333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47333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47333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4"/>
          <p:cNvSpPr>
            <a:spLocks noGrp="1"/>
          </p:cNvSpPr>
          <p:nvPr>
            <p:ph type="title"/>
          </p:nvPr>
        </p:nvSpPr>
        <p:spPr>
          <a:xfrm>
            <a:off x="304800" y="76200"/>
            <a:ext cx="7696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3EE6-EACC-B143-8918-4E7CDC637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3EE6-EACC-B143-8918-4E7CDC637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FAB4DE-AC1B-9643-BBAF-FC82C8010C7A}" type="datetimeFigureOut">
              <a:rPr lang="en-US" smtClean="0"/>
              <a:pPr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CB3EE6-EACC-B143-8918-4E7CDC6371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61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60" r:id="rId17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gf.org/" TargetMode="External"/><Relationship Id="rId4" Type="http://schemas.openxmlformats.org/officeDocument/2006/relationships/hyperlink" Target="http://dmtf.org/standards/cloud" TargetMode="External"/><Relationship Id="rId5" Type="http://schemas.openxmlformats.org/officeDocument/2006/relationships/hyperlink" Target="http://dmtf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cci-wg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ance-bioinformatique.f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gi.eu/infrastructure/cloud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elix-nebula.eu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fédération des</a:t>
            </a:r>
            <a:br>
              <a:rPr lang="fr-FR" dirty="0" smtClean="0"/>
            </a:br>
            <a:r>
              <a:rPr lang="fr-FR" dirty="0" smtClean="0"/>
              <a:t>infrastructures </a:t>
            </a:r>
            <a:r>
              <a:rPr lang="fr-FR" dirty="0" err="1" smtClean="0"/>
              <a:t>cloud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Ecole IN2P3 : Maîtriser le </a:t>
            </a:r>
            <a:r>
              <a:rPr lang="fr-FR" dirty="0" err="1" smtClean="0"/>
              <a:t>cloud</a:t>
            </a:r>
            <a:endParaRPr lang="fr-FR" dirty="0" smtClean="0"/>
          </a:p>
          <a:p>
            <a:r>
              <a:rPr lang="fr-FR" dirty="0" smtClean="0"/>
              <a:t>Charles LOOMIS (LAL)</a:t>
            </a:r>
          </a:p>
          <a:p>
            <a:r>
              <a:rPr lang="fr-FR" dirty="0" smtClean="0"/>
              <a:t>4 juillet 2014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</a:t>
            </a:r>
            <a:r>
              <a:rPr lang="fr-FR" dirty="0" smtClean="0"/>
              <a:t>édération des ressources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L’utilisation coordonn</a:t>
            </a:r>
            <a:r>
              <a:rPr lang="fr-FR" dirty="0" smtClean="0"/>
              <a:t>ée </a:t>
            </a:r>
            <a:r>
              <a:rPr lang="fr-FR" dirty="0" smtClean="0"/>
              <a:t>les </a:t>
            </a:r>
            <a:r>
              <a:rPr lang="fr-FR" dirty="0" err="1" smtClean="0"/>
              <a:t>sevices</a:t>
            </a:r>
            <a:r>
              <a:rPr lang="fr-FR" dirty="0" smtClean="0"/>
              <a:t> </a:t>
            </a:r>
            <a:r>
              <a:rPr lang="fr-FR" dirty="0" err="1" smtClean="0"/>
              <a:t>cloud</a:t>
            </a:r>
            <a:r>
              <a:rPr lang="fr-FR" dirty="0" smtClean="0"/>
              <a:t> différents.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</a:t>
            </a:r>
            <a:r>
              <a:rPr lang="fr-FR" smtClean="0"/>
              <a:t> </a:t>
            </a:r>
            <a:r>
              <a:rPr lang="fr-FR" smtClean="0"/>
              <a:t>besoins</a:t>
            </a:r>
            <a:r>
              <a:rPr lang="fr-FR" smtClean="0"/>
              <a:t> scientifiques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Utilisateurs </a:t>
            </a:r>
            <a:r>
              <a:rPr lang="fr-FR" dirty="0" smtClean="0"/>
              <a:t>doivent partager leur donn</a:t>
            </a:r>
            <a:r>
              <a:rPr lang="fr-FR" dirty="0" smtClean="0"/>
              <a:t>ées et ressources avec les autres dans les collaborations internationales.</a:t>
            </a:r>
            <a:endParaRPr lang="fr-FR" dirty="0" smtClean="0"/>
          </a:p>
          <a:p>
            <a:r>
              <a:rPr lang="fr-FR" dirty="0" smtClean="0"/>
              <a:t>Les analyses scientifiques souvent </a:t>
            </a:r>
            <a:r>
              <a:rPr lang="fr-FR" dirty="0" smtClean="0"/>
              <a:t>a besoin d’une capacité de calcul qui dépasse la capacité d’un seul centre.</a:t>
            </a:r>
            <a:endParaRPr lang="fr-FR" dirty="0" smtClean="0"/>
          </a:p>
          <a:p>
            <a:r>
              <a:rPr lang="fr-FR" dirty="0" smtClean="0"/>
              <a:t>Les objectives scientifique requirent une fiabilité</a:t>
            </a:r>
            <a:r>
              <a:rPr lang="fr-FR" dirty="0" smtClean="0"/>
              <a:t> et redondance qui ne peuvent pas satisfaire par un seul centre. 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Harmonisation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Minimiser les différences entre les infrastructures </a:t>
            </a:r>
            <a:r>
              <a:rPr lang="fr-FR" dirty="0" err="1" smtClean="0"/>
              <a:t>cloud</a:t>
            </a:r>
            <a:r>
              <a:rPr lang="fr-FR" dirty="0" smtClean="0"/>
              <a:t> pour rendre la migration d’un centre d’un autre facile.</a:t>
            </a:r>
          </a:p>
          <a:p>
            <a:pPr lvl="1"/>
            <a:r>
              <a:rPr lang="fr-FR" dirty="0" smtClean="0"/>
              <a:t>Types et s</a:t>
            </a:r>
            <a:r>
              <a:rPr lang="fr-FR" dirty="0" smtClean="0"/>
              <a:t>émantiques des services similaires </a:t>
            </a:r>
          </a:p>
          <a:p>
            <a:pPr lvl="1"/>
            <a:r>
              <a:rPr lang="fr-FR" dirty="0" smtClean="0"/>
              <a:t>Des APIs standardisées pour ces services </a:t>
            </a:r>
            <a:endParaRPr lang="fr-FR" dirty="0" smtClean="0"/>
          </a:p>
          <a:p>
            <a:pPr lvl="1"/>
            <a:r>
              <a:rPr lang="fr-FR" dirty="0" smtClean="0"/>
              <a:t>Un méthode de authentification unique </a:t>
            </a:r>
          </a:p>
          <a:p>
            <a:pPr lvl="1"/>
            <a:r>
              <a:rPr lang="fr-FR" dirty="0" smtClean="0"/>
              <a:t>Un format unique pour les images des machines</a:t>
            </a:r>
          </a:p>
          <a:p>
            <a:pPr lvl="1"/>
            <a:r>
              <a:rPr lang="fr-FR" dirty="0" smtClean="0"/>
              <a:t>Un syst</a:t>
            </a:r>
            <a:r>
              <a:rPr lang="fr-FR" dirty="0" smtClean="0"/>
              <a:t>ème de </a:t>
            </a:r>
            <a:r>
              <a:rPr lang="fr-FR" dirty="0" err="1" smtClean="0"/>
              <a:t>contextualisation</a:t>
            </a:r>
            <a:r>
              <a:rPr lang="fr-FR" dirty="0" smtClean="0"/>
              <a:t> uniforme</a:t>
            </a:r>
          </a:p>
          <a:p>
            <a:r>
              <a:rPr lang="fr-FR" dirty="0" smtClean="0"/>
              <a:t>L’harmonisation des centres différents demande une bonne volonté des instituts (et sociétés) concernés.    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Agr</a:t>
            </a:r>
            <a:r>
              <a:rPr lang="fr-FR" dirty="0" smtClean="0"/>
              <a:t>é</a:t>
            </a:r>
            <a:r>
              <a:rPr lang="fr-FR" dirty="0" smtClean="0"/>
              <a:t>gation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G</a:t>
            </a:r>
            <a:r>
              <a:rPr lang="fr-FR" dirty="0" smtClean="0"/>
              <a:t>érer </a:t>
            </a:r>
            <a:r>
              <a:rPr lang="fr-FR" dirty="0" smtClean="0"/>
              <a:t>les différences entre les infrastructures avec un service intermédiaire</a:t>
            </a:r>
          </a:p>
          <a:p>
            <a:pPr lvl="1"/>
            <a:r>
              <a:rPr lang="fr-FR" dirty="0" smtClean="0"/>
              <a:t>Types et sémantiques des services similaires </a:t>
            </a:r>
            <a:endParaRPr lang="fr-FR" dirty="0" smtClean="0"/>
          </a:p>
          <a:p>
            <a:pPr lvl="1"/>
            <a:r>
              <a:rPr lang="fr-FR" dirty="0" smtClean="0"/>
              <a:t>Un interface abstract et des plugins</a:t>
            </a:r>
          </a:p>
          <a:p>
            <a:pPr lvl="1"/>
            <a:r>
              <a:rPr lang="fr-FR" dirty="0" smtClean="0"/>
              <a:t>Les « </a:t>
            </a:r>
            <a:r>
              <a:rPr lang="fr-FR" dirty="0" err="1" smtClean="0"/>
              <a:t>credentials</a:t>
            </a:r>
            <a:r>
              <a:rPr lang="fr-FR" dirty="0" smtClean="0"/>
              <a:t> » stock</a:t>
            </a:r>
            <a:r>
              <a:rPr lang="fr-FR" dirty="0" smtClean="0"/>
              <a:t>er</a:t>
            </a:r>
            <a:r>
              <a:rPr lang="fr-FR" dirty="0" smtClean="0"/>
              <a:t> par le service intermédiaire </a:t>
            </a:r>
            <a:endParaRPr lang="fr-FR" dirty="0" smtClean="0"/>
          </a:p>
          <a:p>
            <a:pPr lvl="1"/>
            <a:r>
              <a:rPr lang="fr-FR" dirty="0" smtClean="0"/>
              <a:t>Formats des images et méthodes de </a:t>
            </a:r>
            <a:r>
              <a:rPr lang="fr-FR" dirty="0" err="1" smtClean="0"/>
              <a:t>contextualisation</a:t>
            </a:r>
            <a:r>
              <a:rPr lang="fr-FR" dirty="0" smtClean="0"/>
              <a:t> différents traiter par le service intermédiaire</a:t>
            </a:r>
            <a:endParaRPr lang="fr-FR" dirty="0" smtClean="0"/>
          </a:p>
          <a:p>
            <a:pPr lvl="1"/>
            <a:r>
              <a:rPr lang="fr-FR" dirty="0" smtClean="0"/>
              <a:t>Potentiellement les services de placement et migration des machines virtuelles et donn</a:t>
            </a:r>
            <a:r>
              <a:rPr lang="fr-FR" dirty="0" smtClean="0"/>
              <a:t>ées </a:t>
            </a:r>
            <a:endParaRPr lang="fr-FR" dirty="0" smtClean="0"/>
          </a:p>
          <a:p>
            <a:r>
              <a:rPr lang="fr-FR" dirty="0" smtClean="0"/>
              <a:t>L’agrégation demande plus d’effort aux utilisateurs ou au service intermédiaire</a:t>
            </a:r>
            <a:r>
              <a:rPr lang="fr-FR" dirty="0" smtClean="0"/>
              <a:t>.</a:t>
            </a:r>
            <a:r>
              <a:rPr lang="fr-FR" dirty="0" smtClean="0"/>
              <a:t> 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Harmonisation </a:t>
            </a:r>
            <a:r>
              <a:rPr lang="en-US" dirty="0" err="1" smtClean="0">
                <a:sym typeface="Wingdings"/>
              </a:rPr>
              <a:t></a:t>
            </a:r>
            <a:r>
              <a:rPr lang="en-US" dirty="0" smtClean="0">
                <a:sym typeface="Wingdings"/>
              </a:rPr>
              <a:t> </a:t>
            </a:r>
            <a:r>
              <a:rPr lang="fr-FR" dirty="0" smtClean="0"/>
              <a:t>Agr</a:t>
            </a:r>
            <a:r>
              <a:rPr lang="fr-FR" dirty="0" smtClean="0"/>
              <a:t>égation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deux techniques sont compl</a:t>
            </a:r>
            <a:r>
              <a:rPr lang="fr-FR" dirty="0" smtClean="0"/>
              <a:t>émentaires</a:t>
            </a:r>
            <a:r>
              <a:rPr lang="fr-FR" dirty="0" smtClean="0"/>
              <a:t> !</a:t>
            </a:r>
            <a:r>
              <a:rPr lang="fr-FR" dirty="0" smtClean="0"/>
              <a:t> </a:t>
            </a:r>
          </a:p>
          <a:p>
            <a:r>
              <a:rPr lang="fr-FR" dirty="0" smtClean="0"/>
              <a:t>Mais si on utilise les services </a:t>
            </a:r>
            <a:r>
              <a:rPr lang="fr-FR" dirty="0" err="1" smtClean="0"/>
              <a:t>cloud</a:t>
            </a:r>
            <a:r>
              <a:rPr lang="fr-FR" dirty="0" smtClean="0"/>
              <a:t> commerciaux,</a:t>
            </a:r>
            <a:r>
              <a:rPr lang="fr-FR" dirty="0" smtClean="0"/>
              <a:t> les techniques d’agrégation sont presque obligatoires.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Harmonisation—Authentification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base d’identification unique (LDAP, AD, …)</a:t>
            </a:r>
          </a:p>
          <a:p>
            <a:r>
              <a:rPr lang="fr-FR" dirty="0" smtClean="0"/>
              <a:t>Réutilisation de l’infrastructure PKI du EGI</a:t>
            </a:r>
          </a:p>
          <a:p>
            <a:pPr lvl="1"/>
            <a:r>
              <a:rPr lang="fr-FR" dirty="0" smtClean="0"/>
              <a:t>Un syst</a:t>
            </a:r>
            <a:r>
              <a:rPr lang="fr-FR" dirty="0" smtClean="0"/>
              <a:t>ème déjà accepté par plusieurs institute</a:t>
            </a:r>
            <a:r>
              <a:rPr lang="fr-FR" dirty="0" smtClean="0"/>
              <a:t>s dans monde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VOs</a:t>
            </a:r>
            <a:r>
              <a:rPr lang="fr-FR" dirty="0" smtClean="0"/>
              <a:t> </a:t>
            </a:r>
            <a:r>
              <a:rPr lang="fr-FR" dirty="0" smtClean="0"/>
              <a:t>permettre aussi une gestion</a:t>
            </a:r>
            <a:r>
              <a:rPr lang="fr-FR" dirty="0" smtClean="0"/>
              <a:t> des droits distribuée </a:t>
            </a:r>
            <a:endParaRPr lang="fr-FR" dirty="0" smtClean="0"/>
          </a:p>
          <a:p>
            <a:r>
              <a:rPr lang="fr-FR" dirty="0" smtClean="0"/>
              <a:t>Syst</a:t>
            </a:r>
            <a:r>
              <a:rPr lang="fr-FR" dirty="0" smtClean="0"/>
              <a:t>èmes d’</a:t>
            </a:r>
            <a:r>
              <a:rPr lang="fr-FR" dirty="0" smtClean="0"/>
              <a:t>a</a:t>
            </a:r>
            <a:r>
              <a:rPr lang="fr-FR" dirty="0" smtClean="0"/>
              <a:t>uthentification qui utilisent les jetons </a:t>
            </a:r>
          </a:p>
          <a:p>
            <a:pPr lvl="1"/>
            <a:r>
              <a:rPr lang="fr-FR" dirty="0" err="1" smtClean="0"/>
              <a:t>Shibboleth</a:t>
            </a:r>
            <a:r>
              <a:rPr lang="fr-FR" dirty="0" smtClean="0"/>
              <a:t>, </a:t>
            </a:r>
            <a:r>
              <a:rPr lang="fr-FR" dirty="0" err="1" smtClean="0"/>
              <a:t>eduGAIN</a:t>
            </a:r>
            <a:r>
              <a:rPr lang="fr-FR" dirty="0" smtClean="0"/>
              <a:t>, …</a:t>
            </a:r>
          </a:p>
          <a:p>
            <a:pPr lvl="1"/>
            <a:r>
              <a:rPr lang="fr-FR" dirty="0" smtClean="0"/>
              <a:t>Le jeton (SAML) contient l’authentification de la personne ou du services et également les droits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Harmonisation—API Standardis</a:t>
            </a:r>
            <a:r>
              <a:rPr lang="fr-FR" smtClean="0"/>
              <a:t>ée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Open Cloud </a:t>
            </a:r>
            <a:r>
              <a:rPr lang="fr-FR" dirty="0" err="1" smtClean="0"/>
              <a:t>Computing</a:t>
            </a:r>
            <a:r>
              <a:rPr lang="fr-FR" dirty="0" smtClean="0"/>
              <a:t> Interface</a:t>
            </a:r>
          </a:p>
          <a:p>
            <a:pPr lvl="1"/>
            <a:r>
              <a:rPr lang="fr-FR" dirty="0" smtClean="0"/>
              <a:t>OCCI (</a:t>
            </a:r>
            <a:r>
              <a:rPr lang="fr-FR" dirty="0" smtClean="0">
                <a:hlinkClick r:id="rId2"/>
              </a:rPr>
              <a:t>http://occi-wg.org/</a:t>
            </a:r>
            <a:r>
              <a:rPr lang="fr-FR" dirty="0" smtClean="0"/>
              <a:t>) </a:t>
            </a:r>
          </a:p>
          <a:p>
            <a:pPr lvl="1"/>
            <a:r>
              <a:rPr lang="fr-FR" dirty="0" smtClean="0"/>
              <a:t>Développé</a:t>
            </a:r>
            <a:r>
              <a:rPr lang="fr-FR" dirty="0" smtClean="0"/>
              <a:t> et </a:t>
            </a:r>
            <a:r>
              <a:rPr lang="fr-FR" dirty="0" smtClean="0"/>
              <a:t>promu par OGF (</a:t>
            </a:r>
            <a:r>
              <a:rPr lang="fr-FR" dirty="0" smtClean="0">
                <a:hlinkClick r:id="rId3"/>
              </a:rPr>
              <a:t>http://www.ogf.org/</a:t>
            </a:r>
            <a:r>
              <a:rPr lang="fr-FR" dirty="0" smtClean="0"/>
              <a:t>) </a:t>
            </a:r>
          </a:p>
          <a:p>
            <a:r>
              <a:rPr lang="fr-FR" dirty="0" smtClean="0"/>
              <a:t>Cloud Infrastructure Management Interface</a:t>
            </a:r>
            <a:endParaRPr lang="fr-FR" dirty="0" smtClean="0"/>
          </a:p>
          <a:p>
            <a:pPr lvl="1"/>
            <a:r>
              <a:rPr lang="fr-FR" dirty="0" smtClean="0"/>
              <a:t>CIMI (</a:t>
            </a:r>
            <a:r>
              <a:rPr lang="fr-FR" dirty="0" smtClean="0">
                <a:hlinkClick r:id="rId4"/>
              </a:rPr>
              <a:t>http://dmtf.org/standards/cloud</a:t>
            </a:r>
            <a:r>
              <a:rPr lang="fr-FR" dirty="0" smtClean="0"/>
              <a:t>) </a:t>
            </a:r>
            <a:endParaRPr lang="fr-FR" dirty="0" smtClean="0"/>
          </a:p>
          <a:p>
            <a:pPr lvl="1"/>
            <a:r>
              <a:rPr lang="fr-FR" dirty="0" smtClean="0"/>
              <a:t>Développé et promu par</a:t>
            </a:r>
            <a:r>
              <a:rPr lang="fr-FR" dirty="0" smtClean="0"/>
              <a:t> DMTF (</a:t>
            </a:r>
            <a:r>
              <a:rPr lang="fr-FR" dirty="0" smtClean="0">
                <a:hlinkClick r:id="rId5"/>
              </a:rPr>
              <a:t>http://dmtf.org</a:t>
            </a:r>
            <a:r>
              <a:rPr lang="fr-FR" dirty="0" smtClean="0"/>
              <a:t>) </a:t>
            </a:r>
            <a:endParaRPr lang="fr-FR" dirty="0" smtClean="0"/>
          </a:p>
          <a:p>
            <a:r>
              <a:rPr lang="fr-FR" dirty="0" smtClean="0"/>
              <a:t>OCCI et CIMI ne sont pas bien support</a:t>
            </a:r>
            <a:r>
              <a:rPr lang="fr-FR" dirty="0" smtClean="0"/>
              <a:t>és par les fournisseurs </a:t>
            </a:r>
            <a:r>
              <a:rPr lang="fr-FR" dirty="0" err="1" smtClean="0"/>
              <a:t>cloud</a:t>
            </a:r>
            <a:r>
              <a:rPr lang="fr-FR" dirty="0" smtClean="0"/>
              <a:t> commerciaux ni les distributions </a:t>
            </a:r>
            <a:r>
              <a:rPr lang="fr-FR" dirty="0" err="1" smtClean="0"/>
              <a:t>cloud</a:t>
            </a:r>
            <a:r>
              <a:rPr lang="fr-FR" dirty="0" smtClean="0"/>
              <a:t> « open source ».</a:t>
            </a:r>
            <a:endParaRPr lang="fr-FR" dirty="0" smtClean="0"/>
          </a:p>
          <a:p>
            <a:r>
              <a:rPr lang="fr-FR" dirty="0" smtClean="0"/>
              <a:t>Les APIs d’Amazon EC2/S3 sont sont toujours les plus impl</a:t>
            </a:r>
            <a:r>
              <a:rPr lang="fr-FR" dirty="0" smtClean="0"/>
              <a:t>émentées et utilisées </a:t>
            </a:r>
            <a:r>
              <a:rPr lang="fr-FR" dirty="0" err="1" smtClean="0">
                <a:sym typeface="Wingdings"/>
              </a:rPr>
              <a:t></a:t>
            </a:r>
            <a:r>
              <a:rPr lang="fr-FR" dirty="0" smtClean="0">
                <a:sym typeface="Wingdings"/>
              </a:rPr>
              <a:t> un standard « de facto ». 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Harmonisation—</a:t>
            </a:r>
            <a:r>
              <a:rPr lang="fr-FR" dirty="0" err="1" smtClean="0"/>
              <a:t>Contexualisation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Les groupes qui d</a:t>
            </a:r>
            <a:r>
              <a:rPr lang="fr-FR" dirty="0" smtClean="0"/>
              <a:t>éveloppent les standards ont </a:t>
            </a:r>
            <a:r>
              <a:rPr lang="fr-FR" smtClean="0"/>
              <a:t>compl</a:t>
            </a:r>
            <a:r>
              <a:rPr lang="fr-FR" smtClean="0"/>
              <a:t>ètement ignoré </a:t>
            </a:r>
            <a:r>
              <a:rPr lang="fr-FR" dirty="0" smtClean="0"/>
              <a:t>la </a:t>
            </a:r>
            <a:r>
              <a:rPr lang="fr-FR" dirty="0" err="1" smtClean="0"/>
              <a:t>contextualisation</a:t>
            </a:r>
            <a:r>
              <a:rPr lang="fr-FR" dirty="0" smtClean="0"/>
              <a:t>; le point qui est le plus important ! </a:t>
            </a:r>
            <a:endParaRPr lang="fr-FR" dirty="0" smtClean="0"/>
          </a:p>
          <a:p>
            <a:r>
              <a:rPr lang="fr-FR" dirty="0" smtClean="0"/>
              <a:t>M</a:t>
            </a:r>
            <a:r>
              <a:rPr lang="fr-FR" dirty="0" smtClean="0"/>
              <a:t>écanismes existants : </a:t>
            </a:r>
            <a:endParaRPr lang="fr-FR" dirty="0" smtClean="0"/>
          </a:p>
          <a:p>
            <a:pPr lvl="1"/>
            <a:r>
              <a:rPr lang="fr-FR" dirty="0" smtClean="0"/>
              <a:t>Une disque CD-ROM ou VFAT attach</a:t>
            </a:r>
            <a:r>
              <a:rPr lang="fr-FR" dirty="0" smtClean="0"/>
              <a:t>ée à la machine virtuelle</a:t>
            </a:r>
          </a:p>
          <a:p>
            <a:pPr lvl="1"/>
            <a:r>
              <a:rPr lang="fr-FR" dirty="0" smtClean="0"/>
              <a:t>Une serveur web privé avec les informations du contexte</a:t>
            </a:r>
          </a:p>
          <a:p>
            <a:pPr lvl="1"/>
            <a:r>
              <a:rPr lang="fr-FR" dirty="0" smtClean="0"/>
              <a:t>Modification directe d’une image pour une machine virtuelles 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err="1" smtClean="0"/>
              <a:t>CloudInit</a:t>
            </a:r>
            <a:r>
              <a:rPr lang="fr-FR" dirty="0" smtClean="0"/>
              <a:t> devient un standard « de facto »</a:t>
            </a:r>
          </a:p>
          <a:p>
            <a:pPr lvl="1"/>
            <a:r>
              <a:rPr lang="fr-FR" dirty="0" smtClean="0"/>
              <a:t>Impl</a:t>
            </a:r>
            <a:r>
              <a:rPr lang="fr-FR" dirty="0" smtClean="0"/>
              <a:t>émenter par le plupart des logiciels </a:t>
            </a:r>
            <a:r>
              <a:rPr lang="fr-FR" dirty="0" err="1" smtClean="0"/>
              <a:t>cloud</a:t>
            </a:r>
            <a:endParaRPr lang="fr-FR" dirty="0" smtClean="0"/>
          </a:p>
          <a:p>
            <a:pPr lvl="1"/>
            <a:r>
              <a:rPr lang="fr-FR" dirty="0" smtClean="0"/>
              <a:t>Compatible avec Amazon, mais pas trop des autre fournisseurs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Agr</a:t>
            </a:r>
            <a:r>
              <a:rPr lang="fr-FR" smtClean="0"/>
              <a:t>égation</a:t>
            </a:r>
            <a:r>
              <a:rPr lang="fr-FR" smtClean="0"/>
              <a:t>—Plugins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interface commune pour toutes les </a:t>
            </a:r>
            <a:r>
              <a:rPr lang="fr-FR" dirty="0" smtClean="0"/>
              <a:t>infrastructures</a:t>
            </a:r>
          </a:p>
          <a:p>
            <a:pPr lvl="1"/>
            <a:r>
              <a:rPr lang="fr-FR" dirty="0" smtClean="0"/>
              <a:t>Peut inclure uniquement les caractéristiques communes entre toutes les infrastructures </a:t>
            </a:r>
            <a:r>
              <a:rPr lang="fr-FR" dirty="0" err="1" smtClean="0"/>
              <a:t>clouds</a:t>
            </a:r>
            <a:endParaRPr lang="fr-FR" dirty="0" smtClean="0"/>
          </a:p>
          <a:p>
            <a:pPr lvl="1"/>
            <a:r>
              <a:rPr lang="fr-FR" dirty="0" smtClean="0"/>
              <a:t>Les caractéristiques particulaires peuvent être visibles aux utilisateurs mais dans un façon non portable </a:t>
            </a:r>
            <a:r>
              <a:rPr lang="fr-FR" dirty="0" smtClean="0"/>
              <a:t> </a:t>
            </a:r>
          </a:p>
          <a:p>
            <a:r>
              <a:rPr lang="fr-FR" dirty="0" smtClean="0"/>
              <a:t>On utilise (normalement) </a:t>
            </a:r>
            <a:r>
              <a:rPr lang="fr-FR" dirty="0" smtClean="0"/>
              <a:t>une architecture “plugin” </a:t>
            </a:r>
          </a:p>
          <a:p>
            <a:pPr lvl="1"/>
            <a:r>
              <a:rPr lang="fr-FR" dirty="0" smtClean="0"/>
              <a:t>Traduction entre l’interface commune et l’interface native</a:t>
            </a:r>
          </a:p>
          <a:p>
            <a:pPr lvl="1"/>
            <a:r>
              <a:rPr lang="fr-FR" dirty="0" smtClean="0"/>
              <a:t>Doit d</a:t>
            </a:r>
            <a:r>
              <a:rPr lang="fr-FR" dirty="0" smtClean="0"/>
              <a:t>évelopper </a:t>
            </a:r>
            <a:r>
              <a:rPr lang="fr-FR" dirty="0" smtClean="0"/>
              <a:t>un plugin pour chaque API différentes 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Agr</a:t>
            </a:r>
            <a:r>
              <a:rPr lang="fr-FR" dirty="0" smtClean="0"/>
              <a:t>égation</a:t>
            </a:r>
            <a:r>
              <a:rPr lang="fr-FR" dirty="0" smtClean="0"/>
              <a:t>—</a:t>
            </a:r>
            <a:r>
              <a:rPr lang="fr-FR" dirty="0" err="1" smtClean="0"/>
              <a:t>Brokering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dirty="0" smtClean="0"/>
              <a:t>service « broker » est indispensable avec l’agrégation des ressource </a:t>
            </a:r>
            <a:r>
              <a:rPr lang="fr-FR" dirty="0" err="1" smtClean="0"/>
              <a:t>cloud</a:t>
            </a:r>
            <a:endParaRPr lang="fr-FR" dirty="0" smtClean="0"/>
          </a:p>
          <a:p>
            <a:pPr lvl="1"/>
            <a:r>
              <a:rPr lang="fr-FR" dirty="0" smtClean="0"/>
              <a:t>Peut optimiser le déploiement initial et son évolution </a:t>
            </a:r>
          </a:p>
          <a:p>
            <a:pPr lvl="1"/>
            <a:r>
              <a:rPr lang="fr-FR" dirty="0" smtClean="0"/>
              <a:t>Le « monitoring » des ressources est requis</a:t>
            </a:r>
          </a:p>
          <a:p>
            <a:pPr lvl="1"/>
            <a:r>
              <a:rPr lang="fr-FR" dirty="0" smtClean="0"/>
              <a:t>L’utilisateur (ou administrateur) doit fournir un politique explicit</a:t>
            </a:r>
          </a:p>
          <a:p>
            <a:r>
              <a:rPr lang="fr-FR" dirty="0" smtClean="0"/>
              <a:t>Un broker permet aussi les infrastructures « </a:t>
            </a:r>
            <a:r>
              <a:rPr lang="fr-FR" dirty="0" err="1" smtClean="0"/>
              <a:t>hybrid</a:t>
            </a:r>
            <a:r>
              <a:rPr lang="fr-FR" dirty="0" smtClean="0"/>
              <a:t> » entre les ressources privés et les ressources publiques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importantes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Est-ce que la f</a:t>
            </a:r>
            <a:r>
              <a:rPr lang="fr-FR" dirty="0" smtClean="0"/>
              <a:t>édération des ressources est nécessaire</a:t>
            </a:r>
            <a:r>
              <a:rPr lang="fr-FR" dirty="0" smtClean="0"/>
              <a:t> ?</a:t>
            </a:r>
          </a:p>
          <a:p>
            <a:r>
              <a:rPr lang="fr-FR" dirty="0" smtClean="0"/>
              <a:t>Si oui, comment on peut fédérer les ressources ?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cloud</a:t>
            </a:r>
            <a:r>
              <a:rPr lang="fr-FR" dirty="0" smtClean="0"/>
              <a:t> f</a:t>
            </a:r>
            <a:r>
              <a:rPr lang="fr-FR" dirty="0" smtClean="0"/>
              <a:t>édérés 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initiatives</a:t>
            </a:r>
            <a:r>
              <a:rPr lang="fr-FR" dirty="0" smtClean="0"/>
              <a:t> pour </a:t>
            </a:r>
            <a:r>
              <a:rPr lang="fr-FR" dirty="0" smtClean="0"/>
              <a:t>les </a:t>
            </a:r>
            <a:r>
              <a:rPr lang="fr-FR" dirty="0" err="1" smtClean="0"/>
              <a:t>clouds</a:t>
            </a:r>
            <a:r>
              <a:rPr lang="fr-FR" dirty="0" smtClean="0"/>
              <a:t> fédérés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Institut Français de Bioinformatique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IFB : </a:t>
            </a:r>
            <a:r>
              <a:rPr lang="fr-FR" dirty="0" smtClean="0">
                <a:hlinkClick r:id="rId2"/>
              </a:rPr>
              <a:t>http://france-bioinformatique.fr</a:t>
            </a:r>
            <a:endParaRPr lang="fr-FR" dirty="0" smtClean="0"/>
          </a:p>
          <a:p>
            <a:pPr lvl="1"/>
            <a:r>
              <a:rPr lang="fr-FR" dirty="0" smtClean="0"/>
              <a:t>Une infrastructure </a:t>
            </a:r>
            <a:r>
              <a:rPr lang="fr-FR" dirty="0" err="1" smtClean="0"/>
              <a:t>cloud</a:t>
            </a:r>
            <a:r>
              <a:rPr lang="fr-FR" dirty="0" smtClean="0"/>
              <a:t> f</a:t>
            </a:r>
            <a:r>
              <a:rPr lang="fr-FR" dirty="0" smtClean="0"/>
              <a:t>édérée en France</a:t>
            </a:r>
          </a:p>
          <a:p>
            <a:pPr lvl="1"/>
            <a:r>
              <a:rPr lang="fr-FR" dirty="0" smtClean="0"/>
              <a:t>Le cœur est hébergé </a:t>
            </a:r>
            <a:r>
              <a:rPr lang="fr-FR" dirty="0" smtClean="0"/>
              <a:t>à</a:t>
            </a:r>
            <a:r>
              <a:rPr lang="fr-FR" dirty="0" smtClean="0"/>
              <a:t> IDRIS (Orsay)</a:t>
            </a:r>
            <a:endParaRPr lang="fr-FR" dirty="0" smtClean="0"/>
          </a:p>
          <a:p>
            <a:r>
              <a:rPr lang="fr-FR" dirty="0" smtClean="0"/>
              <a:t>Caractéristiques </a:t>
            </a:r>
            <a:endParaRPr lang="fr-FR" dirty="0" smtClean="0"/>
          </a:p>
          <a:p>
            <a:pPr lvl="1"/>
            <a:r>
              <a:rPr lang="fr-FR" dirty="0" smtClean="0"/>
              <a:t>Authentification commune</a:t>
            </a:r>
          </a:p>
          <a:p>
            <a:pPr lvl="1"/>
            <a:r>
              <a:rPr lang="fr-FR" dirty="0" smtClean="0"/>
              <a:t>Des APIs différents </a:t>
            </a:r>
          </a:p>
          <a:p>
            <a:pPr lvl="1"/>
            <a:r>
              <a:rPr lang="fr-FR" dirty="0" err="1" smtClean="0"/>
              <a:t>Appliances</a:t>
            </a:r>
            <a:r>
              <a:rPr lang="fr-FR" dirty="0" smtClean="0"/>
              <a:t> et applications communes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European Grid Infrastructure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EGI </a:t>
            </a:r>
            <a:r>
              <a:rPr lang="fr-FR" dirty="0" err="1" smtClean="0"/>
              <a:t>FedCloud</a:t>
            </a:r>
            <a:r>
              <a:rPr lang="fr-FR" dirty="0" smtClean="0"/>
              <a:t> : </a:t>
            </a:r>
            <a:r>
              <a:rPr lang="fr-FR" dirty="0" smtClean="0">
                <a:hlinkClick r:id="rId2"/>
              </a:rPr>
              <a:t>https://www.egi.eu/infrastructure/cloud/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dirty="0" smtClean="0"/>
              <a:t>Une infrastructure </a:t>
            </a:r>
            <a:r>
              <a:rPr lang="fr-FR" dirty="0" err="1" smtClean="0"/>
              <a:t>cloud</a:t>
            </a:r>
            <a:r>
              <a:rPr lang="fr-FR" dirty="0" smtClean="0"/>
              <a:t> f</a:t>
            </a:r>
            <a:r>
              <a:rPr lang="fr-FR" dirty="0" smtClean="0"/>
              <a:t>édérée en Europe</a:t>
            </a:r>
          </a:p>
          <a:p>
            <a:pPr lvl="1"/>
            <a:r>
              <a:rPr lang="fr-FR" dirty="0" smtClean="0"/>
              <a:t>Basé sur l’infrastructure et outils existantes pour la grille</a:t>
            </a:r>
            <a:endParaRPr lang="fr-FR" dirty="0" smtClean="0"/>
          </a:p>
          <a:p>
            <a:r>
              <a:rPr lang="fr-FR" dirty="0" smtClean="0"/>
              <a:t>Caractéristiques </a:t>
            </a:r>
            <a:endParaRPr lang="fr-FR" dirty="0" smtClean="0"/>
          </a:p>
          <a:p>
            <a:pPr lvl="1"/>
            <a:r>
              <a:rPr lang="fr-FR" dirty="0" smtClean="0"/>
              <a:t>Authentification </a:t>
            </a:r>
            <a:r>
              <a:rPr lang="fr-FR" dirty="0" smtClean="0"/>
              <a:t>commune (certificats grilles)</a:t>
            </a:r>
          </a:p>
          <a:p>
            <a:pPr lvl="1"/>
            <a:r>
              <a:rPr lang="fr-FR" dirty="0" smtClean="0"/>
              <a:t>API </a:t>
            </a:r>
            <a:r>
              <a:rPr lang="fr-FR" dirty="0" smtClean="0"/>
              <a:t>commune : OCCI </a:t>
            </a:r>
          </a:p>
          <a:p>
            <a:pPr lvl="1"/>
            <a:r>
              <a:rPr lang="fr-FR" dirty="0" err="1" smtClean="0"/>
              <a:t>Appliances</a:t>
            </a:r>
            <a:r>
              <a:rPr lang="fr-FR" dirty="0" smtClean="0"/>
              <a:t> “commune”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Helix</a:t>
            </a:r>
            <a:r>
              <a:rPr lang="fr-FR" dirty="0" smtClean="0"/>
              <a:t> </a:t>
            </a:r>
            <a:r>
              <a:rPr lang="fr-FR" dirty="0" err="1" smtClean="0"/>
              <a:t>Nebula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Helix</a:t>
            </a:r>
            <a:r>
              <a:rPr lang="fr-FR" dirty="0" smtClean="0"/>
              <a:t> </a:t>
            </a:r>
            <a:r>
              <a:rPr lang="fr-FR" dirty="0" err="1" smtClean="0"/>
              <a:t>Nebula</a:t>
            </a:r>
            <a:r>
              <a:rPr lang="fr-FR" dirty="0" smtClean="0"/>
              <a:t>: </a:t>
            </a:r>
            <a:r>
              <a:rPr lang="en-US" dirty="0" smtClean="0">
                <a:hlinkClick r:id="rId2"/>
              </a:rPr>
              <a:t>http://www.helix-</a:t>
            </a:r>
            <a:r>
              <a:rPr lang="en-US" dirty="0" smtClean="0">
                <a:hlinkClick r:id="rId2"/>
              </a:rPr>
              <a:t>nebula.eu</a:t>
            </a:r>
            <a:r>
              <a:rPr lang="en-US" dirty="0" smtClean="0"/>
              <a:t> </a:t>
            </a:r>
            <a:endParaRPr lang="fr-FR" dirty="0" smtClean="0"/>
          </a:p>
          <a:p>
            <a:pPr lvl="1"/>
            <a:r>
              <a:rPr lang="fr-FR" dirty="0" smtClean="0"/>
              <a:t>Une infrastructure </a:t>
            </a:r>
            <a:r>
              <a:rPr lang="fr-FR" dirty="0" err="1" smtClean="0"/>
              <a:t>cloud</a:t>
            </a:r>
            <a:r>
              <a:rPr lang="fr-FR" dirty="0" smtClean="0"/>
              <a:t> f</a:t>
            </a:r>
            <a:r>
              <a:rPr lang="fr-FR" dirty="0" smtClean="0"/>
              <a:t>édérée pour la science </a:t>
            </a:r>
          </a:p>
          <a:p>
            <a:pPr lvl="1"/>
            <a:r>
              <a:rPr lang="fr-FR" dirty="0" smtClean="0"/>
              <a:t>L</a:t>
            </a:r>
            <a:r>
              <a:rPr lang="fr-FR" dirty="0" smtClean="0"/>
              <a:t>es sociétés </a:t>
            </a:r>
            <a:r>
              <a:rPr lang="fr-FR" dirty="0" err="1" smtClean="0"/>
              <a:t>cloud</a:t>
            </a:r>
            <a:r>
              <a:rPr lang="fr-FR" dirty="0" smtClean="0"/>
              <a:t> européennes fournissent les ressources</a:t>
            </a:r>
          </a:p>
          <a:p>
            <a:pPr lvl="1"/>
            <a:r>
              <a:rPr lang="fr-FR" dirty="0" smtClean="0"/>
              <a:t>Valider par CERN, EMBL, ESA, et PIC</a:t>
            </a:r>
            <a:r>
              <a:rPr lang="fr-FR" dirty="0" smtClean="0"/>
              <a:t>  </a:t>
            </a:r>
            <a:endParaRPr lang="fr-FR" dirty="0" smtClean="0"/>
          </a:p>
          <a:p>
            <a:r>
              <a:rPr lang="fr-FR" dirty="0" smtClean="0"/>
              <a:t>Caractéristiques </a:t>
            </a:r>
            <a:endParaRPr lang="fr-FR" dirty="0" smtClean="0"/>
          </a:p>
          <a:p>
            <a:pPr lvl="1"/>
            <a:r>
              <a:rPr lang="fr-FR" dirty="0" smtClean="0"/>
              <a:t>Authentifications différentes</a:t>
            </a:r>
          </a:p>
          <a:p>
            <a:pPr lvl="1"/>
            <a:r>
              <a:rPr lang="fr-FR" dirty="0" smtClean="0"/>
              <a:t>API</a:t>
            </a:r>
            <a:r>
              <a:rPr lang="fr-FR" dirty="0" smtClean="0"/>
              <a:t> diff</a:t>
            </a:r>
            <a:r>
              <a:rPr lang="fr-FR" dirty="0" smtClean="0"/>
              <a:t>érentes </a:t>
            </a:r>
            <a:endParaRPr lang="fr-FR" dirty="0" smtClean="0"/>
          </a:p>
          <a:p>
            <a:pPr lvl="1"/>
            <a:r>
              <a:rPr lang="fr-FR" dirty="0" err="1" smtClean="0"/>
              <a:t>Appliances</a:t>
            </a:r>
            <a:r>
              <a:rPr lang="fr-FR" dirty="0" smtClean="0"/>
              <a:t> diff</a:t>
            </a:r>
            <a:r>
              <a:rPr lang="fr-FR" dirty="0" smtClean="0"/>
              <a:t>érentes (mais similaires)</a:t>
            </a:r>
          </a:p>
          <a:p>
            <a:pPr lvl="1"/>
            <a:r>
              <a:rPr lang="fr-FR" dirty="0" smtClean="0"/>
              <a:t>Unique broker pour la fédération (</a:t>
            </a:r>
            <a:r>
              <a:rPr lang="fr-FR" dirty="0" err="1" smtClean="0"/>
              <a:t>SlipStream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Questions...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1341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/>
              <a:t>Copyright © 2014, Charles Loomis</a:t>
            </a:r>
            <a:endParaRPr lang="en-US" sz="1400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889000" y="5481310"/>
            <a:ext cx="7251700" cy="523220"/>
            <a:chOff x="130840" y="5521980"/>
            <a:chExt cx="72517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30840" y="5521980"/>
              <a:ext cx="5965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0" dirty="0" smtClean="0"/>
                <a:t>This work is licensed under the Creative</a:t>
              </a:r>
              <a:r>
                <a:rPr lang="en-US" sz="1400" b="0" baseline="0" dirty="0" smtClean="0"/>
                <a:t> Commons Attribution 3.0 </a:t>
              </a:r>
              <a:r>
                <a:rPr lang="en-US" sz="1400" b="0" baseline="0" dirty="0" err="1" smtClean="0"/>
                <a:t>Unported</a:t>
              </a:r>
              <a:r>
                <a:rPr lang="en-US" sz="1400" b="0" baseline="0" dirty="0" smtClean="0"/>
                <a:t> License (http://creativecommons.org/licenses/by/3.0/). </a:t>
              </a:r>
              <a:endParaRPr lang="en-US" sz="1400" b="0" dirty="0"/>
            </a:p>
          </p:txBody>
        </p:sp>
        <p:pic>
          <p:nvPicPr>
            <p:cNvPr id="6" name="Picture 5" descr="by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6096000" y="5562600"/>
              <a:ext cx="1286540" cy="4572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smtClean="0"/>
              <a:t>état actuel 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environnement avec beaucoup des centres vari</a:t>
            </a:r>
            <a:r>
              <a:rPr lang="fr-FR" dirty="0" smtClean="0"/>
              <a:t>és.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Plusieurs salles des machines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plus grosses centres peuvent fournir les ressources informatiques plus efficacement et moins cher…</a:t>
            </a:r>
          </a:p>
          <a:p>
            <a:r>
              <a:rPr lang="fr-FR" dirty="0" smtClean="0"/>
              <a:t>Pourquoi on a beaucoup des petites salles des machines dans nos laboratoires ?</a:t>
            </a:r>
          </a:p>
          <a:p>
            <a:pPr lvl="1"/>
            <a:r>
              <a:rPr lang="fr-FR" dirty="0" smtClean="0"/>
              <a:t>On peut mieux contrôler l’acc</a:t>
            </a:r>
            <a:r>
              <a:rPr lang="fr-FR" dirty="0" smtClean="0"/>
              <a:t>ès au ressources</a:t>
            </a:r>
          </a:p>
          <a:p>
            <a:pPr lvl="1"/>
            <a:r>
              <a:rPr lang="fr-FR" dirty="0" smtClean="0"/>
              <a:t>L’accès aux ressources locaux est plus fiable</a:t>
            </a:r>
          </a:p>
          <a:p>
            <a:pPr lvl="1"/>
            <a:r>
              <a:rPr lang="fr-FR" dirty="0" smtClean="0"/>
              <a:t>Les ressources propres sont mieux adapter aux besoins</a:t>
            </a:r>
            <a:endParaRPr lang="fr-FR" dirty="0" smtClean="0"/>
          </a:p>
          <a:p>
            <a:r>
              <a:rPr lang="fr-FR" dirty="0" smtClean="0"/>
              <a:t>A</a:t>
            </a:r>
            <a:r>
              <a:rPr lang="fr-FR" dirty="0" smtClean="0"/>
              <a:t>vec les technologies actuelles (</a:t>
            </a:r>
            <a:r>
              <a:rPr lang="fr-FR" dirty="0" err="1" smtClean="0"/>
              <a:t>virtualisation</a:t>
            </a:r>
            <a:r>
              <a:rPr lang="fr-FR" dirty="0" smtClean="0"/>
              <a:t>, </a:t>
            </a:r>
            <a:r>
              <a:rPr lang="fr-FR" dirty="0" err="1" smtClean="0"/>
              <a:t>cloud</a:t>
            </a:r>
            <a:r>
              <a:rPr lang="fr-FR" dirty="0" smtClean="0"/>
              <a:t>, r</a:t>
            </a:r>
            <a:r>
              <a:rPr lang="fr-FR" dirty="0" smtClean="0"/>
              <a:t>éseau) </a:t>
            </a:r>
            <a:r>
              <a:rPr lang="fr-FR" dirty="0" smtClean="0"/>
              <a:t>ces raisons sont maintenant discutables ! </a:t>
            </a:r>
            <a:r>
              <a:rPr lang="fr-FR" dirty="0" smtClean="0"/>
              <a:t> 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</a:t>
            </a:r>
            <a:r>
              <a:rPr lang="fr-FR" dirty="0" smtClean="0"/>
              <a:t>onsolidation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Il y a d</a:t>
            </a:r>
            <a:r>
              <a:rPr lang="fr-FR" dirty="0" smtClean="0"/>
              <a:t>éjà </a:t>
            </a:r>
            <a:r>
              <a:rPr lang="fr-FR" dirty="0" smtClean="0"/>
              <a:t>u</a:t>
            </a:r>
            <a:r>
              <a:rPr lang="fr-FR" dirty="0" smtClean="0"/>
              <a:t>ne </a:t>
            </a:r>
            <a:r>
              <a:rPr lang="fr-FR" dirty="0" smtClean="0"/>
              <a:t>tendance vers la consolidation des sites ou des services communaux. </a:t>
            </a:r>
          </a:p>
          <a:p>
            <a:endParaRPr lang="fr-FR" dirty="0" smtClean="0"/>
          </a:p>
          <a:p>
            <a:r>
              <a:rPr lang="fr-FR" dirty="0" smtClean="0"/>
              <a:t>P2IO (</a:t>
            </a:r>
            <a:r>
              <a:rPr lang="fr-FR" dirty="0" err="1" smtClean="0"/>
              <a:t>LabEx</a:t>
            </a:r>
            <a:r>
              <a:rPr lang="fr-FR" dirty="0" smtClean="0"/>
              <a:t> des 6 laboratoires à Orsay) a inauguré un salle des machines mutualisée récemment </a:t>
            </a:r>
          </a:p>
          <a:p>
            <a:r>
              <a:rPr lang="fr-FR" dirty="0" err="1" smtClean="0"/>
              <a:t>ownCore</a:t>
            </a:r>
            <a:r>
              <a:rPr lang="fr-FR" dirty="0" smtClean="0"/>
              <a:t>, un service qui permettre la partage et synchronisation des donn</a:t>
            </a:r>
            <a:r>
              <a:rPr lang="fr-FR" dirty="0" smtClean="0"/>
              <a:t>ées pour les agents CNRS, basé sur </a:t>
            </a:r>
            <a:r>
              <a:rPr lang="fr-FR" dirty="0" err="1" smtClean="0"/>
              <a:t>ownCloud</a:t>
            </a:r>
            <a:endParaRPr lang="fr-FR" dirty="0" smtClean="0"/>
          </a:p>
          <a:p>
            <a:r>
              <a:rPr lang="fr-FR" dirty="0" smtClean="0"/>
              <a:t>PARTAGE, une solution d’outils collaboratifs (</a:t>
            </a:r>
            <a:r>
              <a:rPr lang="fr-FR" dirty="0" err="1" smtClean="0"/>
              <a:t>Zimbra</a:t>
            </a:r>
            <a:r>
              <a:rPr lang="fr-FR" dirty="0" smtClean="0"/>
              <a:t>) déployer sur </a:t>
            </a:r>
            <a:r>
              <a:rPr lang="fr-FR" dirty="0" err="1" smtClean="0"/>
              <a:t>CloudWatt</a:t>
            </a:r>
            <a:r>
              <a:rPr lang="fr-FR" dirty="0" smtClean="0"/>
              <a:t>, cr</a:t>
            </a:r>
            <a:r>
              <a:rPr lang="fr-FR" dirty="0" smtClean="0"/>
              <a:t>éer par RENATER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seul </a:t>
            </a:r>
            <a:r>
              <a:rPr lang="fr-FR" dirty="0" err="1" smtClean="0"/>
              <a:t>cloud</a:t>
            </a:r>
            <a:r>
              <a:rPr lang="fr-FR" dirty="0" smtClean="0"/>
              <a:t> commercial ? 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Est-ce que toutes nos ressources vont </a:t>
            </a:r>
            <a:r>
              <a:rPr lang="fr-FR" dirty="0" smtClean="0"/>
              <a:t>être délocalisés ?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Court</a:t>
            </a:r>
            <a:r>
              <a:rPr lang="fr-FR" smtClean="0"/>
              <a:t> terme…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seul </a:t>
            </a:r>
            <a:r>
              <a:rPr lang="fr-FR" dirty="0" err="1" smtClean="0"/>
              <a:t>cloud</a:t>
            </a:r>
            <a:r>
              <a:rPr lang="fr-FR" dirty="0" smtClean="0"/>
              <a:t> </a:t>
            </a:r>
            <a:r>
              <a:rPr lang="fr-FR" dirty="0" smtClean="0"/>
              <a:t>à court terme ?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fr-FR" dirty="0" smtClean="0">
                <a:sym typeface="Wingdings"/>
              </a:rPr>
              <a:t>NON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instituts veulent capitaliser ces investissements :</a:t>
            </a:r>
          </a:p>
          <a:p>
            <a:pPr lvl="1"/>
            <a:r>
              <a:rPr lang="fr-FR" dirty="0" smtClean="0"/>
              <a:t>Les ressources physiques : salles et machines</a:t>
            </a:r>
          </a:p>
          <a:p>
            <a:pPr lvl="1"/>
            <a:r>
              <a:rPr lang="fr-FR" dirty="0" smtClean="0"/>
              <a:t>Ressources humaines : expertise et aide aux utilisateurs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Moyen terme…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seul </a:t>
            </a:r>
            <a:r>
              <a:rPr lang="fr-FR" dirty="0" err="1" smtClean="0"/>
              <a:t>cloud</a:t>
            </a:r>
            <a:r>
              <a:rPr lang="fr-FR" dirty="0" smtClean="0"/>
              <a:t> </a:t>
            </a:r>
            <a:r>
              <a:rPr lang="fr-FR" dirty="0" smtClean="0"/>
              <a:t>à moyen terme ?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fr-FR" dirty="0" smtClean="0">
                <a:sym typeface="Wingdings"/>
              </a:rPr>
              <a:t>NON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problèmes associés avec le gestion des données :</a:t>
            </a:r>
          </a:p>
          <a:p>
            <a:pPr lvl="1"/>
            <a:r>
              <a:rPr lang="fr-FR" dirty="0" smtClean="0"/>
              <a:t>Accès aux grosses quantités des données</a:t>
            </a:r>
          </a:p>
          <a:p>
            <a:pPr lvl="1"/>
            <a:r>
              <a:rPr lang="fr-FR" dirty="0" smtClean="0"/>
              <a:t>La fiabilité et sauvegarde des données distantes </a:t>
            </a:r>
          </a:p>
          <a:p>
            <a:pPr lvl="1"/>
            <a:r>
              <a:rPr lang="fr-FR" dirty="0" smtClean="0"/>
              <a:t>Questions légales : confidentialité et protection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Long terme…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seul </a:t>
            </a:r>
            <a:r>
              <a:rPr lang="fr-FR" dirty="0" err="1" smtClean="0"/>
              <a:t>cloud</a:t>
            </a:r>
            <a:r>
              <a:rPr lang="fr-FR" dirty="0" smtClean="0"/>
              <a:t> </a:t>
            </a:r>
            <a:r>
              <a:rPr lang="fr-FR" dirty="0" smtClean="0"/>
              <a:t>à long terme ? </a:t>
            </a:r>
            <a:r>
              <a:rPr lang="fr-FR" dirty="0" err="1" smtClean="0">
                <a:sym typeface="Wingdings"/>
              </a:rPr>
              <a:t></a:t>
            </a:r>
            <a:r>
              <a:rPr lang="fr-FR" dirty="0" smtClean="0">
                <a:sym typeface="Wingdings"/>
              </a:rPr>
              <a:t> NON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« </a:t>
            </a:r>
            <a:r>
              <a:rPr lang="fr-FR" dirty="0" err="1" smtClean="0"/>
              <a:t>geographie</a:t>
            </a:r>
            <a:r>
              <a:rPr lang="fr-FR" dirty="0" smtClean="0"/>
              <a:t> » est un avantage</a:t>
            </a:r>
          </a:p>
          <a:p>
            <a:pPr lvl="1"/>
            <a:r>
              <a:rPr lang="fr-FR" dirty="0" smtClean="0"/>
              <a:t>Minimiser la latence : mettre les services près des clients </a:t>
            </a:r>
          </a:p>
          <a:p>
            <a:pPr lvl="1"/>
            <a:r>
              <a:rPr lang="fr-FR" dirty="0" smtClean="0"/>
              <a:t>Redondance des services : une plate-forme plus fiable</a:t>
            </a:r>
          </a:p>
          <a:p>
            <a:pPr lvl="1"/>
            <a:r>
              <a:rPr lang="fr-FR" dirty="0" smtClean="0"/>
              <a:t>Catastrophe : </a:t>
            </a:r>
            <a:r>
              <a:rPr lang="fr-FR" dirty="0" err="1" smtClean="0"/>
              <a:t>sauveguard</a:t>
            </a:r>
            <a:r>
              <a:rPr lang="fr-FR" dirty="0" smtClean="0"/>
              <a:t> des donn</a:t>
            </a:r>
            <a:r>
              <a:rPr lang="fr-FR" dirty="0" smtClean="0"/>
              <a:t>ées et services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1083</TotalTime>
  <Words>1121</Words>
  <Application>Microsoft Macintosh PowerPoint</Application>
  <PresentationFormat>On-screen Show (4:3)</PresentationFormat>
  <Paragraphs>139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Perspective</vt:lpstr>
      <vt:lpstr>La fédération des infrastructures cloud</vt:lpstr>
      <vt:lpstr>Questions importantes</vt:lpstr>
      <vt:lpstr>L’état actuel </vt:lpstr>
      <vt:lpstr>Plusieurs salles des machines</vt:lpstr>
      <vt:lpstr>Consolidation</vt:lpstr>
      <vt:lpstr>Un seul cloud commercial ? </vt:lpstr>
      <vt:lpstr>Court terme…</vt:lpstr>
      <vt:lpstr>Moyen terme…</vt:lpstr>
      <vt:lpstr>Long terme…</vt:lpstr>
      <vt:lpstr>Fédération des ressources</vt:lpstr>
      <vt:lpstr>Les besoins scientifiques</vt:lpstr>
      <vt:lpstr>Harmonisation</vt:lpstr>
      <vt:lpstr>Agrégation</vt:lpstr>
      <vt:lpstr>Harmonisation  Agrégation</vt:lpstr>
      <vt:lpstr>Harmonisation—Authentification </vt:lpstr>
      <vt:lpstr>Harmonisation—API Standardisée</vt:lpstr>
      <vt:lpstr>Harmonisation—Contexualisation</vt:lpstr>
      <vt:lpstr>Agrégation—Plugins</vt:lpstr>
      <vt:lpstr>Agrégation—Brokering</vt:lpstr>
      <vt:lpstr>Les cloud fédérés </vt:lpstr>
      <vt:lpstr>Institut Français de Bioinformatique</vt:lpstr>
      <vt:lpstr>European Grid Infrastructure</vt:lpstr>
      <vt:lpstr>Helix Nebula</vt:lpstr>
      <vt:lpstr>Questions...</vt:lpstr>
    </vt:vector>
  </TitlesOfParts>
  <Company>SixSq Sàrl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Technology</dc:title>
  <dc:creator>Charles</dc:creator>
  <cp:lastModifiedBy>Charles</cp:lastModifiedBy>
  <cp:revision>103</cp:revision>
  <cp:lastPrinted>2012-11-21T08:21:54Z</cp:lastPrinted>
  <dcterms:created xsi:type="dcterms:W3CDTF">2014-06-29T08:13:06Z</dcterms:created>
  <dcterms:modified xsi:type="dcterms:W3CDTF">2014-06-29T11:32:11Z</dcterms:modified>
</cp:coreProperties>
</file>