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61" r:id="rId4"/>
    <p:sldId id="269" r:id="rId5"/>
    <p:sldId id="270" r:id="rId6"/>
    <p:sldId id="268" r:id="rId7"/>
    <p:sldId id="258" r:id="rId8"/>
    <p:sldId id="265" r:id="rId9"/>
    <p:sldId id="272" r:id="rId10"/>
    <p:sldId id="273" r:id="rId11"/>
    <p:sldId id="271" r:id="rId12"/>
    <p:sldId id="274" r:id="rId13"/>
  </p:sldIdLst>
  <p:sldSz cx="9144000" cy="6858000" type="screen4x3"/>
  <p:notesSz cx="6669088" cy="9906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0800" autoAdjust="0"/>
  </p:normalViewPr>
  <p:slideViewPr>
    <p:cSldViewPr snapToGrid="0">
      <p:cViewPr>
        <p:scale>
          <a:sx n="100" d="100"/>
          <a:sy n="100" d="100"/>
        </p:scale>
        <p:origin x="-19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22" y="4314"/>
      </p:cViewPr>
      <p:guideLst>
        <p:guide orient="horz" pos="3120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D5CB-F752-4C1C-A01A-3F401781557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742950"/>
            <a:ext cx="4951412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05350"/>
            <a:ext cx="533527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993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08981"/>
            <a:ext cx="288993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F6DB8-F3D8-4C4E-897B-CC0387EBD8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0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93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27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27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81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12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0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18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82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32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2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27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F6DB8-F3D8-4C4E-897B-CC0387EBD8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2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388"/>
            <a:ext cx="9144000" cy="1703879"/>
          </a:xfrm>
        </p:spPr>
        <p:txBody>
          <a:bodyPr lIns="180000" rIns="360000">
            <a:normAutofit/>
          </a:bodyPr>
          <a:lstStyle>
            <a:lvl1pPr algn="r">
              <a:spcBef>
                <a:spcPts val="200"/>
              </a:spcBef>
              <a:defRPr sz="3000" b="1" i="1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430684"/>
            <a:ext cx="9144000" cy="357369"/>
          </a:xfrm>
        </p:spPr>
        <p:txBody>
          <a:bodyPr lIns="180000" rIns="360000"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8" name="Image 7" descr="BIOASTER_TRI_left_logo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08" y="166469"/>
            <a:ext cx="3803491" cy="1548130"/>
          </a:xfrm>
          <a:prstGeom prst="rect">
            <a:avLst/>
          </a:prstGeom>
        </p:spPr>
      </p:pic>
      <p:pic>
        <p:nvPicPr>
          <p:cNvPr id="7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BIOASTER_TRI_left_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08" y="166469"/>
            <a:ext cx="3803491" cy="1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anchor="t" anchorCtr="0"/>
          <a:lstStyle>
            <a:lvl1pPr marL="342900" indent="-342900" algn="just">
              <a:buSzPct val="90000"/>
              <a:buFontTx/>
              <a:buBlip>
                <a:blip r:embed="rId2"/>
              </a:buBlip>
              <a:defRPr lang="fr-FR" smtClean="0"/>
            </a:lvl1pPr>
            <a:lvl2pPr marL="631825" indent="-279400" algn="just">
              <a:buSzPct val="85000"/>
              <a:buFontTx/>
              <a:buBlip>
                <a:blip r:embed="rId3"/>
              </a:buBlip>
              <a:defRPr/>
            </a:lvl2pPr>
            <a:lvl3pPr marL="896938" indent="-268288" algn="just">
              <a:buSzPct val="90000"/>
              <a:buFontTx/>
              <a:buBlip>
                <a:blip r:embed="rId4"/>
              </a:buBlip>
              <a:defRPr baseline="0"/>
            </a:lvl3pPr>
            <a:lvl4pPr marL="1073150" indent="-176213" algn="just">
              <a:buSzPct val="90000"/>
              <a:buFontTx/>
              <a:buBlip>
                <a:blip r:embed="rId5"/>
              </a:buBlip>
              <a:tabLst/>
              <a:defRPr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08750"/>
            <a:ext cx="8229600" cy="365125"/>
          </a:xfrm>
        </p:spPr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86800" y="6508750"/>
            <a:ext cx="457200" cy="365125"/>
          </a:xfrm>
        </p:spPr>
        <p:txBody>
          <a:bodyPr/>
          <a:lstStyle>
            <a:lvl1pPr>
              <a:defRPr sz="700"/>
            </a:lvl1pPr>
          </a:lstStyle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53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D63026-B09B-8B45-BC68-60B8BC20C29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394702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 marL="638175" indent="-285750">
              <a:buFontTx/>
              <a:buBlip>
                <a:blip r:embed="rId3"/>
              </a:buBlip>
              <a:defRPr lang="fr-FR" dirty="0" smtClean="0"/>
            </a:lvl2pPr>
            <a:lvl3pPr marL="898525" indent="-268288">
              <a:buFontTx/>
              <a:buBlip>
                <a:blip r:embed="rId4"/>
              </a:buBlip>
              <a:defRPr lang="fr-FR" dirty="0" smtClean="0"/>
            </a:lvl3pPr>
            <a:lvl4pPr marL="1079500" indent="-180975">
              <a:buSzPct val="90000"/>
              <a:buFontTx/>
              <a:buBlip>
                <a:blip r:embed="rId5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4743973" y="1600200"/>
            <a:ext cx="394702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 marL="1069975" indent="-171450">
              <a:buFontTx/>
              <a:buBlip>
                <a:blip r:embed="rId5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96946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27033"/>
            <a:ext cx="4040188" cy="639762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13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43973" y="1427033"/>
            <a:ext cx="4041775" cy="639762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13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A1224-5594-A741-9D18-23817A071A0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457200" y="2315361"/>
            <a:ext cx="4039200" cy="3952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 marL="1069975" indent="-171450">
              <a:buFontTx/>
              <a:buBlip>
                <a:blip r:embed="rId3"/>
              </a:buBlip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4743973" y="2315361"/>
            <a:ext cx="4039200" cy="3952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Tx/>
              <a:buBlip>
                <a:blip r:embed="rId2"/>
              </a:buBlip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44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jpg"/><Relationship Id="rId5" Type="http://schemas.openxmlformats.org/officeDocument/2006/relationships/theme" Target="../theme/theme1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Blip>
                <a:blip r:embed="rId7"/>
              </a:buBlip>
            </a:pPr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</a:t>
            </a:r>
            <a:r>
              <a:rPr lang="fr-FR" dirty="0"/>
              <a:t>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199" y="6508750"/>
            <a:ext cx="8229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90993" y="65087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</a:lstStyle>
          <a:p>
            <a:pPr>
              <a:defRPr/>
            </a:pPr>
            <a:fld id="{3FD63026-B09B-8B45-BC68-60B8BC20C29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1" name="Image 3" descr="BIOASTER_logo_rv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251575"/>
            <a:ext cx="9810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3" descr="BIOASTER_logo_rv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251575"/>
            <a:ext cx="9810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7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bg1"/>
          </a:solidFill>
          <a:latin typeface="Verdana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ts val="700"/>
        </a:spcBef>
        <a:spcAft>
          <a:spcPct val="0"/>
        </a:spcAft>
        <a:buSzPct val="90000"/>
        <a:buFontTx/>
        <a:buNone/>
        <a:defRPr lang="fr-FR" sz="2000" b="1" kern="1200" dirty="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marL="638175" indent="-285750" algn="l" defTabSz="457200" rtl="0" eaLnBrk="1" fontAlgn="base" hangingPunct="1">
        <a:spcBef>
          <a:spcPts val="600"/>
        </a:spcBef>
        <a:spcAft>
          <a:spcPct val="0"/>
        </a:spcAft>
        <a:buSzPct val="85000"/>
        <a:buFontTx/>
        <a:buBlip>
          <a:blip r:embed="rId9"/>
        </a:buBlip>
        <a:defRPr lang="fr-FR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2pPr>
      <a:lvl3pPr marL="898525" indent="-268288" algn="l" defTabSz="457200" rtl="0" eaLnBrk="1" fontAlgn="base" hangingPunct="1">
        <a:spcBef>
          <a:spcPts val="500"/>
        </a:spcBef>
        <a:spcAft>
          <a:spcPct val="0"/>
        </a:spcAft>
        <a:buSzPct val="90000"/>
        <a:buFontTx/>
        <a:buBlip>
          <a:blip r:embed="rId10"/>
        </a:buBlip>
        <a:defRPr lang="fr-FR" sz="1300" kern="1200" baseline="0" dirty="0">
          <a:solidFill>
            <a:schemeClr val="tx1"/>
          </a:solidFill>
          <a:latin typeface="Verdana"/>
          <a:ea typeface="ＭＳ Ｐゴシック" charset="0"/>
          <a:cs typeface="+mn-cs"/>
        </a:defRPr>
      </a:lvl3pPr>
      <a:lvl4pPr marL="1079500" indent="-180975" algn="l" defTabSz="457200" rtl="0" eaLnBrk="1" fontAlgn="base" hangingPunct="1">
        <a:spcBef>
          <a:spcPts val="400"/>
        </a:spcBef>
        <a:spcAft>
          <a:spcPct val="0"/>
        </a:spcAft>
        <a:buSzPct val="90000"/>
        <a:buFontTx/>
        <a:buBlip>
          <a:blip r:embed="rId11"/>
        </a:buBlip>
        <a:tabLst/>
        <a:defRPr lang="fr-FR" sz="1100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4pPr>
      <a:lvl5pPr marL="1169988" indent="-98425" algn="l" defTabSz="457200" rtl="0" eaLnBrk="1" fontAlgn="base" hangingPunct="1">
        <a:spcBef>
          <a:spcPts val="300"/>
        </a:spcBef>
        <a:spcAft>
          <a:spcPct val="0"/>
        </a:spcAft>
        <a:buSzPct val="100000"/>
        <a:buFont typeface="Wingdings" charset="0"/>
        <a:buChar char="§"/>
        <a:defRPr lang="fr-FR" sz="900" kern="1200" dirty="0">
          <a:solidFill>
            <a:schemeClr val="tx1"/>
          </a:solidFill>
          <a:latin typeface="Verdan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nfile.com/pages/4300-generateur-erd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edsharing.fr/solutions.php" TargetMode="External"/><Relationship Id="rId4" Type="http://schemas.openxmlformats.org/officeDocument/2006/relationships/hyperlink" Target="https://portal.voozanoo.net/voo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E-CRF</a:t>
            </a:r>
            <a:br>
              <a:rPr lang="fr-FR" dirty="0" smtClean="0"/>
            </a:br>
            <a:r>
              <a:rPr lang="fr-FR" dirty="0" err="1" smtClean="0"/>
              <a:t>Electronic</a:t>
            </a:r>
            <a:r>
              <a:rPr lang="fr-FR" dirty="0" smtClean="0"/>
              <a:t> Case Report </a:t>
            </a:r>
            <a:r>
              <a:rPr lang="fr-FR" dirty="0" err="1" smtClean="0"/>
              <a:t>Form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02 octobre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3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492490" cy="1165225"/>
          </a:xfrm>
        </p:spPr>
        <p:txBody>
          <a:bodyPr/>
          <a:lstStyle/>
          <a:p>
            <a:r>
              <a:rPr lang="fr-FR" dirty="0"/>
              <a:t>Les fonctionnalités requises</a:t>
            </a:r>
            <a:br>
              <a:rPr lang="fr-FR" dirty="0"/>
            </a:br>
            <a:r>
              <a:rPr lang="fr-FR" dirty="0"/>
              <a:t>Point de vue </a:t>
            </a:r>
            <a:r>
              <a:rPr lang="fr-FR" dirty="0" smtClean="0"/>
              <a:t>Data manager et analyse des données (1/1)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630" y="1154430"/>
            <a:ext cx="8229600" cy="5246370"/>
          </a:xfrm>
        </p:spPr>
        <p:txBody>
          <a:bodyPr/>
          <a:lstStyle/>
          <a:p>
            <a:r>
              <a:rPr lang="fr-FR" sz="1600" dirty="0" smtClean="0"/>
              <a:t>Validation des données</a:t>
            </a:r>
          </a:p>
          <a:p>
            <a:pPr lvl="1"/>
            <a:r>
              <a:rPr lang="fr-FR" sz="1400" dirty="0" smtClean="0"/>
              <a:t>Mise en place de contrôles paramétrés</a:t>
            </a:r>
          </a:p>
          <a:p>
            <a:pPr lvl="2"/>
            <a:r>
              <a:rPr lang="fr-FR" sz="1200" dirty="0"/>
              <a:t>Edition du listing des erreurs</a:t>
            </a:r>
          </a:p>
          <a:p>
            <a:pPr lvl="1"/>
            <a:r>
              <a:rPr lang="fr-FR" sz="1400" dirty="0" smtClean="0"/>
              <a:t>Gel des données validées</a:t>
            </a:r>
          </a:p>
          <a:p>
            <a:pPr lvl="1"/>
            <a:r>
              <a:rPr lang="fr-FR" sz="1400" dirty="0" smtClean="0"/>
              <a:t>Export des données</a:t>
            </a:r>
          </a:p>
          <a:p>
            <a:pPr lvl="2"/>
            <a:r>
              <a:rPr lang="fr-FR" sz="1200" dirty="0" smtClean="0"/>
              <a:t>SCV ? SAS ?</a:t>
            </a:r>
          </a:p>
          <a:p>
            <a:pPr lvl="1"/>
            <a:r>
              <a:rPr lang="fr-FR" sz="1400" dirty="0" smtClean="0"/>
              <a:t>Archivage</a:t>
            </a:r>
          </a:p>
          <a:p>
            <a:pPr lvl="2"/>
            <a:r>
              <a:rPr lang="fr-FR" sz="1200" dirty="0" smtClean="0"/>
              <a:t>Obligation réglementaire au format </a:t>
            </a:r>
            <a:r>
              <a:rPr lang="fr-FR" sz="1200" dirty="0" err="1" smtClean="0"/>
              <a:t>PDF+certificat</a:t>
            </a:r>
            <a:endParaRPr lang="fr-FR" sz="1200" dirty="0" smtClean="0"/>
          </a:p>
          <a:p>
            <a:pPr lvl="2"/>
            <a:r>
              <a:rPr lang="fr-FR" sz="1200" dirty="0" smtClean="0"/>
              <a:t>Stockage sur serveur </a:t>
            </a:r>
            <a:r>
              <a:rPr lang="fr-FR" sz="1200" dirty="0" err="1" smtClean="0"/>
              <a:t>Bioaster</a:t>
            </a:r>
            <a:endParaRPr lang="fr-FR" sz="1200" dirty="0" smtClean="0"/>
          </a:p>
          <a:p>
            <a:pPr lvl="2"/>
            <a:endParaRPr lang="fr-FR" sz="1200" dirty="0"/>
          </a:p>
          <a:p>
            <a:r>
              <a:rPr lang="fr-FR" sz="1600" dirty="0" smtClean="0"/>
              <a:t>Exploitation des données</a:t>
            </a:r>
            <a:endParaRPr lang="fr-FR" sz="1200" dirty="0" smtClean="0"/>
          </a:p>
          <a:p>
            <a:pPr lvl="1"/>
            <a:r>
              <a:rPr lang="fr-FR" sz="1400" dirty="0" smtClean="0"/>
              <a:t>Extraction des données</a:t>
            </a:r>
          </a:p>
          <a:p>
            <a:pPr lvl="2"/>
            <a:r>
              <a:rPr lang="fr-FR" sz="1200" dirty="0" smtClean="0"/>
              <a:t>Format compatible avec les principaux logiciels utilisés pour l’analyse</a:t>
            </a:r>
          </a:p>
          <a:p>
            <a:pPr lvl="3"/>
            <a:r>
              <a:rPr lang="fr-FR" sz="1000" dirty="0" smtClean="0"/>
              <a:t>SAS, SPSS, Oracle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4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optionnelles 1/1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9435"/>
            <a:ext cx="8229600" cy="4525963"/>
          </a:xfrm>
        </p:spPr>
        <p:txBody>
          <a:bodyPr/>
          <a:lstStyle/>
          <a:p>
            <a:r>
              <a:rPr lang="fr-FR" sz="1600" dirty="0" smtClean="0"/>
              <a:t>Module de randomisation</a:t>
            </a:r>
          </a:p>
          <a:p>
            <a:pPr marL="0" indent="0">
              <a:buNone/>
            </a:pPr>
            <a:endParaRPr lang="fr-FR" sz="800" dirty="0" smtClean="0"/>
          </a:p>
          <a:p>
            <a:r>
              <a:rPr lang="fr-FR" sz="1600" dirty="0" smtClean="0"/>
              <a:t>Import de données cliniques depuis Excel ou Access</a:t>
            </a:r>
          </a:p>
          <a:p>
            <a:pPr marL="0" indent="0">
              <a:buNone/>
            </a:pPr>
            <a:endParaRPr lang="fr-FR" sz="800" dirty="0" smtClean="0"/>
          </a:p>
          <a:p>
            <a:r>
              <a:rPr lang="fr-FR" sz="1600" dirty="0" smtClean="0"/>
              <a:t>Responsive/Optimisation pour les écrans tactiles</a:t>
            </a:r>
          </a:p>
          <a:p>
            <a:pPr marL="0" indent="0">
              <a:buNone/>
            </a:pPr>
            <a:endParaRPr lang="fr-FR" sz="800" dirty="0" smtClean="0"/>
          </a:p>
          <a:p>
            <a:pPr marL="0" indent="0">
              <a:buNone/>
            </a:pPr>
            <a:endParaRPr lang="fr-FR" sz="800" dirty="0" smtClean="0"/>
          </a:p>
          <a:p>
            <a:r>
              <a:rPr lang="fr-FR" sz="1600" dirty="0" smtClean="0"/>
              <a:t>Plateforme d’échanges</a:t>
            </a:r>
          </a:p>
          <a:p>
            <a:pPr lvl="1"/>
            <a:r>
              <a:rPr lang="fr-FR" sz="1400" dirty="0" smtClean="0"/>
              <a:t>Echanges en ligne entre acteurs et utilisateurs</a:t>
            </a:r>
          </a:p>
          <a:p>
            <a:pPr lvl="1"/>
            <a:endParaRPr lang="fr-FR" sz="1200" dirty="0"/>
          </a:p>
          <a:p>
            <a:r>
              <a:rPr lang="fr-FR" sz="1600" dirty="0"/>
              <a:t>Module de saisie « hors connexion »</a:t>
            </a:r>
          </a:p>
          <a:p>
            <a:pPr lvl="1"/>
            <a:r>
              <a:rPr lang="fr-FR" sz="1200" dirty="0"/>
              <a:t>Installation sur ordinateur portable ou tablette</a:t>
            </a:r>
          </a:p>
          <a:p>
            <a:pPr lvl="1"/>
            <a:r>
              <a:rPr lang="fr-FR" sz="1200" dirty="0"/>
              <a:t>Permet une utilisation lors des déplacements (</a:t>
            </a:r>
            <a:r>
              <a:rPr lang="fr-FR" sz="1200" dirty="0" err="1"/>
              <a:t>ARCs</a:t>
            </a:r>
            <a:r>
              <a:rPr lang="fr-FR" sz="1200" dirty="0"/>
              <a:t> en monitoring par exemple</a:t>
            </a:r>
            <a:r>
              <a:rPr lang="fr-FR" sz="1200" dirty="0" smtClean="0"/>
              <a:t>)</a:t>
            </a:r>
          </a:p>
          <a:p>
            <a:pPr marL="352425" lvl="1" indent="0">
              <a:buNone/>
            </a:pPr>
            <a:endParaRPr lang="fr-FR" sz="1200" dirty="0"/>
          </a:p>
          <a:p>
            <a:r>
              <a:rPr lang="fr-FR" sz="1600" dirty="0" smtClean="0"/>
              <a:t>Module </a:t>
            </a:r>
            <a:r>
              <a:rPr lang="fr-FR" sz="1600" dirty="0"/>
              <a:t>de délivrance des UT (stock, approvisionnement, péremption)</a:t>
            </a:r>
          </a:p>
          <a:p>
            <a:endParaRPr lang="fr-FR" sz="800" dirty="0" smtClean="0"/>
          </a:p>
          <a:p>
            <a:pPr marL="352425" lvl="1" indent="0">
              <a:buNone/>
            </a:pPr>
            <a:endParaRPr lang="fr-FR" sz="12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0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éditeurs d’e-CRF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49219"/>
            <a:ext cx="8229600" cy="5949458"/>
          </a:xfrm>
        </p:spPr>
        <p:txBody>
          <a:bodyPr/>
          <a:lstStyle/>
          <a:p>
            <a:r>
              <a:rPr lang="fr-FR" sz="1800" dirty="0" err="1" smtClean="0"/>
              <a:t>Cleanweb</a:t>
            </a:r>
            <a:r>
              <a:rPr lang="fr-FR" sz="1800" dirty="0" smtClean="0"/>
              <a:t>: AO de l’APHP</a:t>
            </a:r>
          </a:p>
          <a:p>
            <a:pPr lvl="1"/>
            <a:r>
              <a:rPr lang="fr-FR" sz="1600" dirty="0" smtClean="0"/>
              <a:t>15000 utilisateurs</a:t>
            </a:r>
          </a:p>
          <a:p>
            <a:pPr lvl="1"/>
            <a:r>
              <a:rPr lang="fr-FR" sz="1600" dirty="0" smtClean="0"/>
              <a:t>Références: </a:t>
            </a:r>
            <a:r>
              <a:rPr lang="fr-FR" sz="1600" dirty="0" err="1" smtClean="0"/>
              <a:t>sanofi</a:t>
            </a:r>
            <a:r>
              <a:rPr lang="fr-FR" sz="1600" dirty="0" smtClean="0"/>
              <a:t>, IP, INSERM, HCL, Danone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, </a:t>
            </a:r>
            <a:r>
              <a:rPr lang="fr-FR" sz="1600" dirty="0" err="1" smtClean="0"/>
              <a:t>Umanis</a:t>
            </a:r>
            <a:r>
              <a:rPr lang="fr-FR" sz="1600" dirty="0" smtClean="0"/>
              <a:t>…</a:t>
            </a:r>
          </a:p>
          <a:p>
            <a:pPr marL="352425" lvl="1" indent="0">
              <a:buNone/>
            </a:pPr>
            <a:endParaRPr lang="fr-FR" dirty="0" smtClean="0"/>
          </a:p>
          <a:p>
            <a:r>
              <a:rPr lang="fr-FR" sz="1800" dirty="0" smtClean="0">
                <a:hlinkClick r:id="rId3"/>
              </a:rPr>
              <a:t>Clinfile</a:t>
            </a:r>
            <a:endParaRPr lang="fr-FR" sz="1800" dirty="0"/>
          </a:p>
          <a:p>
            <a:pPr lvl="1"/>
            <a:r>
              <a:rPr lang="fr-FR" sz="1600" dirty="0" smtClean="0"/>
              <a:t>Références</a:t>
            </a:r>
            <a:r>
              <a:rPr lang="fr-FR" sz="1600" dirty="0"/>
              <a:t>: </a:t>
            </a:r>
            <a:r>
              <a:rPr lang="fr-FR" sz="1600" dirty="0" smtClean="0"/>
              <a:t>Bayer, APHP, HCL, CHUV, Inserm</a:t>
            </a:r>
          </a:p>
          <a:p>
            <a:pPr marL="352425" lvl="1" indent="0">
              <a:buNone/>
            </a:pPr>
            <a:endParaRPr lang="fr-FR" dirty="0" smtClean="0"/>
          </a:p>
          <a:p>
            <a:r>
              <a:rPr lang="fr-FR" sz="1800" dirty="0" smtClean="0">
                <a:hlinkClick r:id="rId4"/>
              </a:rPr>
              <a:t>Epiconcept</a:t>
            </a:r>
            <a:endParaRPr lang="fr-FR" sz="1800" dirty="0" smtClean="0"/>
          </a:p>
          <a:p>
            <a:pPr lvl="1"/>
            <a:r>
              <a:rPr lang="fr-FR" sz="1600" dirty="0" smtClean="0"/>
              <a:t>Société </a:t>
            </a:r>
            <a:r>
              <a:rPr lang="fr-FR" sz="1600" dirty="0"/>
              <a:t>spécialisée en épidémiologie et dans le développement de systèmes d’information en santé publique. </a:t>
            </a:r>
            <a:endParaRPr lang="fr-FR" sz="1600" dirty="0" smtClean="0"/>
          </a:p>
          <a:p>
            <a:pPr lvl="1"/>
            <a:r>
              <a:rPr lang="fr-FR" sz="1600" dirty="0" err="1" smtClean="0"/>
              <a:t>Voozanoo</a:t>
            </a:r>
            <a:endParaRPr lang="fr-FR" sz="1600" dirty="0" smtClean="0"/>
          </a:p>
          <a:p>
            <a:pPr lvl="2"/>
            <a:r>
              <a:rPr lang="fr-FR" dirty="0" smtClean="0"/>
              <a:t>Plateforme </a:t>
            </a:r>
            <a:r>
              <a:rPr lang="fr-FR" dirty="0"/>
              <a:t>Linux / Apache / MySQL / PHP utilisée par </a:t>
            </a:r>
            <a:r>
              <a:rPr lang="fr-FR" dirty="0" err="1"/>
              <a:t>EpiConcept</a:t>
            </a:r>
            <a:r>
              <a:rPr lang="fr-FR" dirty="0"/>
              <a:t> pour développer des enquêtes et systèmes d'information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Code open source disponible</a:t>
            </a:r>
          </a:p>
          <a:p>
            <a:pPr marL="0" indent="0">
              <a:buNone/>
            </a:pPr>
            <a:endParaRPr lang="fr-FR" sz="1800" dirty="0" smtClean="0">
              <a:hlinkClick r:id="rId5"/>
            </a:endParaRPr>
          </a:p>
          <a:p>
            <a:r>
              <a:rPr lang="fr-FR" sz="1800" dirty="0" smtClean="0">
                <a:hlinkClick r:id="rId5"/>
              </a:rPr>
              <a:t>Medsharing</a:t>
            </a:r>
            <a:endParaRPr lang="fr-FR" sz="1800" dirty="0" smtClean="0"/>
          </a:p>
          <a:p>
            <a:pPr marL="628650" lvl="2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7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- Utilité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6374"/>
            <a:ext cx="8229600" cy="4525963"/>
          </a:xfrm>
          <a:ln>
            <a:noFill/>
          </a:ln>
        </p:spPr>
        <p:txBody>
          <a:bodyPr/>
          <a:lstStyle/>
          <a:p>
            <a:r>
              <a:rPr lang="fr-FR" sz="1800" dirty="0" smtClean="0"/>
              <a:t>Cahier </a:t>
            </a:r>
            <a:r>
              <a:rPr lang="fr-FR" sz="1800" dirty="0"/>
              <a:t>d'observation </a:t>
            </a:r>
            <a:r>
              <a:rPr lang="fr-FR" sz="1800" dirty="0" smtClean="0"/>
              <a:t>électronique</a:t>
            </a:r>
          </a:p>
          <a:p>
            <a:r>
              <a:rPr lang="fr-FR" sz="1800" dirty="0" smtClean="0"/>
              <a:t>Logiciel s’installant sur l’ordinateur des utilisateurs ayant des droits</a:t>
            </a:r>
          </a:p>
          <a:p>
            <a:pPr lvl="1"/>
            <a:r>
              <a:rPr lang="fr-FR" sz="1600" dirty="0" smtClean="0"/>
              <a:t>Investigateurs</a:t>
            </a:r>
          </a:p>
          <a:p>
            <a:pPr lvl="1"/>
            <a:r>
              <a:rPr lang="fr-FR" sz="1600" dirty="0" smtClean="0"/>
              <a:t>Attachés de recherche cliniques</a:t>
            </a:r>
          </a:p>
          <a:p>
            <a:pPr lvl="1"/>
            <a:r>
              <a:rPr lang="fr-FR" sz="1600" dirty="0" smtClean="0"/>
              <a:t>Data manager</a:t>
            </a:r>
          </a:p>
          <a:p>
            <a:pPr marL="352425" lvl="1" indent="0">
              <a:buNone/>
            </a:pPr>
            <a:endParaRPr lang="fr-FR" sz="1600" dirty="0" smtClean="0"/>
          </a:p>
          <a:p>
            <a:r>
              <a:rPr lang="fr-FR" sz="1800" dirty="0" smtClean="0"/>
              <a:t>Permettant </a:t>
            </a:r>
            <a:r>
              <a:rPr lang="fr-FR" sz="1800" dirty="0"/>
              <a:t>le recueil, le contrôle et l'exploitation des données de chaque patient inclus dans une étude clinique</a:t>
            </a:r>
          </a:p>
          <a:p>
            <a:pPr lvl="1"/>
            <a:r>
              <a:rPr lang="fr-FR" sz="1600" dirty="0"/>
              <a:t>En vue d’une étude statistique</a:t>
            </a:r>
          </a:p>
          <a:p>
            <a:pPr lvl="1"/>
            <a:r>
              <a:rPr lang="fr-FR" sz="1600" dirty="0"/>
              <a:t>Données doivent permettre de répondre aux objectifs du protocole</a:t>
            </a:r>
          </a:p>
          <a:p>
            <a:pPr marL="352425" lvl="1" indent="0">
              <a:buNone/>
            </a:pPr>
            <a:endParaRPr lang="fr-FR" dirty="0" smtClean="0"/>
          </a:p>
          <a:p>
            <a:r>
              <a:rPr lang="fr-FR" sz="1800" dirty="0" smtClean="0"/>
              <a:t>Le CRF représente avec précision le protocole de l’essai</a:t>
            </a:r>
          </a:p>
          <a:p>
            <a:pPr lvl="1"/>
            <a:r>
              <a:rPr lang="fr-FR" sz="1600" dirty="0" smtClean="0"/>
              <a:t>Ordre logique dans lequel les données sont obtenues</a:t>
            </a:r>
          </a:p>
          <a:p>
            <a:pPr marL="352425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7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CRF papier versus e-CRF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30" y="1787244"/>
            <a:ext cx="7189470" cy="493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033495"/>
            <a:ext cx="8229600" cy="776610"/>
          </a:xfrm>
          <a:ln>
            <a:noFill/>
          </a:ln>
        </p:spPr>
        <p:txBody>
          <a:bodyPr/>
          <a:lstStyle/>
          <a:p>
            <a:r>
              <a:rPr lang="fr-FR" dirty="0" smtClean="0"/>
              <a:t>Plus </a:t>
            </a:r>
            <a:r>
              <a:rPr lang="fr-FR" dirty="0"/>
              <a:t>rapide, Haute sécurité, Respectueux de l'environnement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36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clinique, e-CRF et conformités réglementaires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686"/>
            <a:ext cx="8229600" cy="4525963"/>
          </a:xfrm>
        </p:spPr>
        <p:txBody>
          <a:bodyPr/>
          <a:lstStyle/>
          <a:p>
            <a:r>
              <a:rPr lang="fr-FR" sz="1800" b="0" dirty="0" smtClean="0"/>
              <a:t>Loi </a:t>
            </a:r>
            <a:r>
              <a:rPr lang="fr-FR" sz="1800" b="0" dirty="0" err="1"/>
              <a:t>Huriet-Sérusclat</a:t>
            </a:r>
            <a:r>
              <a:rPr lang="fr-FR" sz="1800" b="0" dirty="0"/>
              <a:t> </a:t>
            </a:r>
            <a:r>
              <a:rPr lang="fr-FR" sz="1800" b="0" dirty="0" smtClean="0"/>
              <a:t>(décembre 1988)</a:t>
            </a:r>
            <a:endParaRPr lang="fr-FR" sz="700" b="0" dirty="0" smtClean="0"/>
          </a:p>
          <a:p>
            <a:pPr lvl="1"/>
            <a:r>
              <a:rPr lang="fr-FR" sz="1400" dirty="0" smtClean="0"/>
              <a:t>Loi </a:t>
            </a:r>
            <a:r>
              <a:rPr lang="fr-FR" sz="1400" dirty="0"/>
              <a:t>du 20 décembre 1988 relative à la protection des personnes qui se prêtent à des recherches </a:t>
            </a:r>
            <a:r>
              <a:rPr lang="fr-FR" sz="1400" dirty="0" smtClean="0"/>
              <a:t>biomédicale</a:t>
            </a:r>
            <a:endParaRPr lang="fr-FR" sz="200" dirty="0" smtClean="0"/>
          </a:p>
          <a:p>
            <a:pPr marL="0" indent="0">
              <a:buNone/>
            </a:pPr>
            <a:endParaRPr lang="fr-FR" sz="1800" b="0" dirty="0" smtClean="0"/>
          </a:p>
          <a:p>
            <a:r>
              <a:rPr lang="fr-FR" sz="1800" b="0" dirty="0" smtClean="0"/>
              <a:t>L'ICH (</a:t>
            </a:r>
            <a:r>
              <a:rPr lang="fr-FR" sz="1800" b="0" dirty="0" err="1" smtClean="0"/>
              <a:t>Conference</a:t>
            </a:r>
            <a:r>
              <a:rPr lang="fr-FR" sz="1800" b="0" dirty="0" smtClean="0"/>
              <a:t> on </a:t>
            </a:r>
            <a:r>
              <a:rPr lang="en-US" sz="1800" b="0" dirty="0" err="1" smtClean="0"/>
              <a:t>Harmonisation</a:t>
            </a:r>
            <a:r>
              <a:rPr lang="en-US" sz="1800" b="0" dirty="0" smtClean="0"/>
              <a:t>)</a:t>
            </a:r>
            <a:endParaRPr lang="en-US" sz="1800" b="0" dirty="0"/>
          </a:p>
          <a:p>
            <a:pPr marL="352425" lvl="1" indent="0">
              <a:buNone/>
            </a:pPr>
            <a:endParaRPr lang="fr-FR" sz="1600" b="0" dirty="0" smtClean="0"/>
          </a:p>
          <a:p>
            <a:r>
              <a:rPr lang="fr-FR" sz="1800" b="0" dirty="0" smtClean="0"/>
              <a:t>Les BPC (Bonnes </a:t>
            </a:r>
            <a:r>
              <a:rPr lang="fr-FR" sz="1800" b="0" dirty="0"/>
              <a:t>pratiques </a:t>
            </a:r>
            <a:r>
              <a:rPr lang="fr-FR" sz="1800" b="0" dirty="0" smtClean="0"/>
              <a:t>cliniques)</a:t>
            </a:r>
            <a:endParaRPr lang="fr-FR" sz="1600" b="0" dirty="0" smtClean="0"/>
          </a:p>
          <a:p>
            <a:pPr marL="352425" lvl="1" indent="0">
              <a:buNone/>
            </a:pPr>
            <a:endParaRPr lang="fr-FR" b="0" dirty="0" smtClean="0"/>
          </a:p>
          <a:p>
            <a:r>
              <a:rPr lang="fr-FR" sz="1800" b="0" dirty="0" smtClean="0"/>
              <a:t>FDA </a:t>
            </a:r>
            <a:r>
              <a:rPr lang="fr-FR" sz="1800" b="0" dirty="0"/>
              <a:t>(Food and Drug Administration</a:t>
            </a:r>
            <a:r>
              <a:rPr lang="fr-FR" sz="1800" b="0" dirty="0" smtClean="0"/>
              <a:t>)</a:t>
            </a:r>
          </a:p>
          <a:p>
            <a:pPr lvl="1"/>
            <a:r>
              <a:rPr lang="fr-FR" sz="1600" b="0" dirty="0" smtClean="0"/>
              <a:t>21 </a:t>
            </a:r>
            <a:r>
              <a:rPr lang="fr-FR" sz="1600" b="0" dirty="0"/>
              <a:t>CFR Part </a:t>
            </a:r>
            <a:r>
              <a:rPr lang="fr-FR" sz="1600" b="0" dirty="0" smtClean="0"/>
              <a:t>11: authentification, droits d’accès, audit </a:t>
            </a:r>
            <a:r>
              <a:rPr lang="fr-FR" sz="1600" b="0" dirty="0" err="1" smtClean="0"/>
              <a:t>trail</a:t>
            </a:r>
            <a:r>
              <a:rPr lang="fr-FR" sz="1600" b="0" dirty="0" smtClean="0"/>
              <a:t>, signature électronique, archivage</a:t>
            </a: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2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la saisie et des validation des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219201"/>
            <a:ext cx="232676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776472" y="2487168"/>
            <a:ext cx="97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+ sur site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62272" y="1325880"/>
            <a:ext cx="835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/</a:t>
            </a:r>
            <a:r>
              <a:rPr lang="fr-FR" sz="1100" b="1" dirty="0" smtClean="0">
                <a:solidFill>
                  <a:schemeClr val="bg1"/>
                </a:solidFill>
              </a:rPr>
              <a:t>ARC</a:t>
            </a:r>
            <a:endParaRPr lang="fr-F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CRF papier versus e-CRF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892"/>
            <a:ext cx="35718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51" y="1152892"/>
            <a:ext cx="2148010" cy="139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06" y="3006969"/>
            <a:ext cx="3976809" cy="30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0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 requises</a:t>
            </a:r>
            <a:br>
              <a:rPr lang="fr-FR" dirty="0" smtClean="0"/>
            </a:br>
            <a:r>
              <a:rPr lang="fr-FR" dirty="0" smtClean="0"/>
              <a:t>Point de vue ARC, Investigateur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83734"/>
            <a:ext cx="8229600" cy="5042430"/>
          </a:xfrm>
        </p:spPr>
        <p:txBody>
          <a:bodyPr/>
          <a:lstStyle/>
          <a:p>
            <a:r>
              <a:rPr lang="fr-FR" sz="1600" dirty="0"/>
              <a:t>Sécurité des données</a:t>
            </a:r>
          </a:p>
          <a:p>
            <a:pPr lvl="1"/>
            <a:r>
              <a:rPr lang="fr-FR" sz="1400" dirty="0"/>
              <a:t>Confidentialité: accès restreint aux personnes autorisées</a:t>
            </a:r>
          </a:p>
          <a:p>
            <a:pPr lvl="2"/>
            <a:r>
              <a:rPr lang="fr-FR" sz="1100" dirty="0"/>
              <a:t>Identification par login et mot de passe	</a:t>
            </a:r>
          </a:p>
          <a:p>
            <a:pPr lvl="1"/>
            <a:r>
              <a:rPr lang="fr-FR" sz="1400" dirty="0"/>
              <a:t>Accessibilité: données disponibles aux personnes habilitées	</a:t>
            </a:r>
            <a:r>
              <a:rPr lang="fr-FR" sz="1100" dirty="0"/>
              <a:t>		</a:t>
            </a:r>
            <a:endParaRPr lang="fr-FR" sz="900" dirty="0"/>
          </a:p>
          <a:p>
            <a:pPr lvl="2"/>
            <a:r>
              <a:rPr lang="fr-FR" sz="1100" dirty="0"/>
              <a:t>Possibilité de définir plusieurs profils (investigateur, ARC)…avec des accès différents</a:t>
            </a:r>
          </a:p>
          <a:p>
            <a:r>
              <a:rPr lang="fr-FR" sz="1600" dirty="0" smtClean="0"/>
              <a:t>Installation du logiciel sur tout poste possible</a:t>
            </a:r>
          </a:p>
          <a:p>
            <a:pPr lvl="1"/>
            <a:r>
              <a:rPr lang="fr-FR" sz="1400" dirty="0" smtClean="0"/>
              <a:t>Investigateur, Attachés de recherche clinique…</a:t>
            </a:r>
            <a:endParaRPr lang="fr-FR" sz="800" dirty="0"/>
          </a:p>
          <a:p>
            <a:r>
              <a:rPr lang="fr-FR" sz="1600" dirty="0" smtClean="0"/>
              <a:t>Paramétrage simple et mise en ligne par du personnel non informaticien</a:t>
            </a:r>
          </a:p>
          <a:p>
            <a:pPr lvl="1"/>
            <a:r>
              <a:rPr lang="fr-FR" sz="1400" dirty="0" smtClean="0"/>
              <a:t>Des formulaires électroniques avec type de variables nombreux</a:t>
            </a:r>
          </a:p>
          <a:p>
            <a:pPr lvl="1"/>
            <a:r>
              <a:rPr lang="fr-FR" sz="1400" dirty="0" smtClean="0"/>
              <a:t>Des contrôles automatiques de saisie/Cohérence</a:t>
            </a:r>
          </a:p>
          <a:p>
            <a:pPr lvl="2"/>
            <a:r>
              <a:rPr lang="fr-FR" sz="1100" dirty="0"/>
              <a:t>Aide contextuelle à chaque item </a:t>
            </a:r>
          </a:p>
          <a:p>
            <a:pPr lvl="2"/>
            <a:r>
              <a:rPr lang="fr-FR" sz="1100" dirty="0"/>
              <a:t>Contrôles en cours de saisie (Format, DM, NA</a:t>
            </a:r>
            <a:r>
              <a:rPr lang="fr-FR" sz="1100" dirty="0" smtClean="0"/>
              <a:t>…)</a:t>
            </a:r>
          </a:p>
          <a:p>
            <a:pPr lvl="1"/>
            <a:r>
              <a:rPr lang="fr-FR" sz="1400" dirty="0" smtClean="0"/>
              <a:t>Import de fichier CSV pour la conception plus rapide</a:t>
            </a:r>
          </a:p>
          <a:p>
            <a:pPr lvl="1"/>
            <a:r>
              <a:rPr lang="fr-FR" sz="1400" dirty="0" smtClean="0"/>
              <a:t>Main sur l’amélioration, création d’autres formulaires pour autres études, nombre de licences…</a:t>
            </a:r>
          </a:p>
          <a:p>
            <a:r>
              <a:rPr lang="fr-FR" sz="1600" dirty="0" smtClean="0"/>
              <a:t>Analyses biologiques</a:t>
            </a:r>
          </a:p>
          <a:p>
            <a:pPr lvl="1"/>
            <a:r>
              <a:rPr lang="fr-FR" sz="1400" dirty="0" smtClean="0"/>
              <a:t>Intégration de pièce jointe à une visite (Données de biologie, imagerie…)</a:t>
            </a:r>
          </a:p>
          <a:p>
            <a:pPr lvl="1"/>
            <a:r>
              <a:rPr lang="fr-FR" sz="1400" dirty="0" smtClean="0"/>
              <a:t>Attribution et édition d’un code-barres + courrier pour centre d’analyse ?</a:t>
            </a:r>
          </a:p>
          <a:p>
            <a:pPr lvl="1"/>
            <a:r>
              <a:rPr lang="fr-FR" sz="1400" dirty="0" smtClean="0"/>
              <a:t>Contexte PT01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requises</a:t>
            </a:r>
            <a:br>
              <a:rPr lang="fr-FR" dirty="0"/>
            </a:br>
            <a:r>
              <a:rPr lang="fr-FR" dirty="0"/>
              <a:t>Point de vue ARC, Investigateur </a:t>
            </a:r>
            <a:r>
              <a:rPr lang="fr-FR" dirty="0" smtClean="0"/>
              <a:t>(2/3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630" y="1154430"/>
            <a:ext cx="8229600" cy="5246370"/>
          </a:xfrm>
        </p:spPr>
        <p:txBody>
          <a:bodyPr/>
          <a:lstStyle/>
          <a:p>
            <a:r>
              <a:rPr lang="fr-FR" sz="1600" dirty="0" smtClean="0"/>
              <a:t>Gestion administrative</a:t>
            </a:r>
          </a:p>
          <a:p>
            <a:pPr lvl="1"/>
            <a:r>
              <a:rPr lang="fr-FR" sz="1400" dirty="0" smtClean="0"/>
              <a:t>Des comptes, profils et droits</a:t>
            </a:r>
          </a:p>
          <a:p>
            <a:pPr lvl="1"/>
            <a:r>
              <a:rPr lang="fr-FR" sz="1400" dirty="0" smtClean="0"/>
              <a:t>Le protocole, le résumé, les guidelines</a:t>
            </a:r>
          </a:p>
          <a:p>
            <a:pPr lvl="1"/>
            <a:r>
              <a:rPr lang="fr-FR" sz="1400" dirty="0" smtClean="0"/>
              <a:t>Option: annuaire, suivi de l’avancement des études, honoraires</a:t>
            </a:r>
          </a:p>
          <a:p>
            <a:pPr marL="352425" lvl="1" indent="0">
              <a:buNone/>
            </a:pPr>
            <a:endParaRPr lang="fr-FR" sz="800" dirty="0" smtClean="0"/>
          </a:p>
          <a:p>
            <a:r>
              <a:rPr lang="fr-FR" sz="1800" dirty="0" smtClean="0"/>
              <a:t>Monitoring: Vérification de l’intégrité des données et Gestion </a:t>
            </a:r>
            <a:r>
              <a:rPr lang="fr-FR" sz="1800" dirty="0"/>
              <a:t>des </a:t>
            </a:r>
            <a:r>
              <a:rPr lang="fr-FR" sz="1800" dirty="0" err="1" smtClean="0"/>
              <a:t>queries</a:t>
            </a:r>
            <a:endParaRPr lang="fr-FR" sz="1800" dirty="0" smtClean="0"/>
          </a:p>
          <a:p>
            <a:pPr lvl="1"/>
            <a:r>
              <a:rPr lang="fr-FR" sz="1400" dirty="0" smtClean="0"/>
              <a:t>Suivi des dates (Optionnel)</a:t>
            </a:r>
          </a:p>
          <a:p>
            <a:pPr lvl="2"/>
            <a:r>
              <a:rPr lang="fr-FR" sz="1100" dirty="0" smtClean="0"/>
              <a:t>Visites patients, visites de monitoring</a:t>
            </a:r>
          </a:p>
          <a:p>
            <a:pPr marL="628650" lvl="2" indent="0">
              <a:buNone/>
            </a:pPr>
            <a:endParaRPr lang="fr-FR" sz="800" dirty="0" smtClean="0"/>
          </a:p>
          <a:p>
            <a:pPr lvl="1"/>
            <a:r>
              <a:rPr lang="fr-FR" sz="1400" dirty="0" smtClean="0"/>
              <a:t>Gestion des </a:t>
            </a:r>
            <a:r>
              <a:rPr lang="fr-FR" sz="1400" dirty="0" err="1"/>
              <a:t>queries</a:t>
            </a:r>
            <a:r>
              <a:rPr lang="fr-FR" sz="1400" dirty="0"/>
              <a:t> = demande d’informations complémentaires </a:t>
            </a:r>
          </a:p>
          <a:p>
            <a:pPr lvl="2"/>
            <a:r>
              <a:rPr lang="fr-FR" dirty="0"/>
              <a:t>Données manquantes, incohérentes</a:t>
            </a:r>
          </a:p>
          <a:p>
            <a:pPr lvl="2"/>
            <a:r>
              <a:rPr lang="fr-FR" dirty="0"/>
              <a:t>Suivi des demandes de corrections </a:t>
            </a:r>
            <a:r>
              <a:rPr lang="fr-FR" dirty="0" smtClean="0"/>
              <a:t>/ </a:t>
            </a:r>
            <a:r>
              <a:rPr lang="fr-FR" dirty="0"/>
              <a:t>tableau de </a:t>
            </a:r>
            <a:r>
              <a:rPr lang="fr-FR" dirty="0" smtClean="0"/>
              <a:t>bord, rapport instantané ou document de fusion</a:t>
            </a:r>
          </a:p>
          <a:p>
            <a:pPr marL="628650" lvl="2" indent="0">
              <a:buNone/>
            </a:pPr>
            <a:endParaRPr lang="fr-FR" sz="800" dirty="0"/>
          </a:p>
          <a:p>
            <a:pPr lvl="1"/>
            <a:r>
              <a:rPr lang="fr-FR" sz="1400" dirty="0" smtClean="0"/>
              <a:t>Visualisation des erreurs ou incohérence de suivi</a:t>
            </a:r>
          </a:p>
          <a:p>
            <a:pPr lvl="2"/>
            <a:r>
              <a:rPr lang="fr-FR" sz="1050" dirty="0" smtClean="0"/>
              <a:t>Edition de listing pour contrôle à distance des variables qui posent problème</a:t>
            </a:r>
            <a:endParaRPr lang="fr-FR" sz="1050" dirty="0"/>
          </a:p>
          <a:p>
            <a:pPr marL="628650" lvl="2" indent="0">
              <a:buNone/>
            </a:pPr>
            <a:endParaRPr lang="fr-FR" sz="800" dirty="0"/>
          </a:p>
          <a:p>
            <a:pPr lvl="1"/>
            <a:r>
              <a:rPr lang="fr-FR" sz="1400" dirty="0" smtClean="0"/>
              <a:t>Trame des compte-rendu/Standardisation</a:t>
            </a:r>
          </a:p>
          <a:p>
            <a:pPr lvl="1"/>
            <a:r>
              <a:rPr lang="fr-FR" sz="1400" dirty="0" smtClean="0"/>
              <a:t>Signature électronique de l’investigateur</a:t>
            </a:r>
            <a:endParaRPr lang="fr-FR" sz="1400" dirty="0"/>
          </a:p>
          <a:p>
            <a:pPr lvl="1"/>
            <a:endParaRPr lang="fr-FR" sz="1400" dirty="0" smtClean="0"/>
          </a:p>
          <a:p>
            <a:pPr marL="352425" lvl="1" indent="0">
              <a:buNone/>
            </a:pPr>
            <a:endParaRPr lang="fr-FR" sz="1400" dirty="0"/>
          </a:p>
          <a:p>
            <a:pPr lvl="1"/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requises</a:t>
            </a:r>
            <a:br>
              <a:rPr lang="fr-FR" dirty="0"/>
            </a:br>
            <a:r>
              <a:rPr lang="fr-FR" dirty="0"/>
              <a:t>Point de vue ARC, Investigateur </a:t>
            </a:r>
            <a:r>
              <a:rPr lang="fr-FR" dirty="0" smtClean="0"/>
              <a:t>(3/3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630" y="1154430"/>
            <a:ext cx="8229600" cy="5246370"/>
          </a:xfrm>
        </p:spPr>
        <p:txBody>
          <a:bodyPr/>
          <a:lstStyle/>
          <a:p>
            <a:r>
              <a:rPr lang="fr-FR" sz="1600" dirty="0"/>
              <a:t>Audit </a:t>
            </a:r>
            <a:r>
              <a:rPr lang="fr-FR" sz="1600" dirty="0" err="1"/>
              <a:t>trail</a:t>
            </a:r>
            <a:r>
              <a:rPr lang="fr-FR" sz="1600" dirty="0"/>
              <a:t>: </a:t>
            </a:r>
            <a:r>
              <a:rPr lang="fr-FR" sz="1600" dirty="0" smtClean="0"/>
              <a:t>traçabilité de toutes </a:t>
            </a:r>
            <a:r>
              <a:rPr lang="fr-FR" sz="1600" dirty="0"/>
              <a:t>les modifications apportées </a:t>
            </a:r>
            <a:endParaRPr lang="fr-FR" sz="1600" dirty="0" smtClean="0"/>
          </a:p>
          <a:p>
            <a:pPr lvl="1"/>
            <a:r>
              <a:rPr lang="fr-FR" sz="1600" dirty="0" smtClean="0"/>
              <a:t>Nécessaire en cas d’inspection</a:t>
            </a:r>
          </a:p>
          <a:p>
            <a:pPr lvl="1"/>
            <a:r>
              <a:rPr lang="fr-FR" sz="1600" dirty="0" smtClean="0"/>
              <a:t>Pour </a:t>
            </a:r>
            <a:r>
              <a:rPr lang="fr-FR" sz="1600" dirty="0"/>
              <a:t>le sponsor et la validité des données</a:t>
            </a:r>
          </a:p>
          <a:p>
            <a:pPr marL="0" indent="0">
              <a:buNone/>
            </a:pPr>
            <a:endParaRPr lang="fr-FR" sz="800" dirty="0" smtClean="0"/>
          </a:p>
          <a:p>
            <a:r>
              <a:rPr lang="fr-FR" sz="1600" dirty="0" smtClean="0"/>
              <a:t>Randomisation</a:t>
            </a:r>
            <a:endParaRPr lang="fr-FR" sz="1600" dirty="0"/>
          </a:p>
          <a:p>
            <a:pPr marL="0" indent="0">
              <a:buNone/>
            </a:pPr>
            <a:endParaRPr lang="fr-FR" sz="800" dirty="0" smtClean="0"/>
          </a:p>
          <a:p>
            <a:r>
              <a:rPr lang="fr-FR" sz="1600" dirty="0" smtClean="0"/>
              <a:t>Mise en évidence et gestion </a:t>
            </a:r>
            <a:r>
              <a:rPr lang="fr-FR" sz="1600" dirty="0"/>
              <a:t>des </a:t>
            </a:r>
            <a:r>
              <a:rPr lang="fr-FR" sz="1600" dirty="0" smtClean="0"/>
              <a:t>erreurs (Pour DM aussi)</a:t>
            </a:r>
            <a:endParaRPr lang="fr-FR" sz="1600" dirty="0"/>
          </a:p>
          <a:p>
            <a:pPr lvl="1"/>
            <a:r>
              <a:rPr lang="fr-FR" sz="1600" dirty="0"/>
              <a:t>Détection des données erronées/Aberrantes</a:t>
            </a:r>
          </a:p>
          <a:p>
            <a:pPr lvl="1"/>
            <a:r>
              <a:rPr lang="fr-FR" sz="1600" dirty="0"/>
              <a:t>Valeurs manquantes</a:t>
            </a:r>
          </a:p>
          <a:p>
            <a:pPr lvl="2"/>
            <a:r>
              <a:rPr lang="fr-FR" dirty="0"/>
              <a:t>Détectées</a:t>
            </a:r>
          </a:p>
          <a:p>
            <a:pPr lvl="2"/>
            <a:r>
              <a:rPr lang="fr-FR" dirty="0"/>
              <a:t>OU documentées (non applicable, inconnue)</a:t>
            </a:r>
          </a:p>
          <a:p>
            <a:pPr lvl="1"/>
            <a:r>
              <a:rPr lang="fr-FR" sz="1600" dirty="0"/>
              <a:t>Données corrigées doivent apparaître</a:t>
            </a:r>
          </a:p>
          <a:p>
            <a:pPr marL="0" indent="0">
              <a:buNone/>
            </a:pPr>
            <a:endParaRPr lang="fr-FR" sz="800" dirty="0" smtClean="0"/>
          </a:p>
          <a:p>
            <a:r>
              <a:rPr lang="fr-FR" sz="1600" dirty="0" smtClean="0"/>
              <a:t>Impression pour archivage papier des formulaires</a:t>
            </a:r>
          </a:p>
          <a:p>
            <a:pPr marL="0" indent="0">
              <a:buNone/>
            </a:pPr>
            <a:endParaRPr lang="fr-FR" sz="800" dirty="0" smtClean="0"/>
          </a:p>
          <a:p>
            <a:r>
              <a:rPr lang="fr-FR" sz="1600" dirty="0" err="1" smtClean="0"/>
              <a:t>Multi-lingue</a:t>
            </a:r>
            <a:endParaRPr lang="fr-FR" sz="1600" dirty="0" smtClean="0"/>
          </a:p>
          <a:p>
            <a:pPr marL="0" indent="0">
              <a:buNone/>
            </a:pPr>
            <a:endParaRPr lang="fr-FR" sz="800" dirty="0" smtClean="0"/>
          </a:p>
          <a:p>
            <a:r>
              <a:rPr lang="fr-FR" sz="1600" dirty="0" err="1" smtClean="0"/>
              <a:t>Dvpmt</a:t>
            </a:r>
            <a:r>
              <a:rPr lang="fr-FR" sz="1600" dirty="0" smtClean="0"/>
              <a:t> et maîtrise du code source pour établir des passerelles automatisées avec d’autres systèmes d’informations</a:t>
            </a:r>
            <a:endParaRPr lang="fr-FR" sz="1600" dirty="0"/>
          </a:p>
          <a:p>
            <a:endParaRPr lang="fr-FR" sz="18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8BC0-1A13-CE4B-8DB2-C37F56354152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uleurs Bioast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B0C"/>
      </a:accent1>
      <a:accent2>
        <a:srgbClr val="0055A3"/>
      </a:accent2>
      <a:accent3>
        <a:srgbClr val="64A34A"/>
      </a:accent3>
      <a:accent4>
        <a:srgbClr val="A4A4A6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956</TotalTime>
  <Words>547</Words>
  <Application>Microsoft Office PowerPoint</Application>
  <PresentationFormat>Affichage à l'écran (4:3)</PresentationFormat>
  <Paragraphs>158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Default Theme</vt:lpstr>
      <vt:lpstr>E-CRF Electronic Case Report Form</vt:lpstr>
      <vt:lpstr>Définition - Utilité</vt:lpstr>
      <vt:lpstr>CRF papier versus e-CRF</vt:lpstr>
      <vt:lpstr>Recherche clinique, e-CRF et conformités réglementaires</vt:lpstr>
      <vt:lpstr>Principe de la saisie et des validation des données</vt:lpstr>
      <vt:lpstr>CRF papier versus e-CRF</vt:lpstr>
      <vt:lpstr>Les fonctionnalités requises Point de vue ARC, Investigateur (1/3)</vt:lpstr>
      <vt:lpstr>Les fonctionnalités requises Point de vue ARC, Investigateur (2/3)</vt:lpstr>
      <vt:lpstr>Les fonctionnalités requises Point de vue ARC, Investigateur (3/3)</vt:lpstr>
      <vt:lpstr>Les fonctionnalités requises Point de vue Data manager et analyse des données (1/1)</vt:lpstr>
      <vt:lpstr>Les fonctionnalités optionnelles 1/1</vt:lpstr>
      <vt:lpstr>Quelques éditeurs d’e-CRF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E-CRF Electronic Case Report Form</dc:title>
  <dc:creator>Karen LOUIS</dc:creator>
  <cp:lastModifiedBy>Karen LOUIS</cp:lastModifiedBy>
  <cp:revision>65</cp:revision>
  <cp:lastPrinted>2014-10-02T13:00:48Z</cp:lastPrinted>
  <dcterms:created xsi:type="dcterms:W3CDTF">2014-09-23T12:13:06Z</dcterms:created>
  <dcterms:modified xsi:type="dcterms:W3CDTF">2014-10-16T13:06:41Z</dcterms:modified>
</cp:coreProperties>
</file>