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303" r:id="rId3"/>
    <p:sldId id="304" r:id="rId4"/>
    <p:sldId id="305" r:id="rId5"/>
    <p:sldId id="289" r:id="rId6"/>
    <p:sldId id="308" r:id="rId7"/>
    <p:sldId id="307" r:id="rId8"/>
    <p:sldId id="309" r:id="rId9"/>
    <p:sldId id="295" r:id="rId10"/>
    <p:sldId id="296" r:id="rId11"/>
    <p:sldId id="299" r:id="rId12"/>
    <p:sldId id="297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/>
    <p:restoredTop sz="85353"/>
  </p:normalViewPr>
  <p:slideViewPr>
    <p:cSldViewPr snapToGrid="0" snapToObjects="1">
      <p:cViewPr varScale="1">
        <p:scale>
          <a:sx n="147" d="100"/>
          <a:sy n="14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Lato Extended"/>
              </a:rPr>
              <a:t>The differential equations are NOT linearly independent.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matrix T is not invertible.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steady state solution might be none zero.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(n+1)=(</a:t>
            </a:r>
            <a:r>
              <a:rPr lang="en-US" dirty="0" err="1">
                <a:solidFill>
                  <a:srgbClr val="FF0000"/>
                </a:solidFill>
              </a:rPr>
              <a:t>I+dt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(n+1)=inv(I-dt*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time step is too long;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At least one of the eigenvalues is positive.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B27-41DD-ED43-8563-7B7FB1FD7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788E-A218-194D-9643-D9276CF5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361E-A82E-D44E-9167-5BB2231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1309-63E1-1940-925C-CF300CA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2696-8D79-5448-AB06-455A57B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1273-5C9C-6B49-BA35-BE9E421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98C5-159A-A04E-A800-A20F2A19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C268-2D1C-0F4A-847F-10250100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2928-C1DF-6F48-B688-A6244C4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C229-DFDB-424F-9349-93426A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8665-CB79-3447-AD80-00EF4393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C000-EFC2-6C44-B112-C65DFBDE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29AD-A921-6948-9612-20704D4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50A7-6CC0-6E47-9590-48A5349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3E9C-945C-EF4C-AF77-0464F202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6D4E-B8A6-9B40-9F91-1BD0D4CD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CF23-A673-4249-8A3A-0B4C504D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D1FF-1F1D-034E-9A0E-F52665A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C36C-86FB-AB47-8AAB-528719BB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DEB5-7FFE-4947-8B49-9FE692D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F909-1433-FE49-8EB7-E0FC43A8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0CFF-2E27-994E-B001-B638DB2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164-72CD-8345-96D0-B3E6EF5A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3C85-25F0-0548-A088-8B4863D0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D9A0-A8BC-6740-8585-8A6AFD37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FBCB-C7AE-BF4B-AEB8-9C42AA3F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E8C5-45E8-6C4D-96DB-45C70895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164A-0B4B-F34D-B385-042DCAFF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6AA1-1C29-194D-B5C4-2B84E37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33CE-893C-AB4E-AE0E-51C0F39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8505-9A25-9C4D-B9C1-48620B68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D76-1C33-7F49-9056-D4C40EA8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E2B5-CFFE-014F-B4D4-4F962D6F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F694-350D-5E47-BAD5-8FA06CC2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B274A-5DA9-DB40-AB09-73480969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187F3-3DA9-E14F-91C1-503C54F0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D9523-F5C3-D843-A72E-3A1849DE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9DCD-FF0C-C647-A5ED-5B7E88AD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3E3C-9D09-C041-8743-22B5D93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8E7-0510-0842-800B-BBD63D0C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9DA3-6BFE-9E49-9562-A11E870A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7081B-AA31-6440-BCF6-212561C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6A8BB-AE33-3544-90A6-A570CF4C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CB11-D19C-004B-A7A0-F9A3D55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C1B70-A6CA-F641-BF81-69F6555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8E1A-8549-7649-8B71-8D386B23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EFFA-DA99-B047-83C3-923C50F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6CF3-5B45-EC41-96BA-C66C52D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91FD-18C3-6B4A-A5C3-97A4AE1D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82A2-8296-9B4D-880F-F359450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CCF2-89EC-D242-9708-931B34B8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6D0E-BF8F-7942-A23C-0885860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E096-0957-FC4F-8C80-4741FD5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2A45B-9DCF-4B4D-A2DB-7F7355DD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6F47-86AC-6A42-BC78-B66A6002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A17F-283B-5047-B402-FAB4566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E393-F8ED-6F46-B07B-589921C7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BB37-29A0-794E-8D0E-ABEE0D4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26F38-B50C-F344-8575-258A8FB0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0A4E-2658-864F-A8C8-EE9903CC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0EE3-CC1D-E649-BFBD-4E6E5CF2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3C1B-201D-8943-95D6-BB848841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18BB-2608-AE46-8C49-F8B4152A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1" y="1233182"/>
            <a:ext cx="6473538" cy="3305419"/>
          </a:xfrm>
        </p:spPr>
        <p:txBody>
          <a:bodyPr>
            <a:normAutofit/>
          </a:bodyPr>
          <a:lstStyle/>
          <a:p>
            <a:r>
              <a:rPr lang="en-US" dirty="0"/>
              <a:t>Knowledge list</a:t>
            </a:r>
          </a:p>
          <a:p>
            <a:r>
              <a:rPr lang="en-US" dirty="0"/>
              <a:t>Review questions</a:t>
            </a:r>
          </a:p>
          <a:p>
            <a:r>
              <a:rPr lang="en-US" dirty="0"/>
              <a:t>Midterm #2 April 13, Thursday						60min 								open-book test							22 questions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response of FFT to a cosine wave?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Cosine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Gaussian</a:t>
            </a:r>
          </a:p>
          <a:p>
            <a:pPr marL="457200" indent="-457200">
              <a:buAutoNum type="alphaUcPeriod"/>
            </a:pPr>
            <a:r>
              <a:rPr lang="en-US" sz="2400" dirty="0"/>
              <a:t>Spike</a:t>
            </a:r>
          </a:p>
        </p:txBody>
      </p:sp>
    </p:spTree>
    <p:extLst>
      <p:ext uri="{BB962C8B-B14F-4D97-AF65-F5344CB8AC3E}">
        <p14:creationId xmlns:p14="http://schemas.microsoft.com/office/powerpoint/2010/main" val="5303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function y=f(x)=x</a:t>
            </a:r>
            <a:r>
              <a:rPr lang="en-US" sz="2400" baseline="30000" dirty="0"/>
              <a:t>2</a:t>
            </a:r>
            <a:r>
              <a:rPr lang="en-US" sz="2400" dirty="0"/>
              <a:t>-a</a:t>
            </a:r>
            <a:r>
              <a:rPr lang="en-US" sz="2400" baseline="30000" dirty="0"/>
              <a:t>2 </a:t>
            </a:r>
            <a:r>
              <a:rPr lang="en-US" sz="2400" dirty="0"/>
              <a:t>defined in the domain -a&lt;x&lt;+a. We can use Fourier sine series to approximate this function. </a:t>
            </a:r>
          </a:p>
          <a:p>
            <a:endParaRPr lang="en-US" sz="2400" baseline="30000" dirty="0"/>
          </a:p>
          <a:p>
            <a:pPr marL="457200" indent="-457200">
              <a:buAutoNum type="alphaUcPeriod"/>
            </a:pPr>
            <a:r>
              <a:rPr lang="en-US" sz="2400" dirty="0"/>
              <a:t>True</a:t>
            </a:r>
          </a:p>
          <a:p>
            <a:pPr marL="457200" indent="-457200">
              <a:buAutoNum type="alphaUcPeriod"/>
            </a:pPr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82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predict to observe a wave-like signal with the frequency of 1/2 cycle per hour. What should be the minimum sampling rate to resolve this signal?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1/4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1/2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2 per hour</a:t>
            </a:r>
          </a:p>
        </p:txBody>
      </p:sp>
    </p:spTree>
    <p:extLst>
      <p:ext uri="{BB962C8B-B14F-4D97-AF65-F5344CB8AC3E}">
        <p14:creationId xmlns:p14="http://schemas.microsoft.com/office/powerpoint/2010/main" val="157538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model of sea surface temperature (</a:t>
            </a:r>
            <a:r>
              <a:rPr lang="en-US" b="1" dirty="0"/>
              <a:t>T</a:t>
            </a:r>
            <a:r>
              <a:rPr lang="en-US" dirty="0"/>
              <a:t>) as a function of time, </a:t>
            </a:r>
            <a:r>
              <a:rPr lang="en-US" b="1" dirty="0"/>
              <a:t>T = T(t).</a:t>
            </a:r>
            <a:r>
              <a:rPr lang="en-US" dirty="0"/>
              <a:t> The ocean is heated by the solar radiation (</a:t>
            </a:r>
            <a:r>
              <a:rPr lang="en-US" b="1" dirty="0"/>
              <a:t>Q</a:t>
            </a:r>
            <a:r>
              <a:rPr lang="en-US" dirty="0"/>
              <a:t>) and is cooled by the evaporation and thermal radiation as a linear function. The governing equation is: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steady state solution &lt;</a:t>
            </a:r>
            <a:r>
              <a:rPr lang="en-US" b="1" i="1" dirty="0"/>
              <a:t>T</a:t>
            </a:r>
            <a:r>
              <a:rPr lang="en-US" dirty="0"/>
              <a:t>&gt;?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868CA-A8EC-AAC9-3773-681D9B9E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81" y="2216401"/>
            <a:ext cx="2400372" cy="7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/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Following the previous question, what is the characteristic timescale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(i.e., e-folding time or lifetime)?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blipFill>
                <a:blip r:embed="rId2"/>
                <a:stretch>
                  <a:fillRect l="-71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7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using the </a:t>
            </a:r>
            <a:r>
              <a:rPr lang="en-US" b="1" dirty="0"/>
              <a:t>Euler forward </a:t>
            </a:r>
            <a:r>
              <a:rPr lang="en-US" dirty="0"/>
              <a:t>time stepping method to calculate the numerical solution for the ODE in the previous question, what is the maximum time step that you could use to ensure a stable numerical solution?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4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the 3-box model of ocean phosphorus cycling that we covered in the class. The equation can be written in vector-matrix form;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analytic solution can be derived using the matrix exponential. Given the initial condition is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what is the analytic solution for P = P(t)?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 attention to the fact that you are working with a vector-matrix equation.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B537A-D230-6B38-1327-3BE8C59F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78" y="1519283"/>
            <a:ext cx="1586594" cy="7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Following the previous</a:t>
            </a:r>
            <a:r>
              <a:rPr lang="en-US" dirty="0">
                <a:latin typeface="Arial" panose="020B0604020202020204" pitchFamily="34" charset="0"/>
              </a:rPr>
              <a:t> question, one of the eigenvalues of the matrix T 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are zero. Explain the meaning of the zero eigenvalue.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13022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forward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30640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backward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40456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Correlation map and data visualization</a:t>
            </a:r>
          </a:p>
          <a:p>
            <a:pPr lvl="1"/>
            <a:r>
              <a:rPr lang="en-US" dirty="0"/>
              <a:t>Effective sample size &amp; autocorrelation</a:t>
            </a:r>
          </a:p>
          <a:p>
            <a:pPr lvl="1"/>
            <a:r>
              <a:rPr lang="en-US" dirty="0"/>
              <a:t>t-tests for regression slope and correlation coefficient </a:t>
            </a:r>
          </a:p>
          <a:p>
            <a:pPr lvl="1"/>
            <a:r>
              <a:rPr lang="en-US" dirty="0"/>
              <a:t>Choice of color scheme</a:t>
            </a:r>
          </a:p>
        </p:txBody>
      </p:sp>
    </p:spTree>
    <p:extLst>
      <p:ext uri="{BB962C8B-B14F-4D97-AF65-F5344CB8AC3E}">
        <p14:creationId xmlns:p14="http://schemas.microsoft.com/office/powerpoint/2010/main" val="131226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find that the </a:t>
            </a:r>
            <a:r>
              <a:rPr lang="en-US" b="1" dirty="0"/>
              <a:t>Euler forward </a:t>
            </a:r>
            <a:r>
              <a:rPr lang="en-US" dirty="0"/>
              <a:t>time stepping method is unstable. The modeled P values go to infinity after several years of integration. What could be the possible reasons?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10474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Periodogram &amp; FT coefficients</a:t>
            </a:r>
          </a:p>
          <a:p>
            <a:pPr lvl="1"/>
            <a:r>
              <a:rPr lang="en-US" dirty="0"/>
              <a:t>Fundamental frequency (</a:t>
            </a:r>
            <a:r>
              <a:rPr lang="en-US" dirty="0" err="1"/>
              <a:t>i.e</a:t>
            </a:r>
            <a:r>
              <a:rPr lang="en-US" dirty="0"/>
              <a:t>, lowest frequency in FFT analysis) </a:t>
            </a:r>
          </a:p>
          <a:p>
            <a:pPr lvl="1"/>
            <a:r>
              <a:rPr lang="en-US" dirty="0"/>
              <a:t>Nyquist frequency (i.e., highest frequency in FFT analysis)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Box models and ODE</a:t>
            </a:r>
          </a:p>
          <a:p>
            <a:pPr lvl="1"/>
            <a:r>
              <a:rPr lang="en-US" dirty="0"/>
              <a:t>Initial condition</a:t>
            </a:r>
          </a:p>
          <a:p>
            <a:pPr lvl="1"/>
            <a:r>
              <a:rPr lang="en-US" dirty="0"/>
              <a:t>Steady state</a:t>
            </a:r>
          </a:p>
          <a:p>
            <a:pPr lvl="1"/>
            <a:r>
              <a:rPr lang="en-US" dirty="0"/>
              <a:t>Lifetime</a:t>
            </a:r>
          </a:p>
          <a:p>
            <a:pPr lvl="1"/>
            <a:r>
              <a:rPr lang="en-US" dirty="0"/>
              <a:t>Stability of ODE</a:t>
            </a:r>
          </a:p>
          <a:p>
            <a:pPr lvl="1"/>
            <a:r>
              <a:rPr lang="en-US" dirty="0"/>
              <a:t>Eigenvalues</a:t>
            </a:r>
          </a:p>
          <a:p>
            <a:pPr lvl="1"/>
            <a:r>
              <a:rPr lang="en-US" dirty="0"/>
              <a:t>Euler forward and Euler backward methods</a:t>
            </a:r>
          </a:p>
          <a:p>
            <a:pPr lvl="1"/>
            <a:r>
              <a:rPr lang="en-US" dirty="0"/>
              <a:t>Numerical stability of Euler forward and Euler backward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reason to use the effective sample size instead of sample size itself?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Dataset is too small</a:t>
            </a:r>
          </a:p>
          <a:p>
            <a:pPr marL="457200" indent="-457200">
              <a:buAutoNum type="alphaUcPeriod"/>
            </a:pPr>
            <a:r>
              <a:rPr lang="en-US" sz="2400" dirty="0"/>
              <a:t>Dataset is too large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an oscillation in the dataset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 persistence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1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samples but they are not independent. The lag-1 autocorrelation was 0.7. What is the effective sample size?</a:t>
            </a:r>
          </a:p>
        </p:txBody>
      </p:sp>
    </p:spTree>
    <p:extLst>
      <p:ext uri="{BB962C8B-B14F-4D97-AF65-F5344CB8AC3E}">
        <p14:creationId xmlns:p14="http://schemas.microsoft.com/office/powerpoint/2010/main" val="38974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50 effective samples. What is the minimum correlation to be significant at 95% confidence level?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fundamental (the lowest) frequency in the FFT of f(x)?</a:t>
            </a:r>
          </a:p>
        </p:txBody>
      </p:sp>
    </p:spTree>
    <p:extLst>
      <p:ext uri="{BB962C8B-B14F-4D97-AF65-F5344CB8AC3E}">
        <p14:creationId xmlns:p14="http://schemas.microsoft.com/office/powerpoint/2010/main" val="15518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Nyquist (the highest) frequency in the FFT of f(x)?</a:t>
            </a:r>
          </a:p>
        </p:txBody>
      </p:sp>
    </p:spTree>
    <p:extLst>
      <p:ext uri="{BB962C8B-B14F-4D97-AF65-F5344CB8AC3E}">
        <p14:creationId xmlns:p14="http://schemas.microsoft.com/office/powerpoint/2010/main" val="32987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9086</TotalTime>
  <Words>839</Words>
  <Application>Microsoft Macintosh PowerPoint</Application>
  <PresentationFormat>On-screen Show (16:9)</PresentationFormat>
  <Paragraphs>104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Lato Extended</vt:lpstr>
      <vt:lpstr>Arial</vt:lpstr>
      <vt:lpstr>Calibri</vt:lpstr>
      <vt:lpstr>Calibri Light</vt:lpstr>
      <vt:lpstr>Cambria Math</vt:lpstr>
      <vt:lpstr>Office Theme</vt:lpstr>
      <vt:lpstr>EAS2655 – Week 13</vt:lpstr>
      <vt:lpstr>PowerPoint Presentation</vt:lpstr>
      <vt:lpstr>PowerPoint Presentation</vt:lpstr>
      <vt:lpstr>PowerPoint Presentation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176</cp:revision>
  <dcterms:created xsi:type="dcterms:W3CDTF">2020-08-17T11:38:51Z</dcterms:created>
  <dcterms:modified xsi:type="dcterms:W3CDTF">2023-04-11T19:26:57Z</dcterms:modified>
</cp:coreProperties>
</file>