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6"/>
  </p:notesMasterIdLst>
  <p:sldIdLst>
    <p:sldId id="256" r:id="rId2"/>
    <p:sldId id="303" r:id="rId3"/>
    <p:sldId id="304" r:id="rId4"/>
    <p:sldId id="305" r:id="rId5"/>
    <p:sldId id="289" r:id="rId6"/>
    <p:sldId id="306" r:id="rId7"/>
    <p:sldId id="308" r:id="rId8"/>
    <p:sldId id="307" r:id="rId9"/>
    <p:sldId id="309" r:id="rId10"/>
    <p:sldId id="295" r:id="rId11"/>
    <p:sldId id="296" r:id="rId12"/>
    <p:sldId id="310" r:id="rId13"/>
    <p:sldId id="299" r:id="rId14"/>
    <p:sldId id="311" r:id="rId15"/>
    <p:sldId id="297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8"/>
    <p:restoredTop sz="94407"/>
  </p:normalViewPr>
  <p:slideViewPr>
    <p:cSldViewPr snapToGrid="0" snapToObjects="1">
      <p:cViewPr varScale="1">
        <p:scale>
          <a:sx n="147" d="100"/>
          <a:sy n="147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51DC-FFF8-B14E-9A81-DDA04A01B9C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933B-B1A4-C246-AE65-4CA72B74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4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96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5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55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5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6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5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2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9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DB27-41DD-ED43-8563-7B7FB1FD7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788E-A218-194D-9643-D9276CF5E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E361E-A82E-D44E-9167-5BB2231D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E1309-63E1-1940-925C-CF300CAD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2696-8D79-5448-AB06-455A57B1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1273-5C9C-6B49-BA35-BE9E4213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698C5-159A-A04E-A800-A20F2A191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C268-2D1C-0F4A-847F-10250100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2928-C1DF-6F48-B688-A6244C49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0C229-DFDB-424F-9349-93426A00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B8665-CB79-3447-AD80-00EF4393A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BC000-EFC2-6C44-B112-C65DFBDE9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D29AD-A921-6948-9612-20704D4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850A7-6CC0-6E47-9590-48A53494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43E9C-945C-EF4C-AF77-0464F202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7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6D4E-B8A6-9B40-9F91-1BD0D4CD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CF23-A673-4249-8A3A-0B4C504D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3D1FF-1F1D-034E-9A0E-F52665AB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BC36C-86FB-AB47-8AAB-528719BB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DEB5-7FFE-4947-8B49-9FE692D7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F909-1433-FE49-8EB7-E0FC43A8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30CFF-2E27-994E-B001-B638DB29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164-72CD-8345-96D0-B3E6EF5A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C3C85-25F0-0548-A088-8B4863D0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ED9A0-A8BC-6740-8585-8A6AFD37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FBCB-C7AE-BF4B-AEB8-9C42AA3F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E8C5-45E8-6C4D-96DB-45C70895D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B164A-0B4B-F34D-B385-042DCAFF1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86AA1-1C29-194D-B5C4-2B84E37A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233CE-893C-AB4E-AE0E-51C0F398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C8505-9A25-9C4D-B9C1-48620B68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9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9D76-1C33-7F49-9056-D4C40EA8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E2B5-CFFE-014F-B4D4-4F962D6FC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5F694-350D-5E47-BAD5-8FA06CC23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B274A-5DA9-DB40-AB09-734809696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187F3-3DA9-E14F-91C1-503C54F06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D9523-F5C3-D843-A72E-3A1849DE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79DCD-FF0C-C647-A5ED-5B7E88AD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63E3C-9D09-C041-8743-22B5D934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68E7-0510-0842-800B-BBD63D0C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D9DA3-6BFE-9E49-9562-A11E870A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7081B-AA31-6440-BCF6-212561CD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6A8BB-AE33-3544-90A6-A570CF4C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0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CCB11-D19C-004B-A7A0-F9A3D55A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C1B70-A6CA-F641-BF81-69F6555C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98E1A-8549-7649-8B71-8D386B23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8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EFFA-DA99-B047-83C3-923C50FF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6CF3-5B45-EC41-96BA-C66C52D6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591FD-18C3-6B4A-A5C3-97A4AE1D3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C82A2-8296-9B4D-880F-F3594502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7CCF2-89EC-D242-9708-931B34B8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26D0E-BF8F-7942-A23C-08858600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E096-0957-FC4F-8C80-4741FD5E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2A45B-9DCF-4B4D-A2DB-7F7355DDA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C6F47-86AC-6A42-BC78-B66A6002B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8A17F-283B-5047-B402-FAB4566C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2E393-F8ED-6F46-B07B-589921C7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5BB37-29A0-794E-8D0E-ABEE0D45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4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26F38-B50C-F344-8575-258A8FB0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0A4E-2658-864F-A8C8-EE9903CC8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70EE3-CC1D-E649-BFBD-4E6E5CF2B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33C1B-201D-8943-95D6-BB8488415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C18BB-2608-AE46-8C49-F8B4152A8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81" y="1233182"/>
            <a:ext cx="6473538" cy="3305419"/>
          </a:xfrm>
        </p:spPr>
        <p:txBody>
          <a:bodyPr>
            <a:normAutofit/>
          </a:bodyPr>
          <a:lstStyle/>
          <a:p>
            <a:r>
              <a:rPr lang="en-US" dirty="0"/>
              <a:t>Knowledge list</a:t>
            </a:r>
          </a:p>
          <a:p>
            <a:r>
              <a:rPr lang="en-US" dirty="0"/>
              <a:t>Review questions</a:t>
            </a:r>
          </a:p>
          <a:p>
            <a:r>
              <a:rPr lang="en-US" dirty="0"/>
              <a:t>Midterm #</a:t>
            </a:r>
            <a:r>
              <a:rPr lang="en-US"/>
              <a:t>2 April 13</a:t>
            </a:r>
            <a:endParaRPr lang="en-US" dirty="0"/>
          </a:p>
          <a:p>
            <a:r>
              <a:rPr lang="en-US" dirty="0"/>
              <a:t>	60min 							open-book test							22 questions</a:t>
            </a:r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have 100 data points in the time domain 0&lt;x&lt;10. What is the Nyquist (the highest) frequency in the FFT of f(x)?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D9783-3F57-2B41-9046-15CB8AC4422B}"/>
              </a:ext>
            </a:extLst>
          </p:cNvPr>
          <p:cNvSpPr txBox="1"/>
          <p:nvPr/>
        </p:nvSpPr>
        <p:spPr>
          <a:xfrm>
            <a:off x="1767841" y="2776219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</a:t>
            </a:r>
            <a:r>
              <a:rPr lang="en-US" baseline="-25000" dirty="0" err="1">
                <a:solidFill>
                  <a:srgbClr val="FF0000"/>
                </a:solidFill>
              </a:rPr>
              <a:t>Nyquist</a:t>
            </a:r>
            <a:r>
              <a:rPr lang="en-US" dirty="0">
                <a:solidFill>
                  <a:srgbClr val="FF0000"/>
                </a:solidFill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329872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response of FFT to a cosine wave?</a:t>
            </a:r>
          </a:p>
          <a:p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/>
              <a:t>Sine wave</a:t>
            </a:r>
          </a:p>
          <a:p>
            <a:pPr marL="457200" indent="-457200">
              <a:buAutoNum type="alphaUcPeriod"/>
            </a:pPr>
            <a:r>
              <a:rPr lang="en-US" sz="2400" dirty="0"/>
              <a:t>Cosine wave</a:t>
            </a:r>
          </a:p>
          <a:p>
            <a:pPr marL="457200" indent="-457200">
              <a:buAutoNum type="alphaUcPeriod"/>
            </a:pPr>
            <a:r>
              <a:rPr lang="en-US" sz="2400" dirty="0"/>
              <a:t>Gaussian</a:t>
            </a:r>
          </a:p>
          <a:p>
            <a:pPr marL="457200" indent="-457200">
              <a:buAutoNum type="alphaUcPeriod"/>
            </a:pPr>
            <a:r>
              <a:rPr lang="en-US" sz="2400" dirty="0"/>
              <a:t>Spike</a:t>
            </a:r>
          </a:p>
        </p:txBody>
      </p:sp>
    </p:spTree>
    <p:extLst>
      <p:ext uri="{BB962C8B-B14F-4D97-AF65-F5344CB8AC3E}">
        <p14:creationId xmlns:p14="http://schemas.microsoft.com/office/powerpoint/2010/main" val="53038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response of FFT to a cosine wave?</a:t>
            </a:r>
          </a:p>
          <a:p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/>
              <a:t>Sine wave</a:t>
            </a:r>
          </a:p>
          <a:p>
            <a:pPr marL="457200" indent="-457200">
              <a:buAutoNum type="alphaUcPeriod"/>
            </a:pPr>
            <a:r>
              <a:rPr lang="en-US" sz="2400" dirty="0"/>
              <a:t>Cosine wave</a:t>
            </a:r>
          </a:p>
          <a:p>
            <a:pPr marL="457200" indent="-457200">
              <a:buAutoNum type="alphaUcPeriod"/>
            </a:pPr>
            <a:r>
              <a:rPr lang="en-US" sz="2400" dirty="0"/>
              <a:t>Gaussian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FF0000"/>
                </a:solidFill>
              </a:rPr>
              <a:t>Spike</a:t>
            </a:r>
          </a:p>
        </p:txBody>
      </p:sp>
    </p:spTree>
    <p:extLst>
      <p:ext uri="{BB962C8B-B14F-4D97-AF65-F5344CB8AC3E}">
        <p14:creationId xmlns:p14="http://schemas.microsoft.com/office/powerpoint/2010/main" val="20921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a function y=f(x)=x</a:t>
            </a:r>
            <a:r>
              <a:rPr lang="en-US" sz="2400" baseline="30000" dirty="0"/>
              <a:t>2</a:t>
            </a:r>
            <a:r>
              <a:rPr lang="en-US" sz="2400" dirty="0"/>
              <a:t>-a</a:t>
            </a:r>
            <a:r>
              <a:rPr lang="en-US" sz="2400" baseline="30000" dirty="0"/>
              <a:t>2 </a:t>
            </a:r>
            <a:r>
              <a:rPr lang="en-US" sz="2400" dirty="0"/>
              <a:t>defined in the domain -a&lt;x&lt;+a. We can use Fourier sine series to approximate this function. </a:t>
            </a:r>
          </a:p>
          <a:p>
            <a:endParaRPr lang="en-US" sz="2400" baseline="30000" dirty="0"/>
          </a:p>
          <a:p>
            <a:pPr marL="457200" indent="-457200">
              <a:buAutoNum type="alphaUcPeriod"/>
            </a:pPr>
            <a:r>
              <a:rPr lang="en-US" sz="2400" dirty="0"/>
              <a:t>True</a:t>
            </a:r>
          </a:p>
          <a:p>
            <a:pPr marL="457200" indent="-457200">
              <a:buAutoNum type="alphaUcPeriod"/>
            </a:pPr>
            <a:r>
              <a:rPr lang="en-US" sz="24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0825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a function y=f(x)=x</a:t>
            </a:r>
            <a:r>
              <a:rPr lang="en-US" sz="2400" baseline="30000" dirty="0"/>
              <a:t>2</a:t>
            </a:r>
            <a:r>
              <a:rPr lang="en-US" sz="2400" dirty="0"/>
              <a:t>-a</a:t>
            </a:r>
            <a:r>
              <a:rPr lang="en-US" sz="2400" baseline="30000" dirty="0"/>
              <a:t>2 </a:t>
            </a:r>
            <a:r>
              <a:rPr lang="en-US" sz="2400" dirty="0"/>
              <a:t>defined in the domain -a&lt;x&lt;+a. We can use Fourier sine series to approximate this function. </a:t>
            </a:r>
          </a:p>
          <a:p>
            <a:endParaRPr lang="en-US" sz="2400" baseline="30000" dirty="0"/>
          </a:p>
          <a:p>
            <a:pPr marL="457200" indent="-457200">
              <a:buAutoNum type="alphaUcPeriod"/>
            </a:pPr>
            <a:r>
              <a:rPr lang="en-US" sz="2400" dirty="0"/>
              <a:t>True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3569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predict to observe a wave-like signal with the frequency of 1/2 cycle per hour. What should be the minimum sampling rate to resolve this signal?</a:t>
            </a:r>
          </a:p>
          <a:p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/>
              <a:t>1/4 per hour</a:t>
            </a:r>
          </a:p>
          <a:p>
            <a:pPr marL="457200" indent="-457200">
              <a:buAutoNum type="alphaUcPeriod"/>
            </a:pPr>
            <a:r>
              <a:rPr lang="en-US" sz="2400" dirty="0"/>
              <a:t>1/2 per hour</a:t>
            </a:r>
          </a:p>
          <a:p>
            <a:pPr marL="457200" indent="-457200">
              <a:buAutoNum type="alphaUcPeriod"/>
            </a:pPr>
            <a:r>
              <a:rPr lang="en-US" sz="2400" dirty="0"/>
              <a:t>1 per hour</a:t>
            </a:r>
          </a:p>
          <a:p>
            <a:pPr marL="457200" indent="-457200">
              <a:buAutoNum type="alphaUcPeriod"/>
            </a:pPr>
            <a:r>
              <a:rPr lang="en-US" sz="2400" dirty="0"/>
              <a:t>2 per hour</a:t>
            </a:r>
          </a:p>
        </p:txBody>
      </p:sp>
    </p:spTree>
    <p:extLst>
      <p:ext uri="{BB962C8B-B14F-4D97-AF65-F5344CB8AC3E}">
        <p14:creationId xmlns:p14="http://schemas.microsoft.com/office/powerpoint/2010/main" val="1575389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predict to observe a wave-like signal with the frequency of 1/2 cycle per hour. What should be the minimum sampling rate to resolve this signal?</a:t>
            </a:r>
          </a:p>
          <a:p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/>
              <a:t>1/4 per hour</a:t>
            </a:r>
          </a:p>
          <a:p>
            <a:pPr marL="457200" indent="-457200">
              <a:buAutoNum type="alphaUcPeriod"/>
            </a:pPr>
            <a:r>
              <a:rPr lang="en-US" sz="2400" dirty="0"/>
              <a:t>1/2 per hour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FF0000"/>
                </a:solidFill>
              </a:rPr>
              <a:t>1 per hour</a:t>
            </a:r>
          </a:p>
          <a:p>
            <a:pPr marL="457200" indent="-457200">
              <a:buAutoNum type="alphaUcPeriod"/>
            </a:pPr>
            <a:r>
              <a:rPr lang="en-US" sz="2400" dirty="0"/>
              <a:t>2 per hour</a:t>
            </a:r>
          </a:p>
        </p:txBody>
      </p:sp>
    </p:spTree>
    <p:extLst>
      <p:ext uri="{BB962C8B-B14F-4D97-AF65-F5344CB8AC3E}">
        <p14:creationId xmlns:p14="http://schemas.microsoft.com/office/powerpoint/2010/main" val="307980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7152-4DB4-F340-BCC4-B3A6F5E36F32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13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94577-02CF-FD42-BC01-FFB3CA55EB3F}"/>
              </a:ext>
            </a:extLst>
          </p:cNvPr>
          <p:cNvSpPr txBox="1"/>
          <p:nvPr/>
        </p:nvSpPr>
        <p:spPr>
          <a:xfrm>
            <a:off x="1140024" y="1018908"/>
            <a:ext cx="70547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model of sea surface temperature (</a:t>
            </a:r>
            <a:r>
              <a:rPr lang="en-US" b="1" dirty="0"/>
              <a:t>T</a:t>
            </a:r>
            <a:r>
              <a:rPr lang="en-US" dirty="0"/>
              <a:t>) as a function of time, </a:t>
            </a:r>
            <a:r>
              <a:rPr lang="en-US" b="1" dirty="0"/>
              <a:t>T = T(t).</a:t>
            </a:r>
            <a:r>
              <a:rPr lang="en-US" dirty="0"/>
              <a:t> The ocean is heated by the solar radiation (</a:t>
            </a:r>
            <a:r>
              <a:rPr lang="en-US" b="1" dirty="0"/>
              <a:t>Q</a:t>
            </a:r>
            <a:r>
              <a:rPr lang="en-US" dirty="0"/>
              <a:t>) and is cooled by the evaporation and thermal radiation as a linear function. The governing equation is: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steady state solution &lt;</a:t>
            </a:r>
            <a:r>
              <a:rPr lang="en-US" b="1" i="1" dirty="0"/>
              <a:t>T</a:t>
            </a:r>
            <a:r>
              <a:rPr lang="en-US" dirty="0"/>
              <a:t>&gt;?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0443C-A5A1-B042-AA54-F6753C37F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81" y="2216401"/>
            <a:ext cx="2400372" cy="744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C499C-2725-E144-99B8-D436A8022FC7}"/>
              </a:ext>
            </a:extLst>
          </p:cNvPr>
          <p:cNvSpPr txBox="1"/>
          <p:nvPr/>
        </p:nvSpPr>
        <p:spPr>
          <a:xfrm>
            <a:off x="2203269" y="4066903"/>
            <a:ext cx="28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&lt;T&gt; = Q/k</a:t>
            </a:r>
          </a:p>
        </p:txBody>
      </p:sp>
    </p:spTree>
    <p:extLst>
      <p:ext uri="{BB962C8B-B14F-4D97-AF65-F5344CB8AC3E}">
        <p14:creationId xmlns:p14="http://schemas.microsoft.com/office/powerpoint/2010/main" val="342919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7152-4DB4-F340-BCC4-B3A6F5E36F32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13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94577-02CF-FD42-BC01-FFB3CA55EB3F}"/>
                  </a:ext>
                </a:extLst>
              </p:cNvPr>
              <p:cNvSpPr txBox="1"/>
              <p:nvPr/>
            </p:nvSpPr>
            <p:spPr>
              <a:xfrm>
                <a:off x="1140024" y="1018908"/>
                <a:ext cx="70547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Following the previous question, what is the characteristic timescale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(i.e., e-folding time or lifetime)?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94577-02CF-FD42-BC01-FFB3CA55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24" y="1018908"/>
                <a:ext cx="7054742" cy="1015663"/>
              </a:xfrm>
              <a:prstGeom prst="rect">
                <a:avLst/>
              </a:prstGeom>
              <a:blipFill>
                <a:blip r:embed="rId2"/>
                <a:stretch>
                  <a:fillRect l="-718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6C499C-2725-E144-99B8-D436A8022FC7}"/>
                  </a:ext>
                </a:extLst>
              </p:cNvPr>
              <p:cNvSpPr txBox="1"/>
              <p:nvPr/>
            </p:nvSpPr>
            <p:spPr>
              <a:xfrm>
                <a:off x="2020389" y="2387084"/>
                <a:ext cx="2830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=1/k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6C499C-2725-E144-99B8-D436A8022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389" y="2387084"/>
                <a:ext cx="2830285" cy="369332"/>
              </a:xfrm>
              <a:prstGeom prst="rect">
                <a:avLst/>
              </a:prstGeom>
              <a:blipFill>
                <a:blip r:embed="rId3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47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7152-4DB4-F340-BCC4-B3A6F5E36F32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94577-02CF-FD42-BC01-FFB3CA55EB3F}"/>
              </a:ext>
            </a:extLst>
          </p:cNvPr>
          <p:cNvSpPr txBox="1"/>
          <p:nvPr/>
        </p:nvSpPr>
        <p:spPr>
          <a:xfrm>
            <a:off x="1140024" y="1018908"/>
            <a:ext cx="7054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using the </a:t>
            </a:r>
            <a:r>
              <a:rPr lang="en-US" b="1" dirty="0"/>
              <a:t>Euler forward </a:t>
            </a:r>
            <a:r>
              <a:rPr lang="en-US" dirty="0"/>
              <a:t>time stepping method to calculate the numerical solution for the ODE in the previous question, what is the maximum time step that you could use to ensure a stable numerical solution?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6C499C-2725-E144-99B8-D436A8022FC7}"/>
                  </a:ext>
                </a:extLst>
              </p:cNvPr>
              <p:cNvSpPr txBox="1"/>
              <p:nvPr/>
            </p:nvSpPr>
            <p:spPr>
              <a:xfrm>
                <a:off x="2020389" y="2387084"/>
                <a:ext cx="2830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≤2/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6C499C-2725-E144-99B8-D436A8022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389" y="2387084"/>
                <a:ext cx="2830285" cy="369332"/>
              </a:xfrm>
              <a:prstGeom prst="rect">
                <a:avLst/>
              </a:prstGeom>
              <a:blipFill>
                <a:blip r:embed="rId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41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A46E-DDAC-BF46-ABF6-A0F029EAC4AB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 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329A00C-8781-2B42-A2BE-373D5813F954}"/>
              </a:ext>
            </a:extLst>
          </p:cNvPr>
          <p:cNvSpPr txBox="1">
            <a:spLocks/>
          </p:cNvSpPr>
          <p:nvPr/>
        </p:nvSpPr>
        <p:spPr>
          <a:xfrm>
            <a:off x="1220781" y="1233182"/>
            <a:ext cx="6473538" cy="330541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Knowledge list</a:t>
            </a:r>
          </a:p>
          <a:p>
            <a:r>
              <a:rPr lang="en-US" dirty="0"/>
              <a:t>Correlation map and data visualization</a:t>
            </a:r>
          </a:p>
          <a:p>
            <a:pPr lvl="1"/>
            <a:r>
              <a:rPr lang="en-US" dirty="0"/>
              <a:t>Effective sample size &amp; autocorrelation</a:t>
            </a:r>
          </a:p>
          <a:p>
            <a:pPr lvl="1"/>
            <a:r>
              <a:rPr lang="en-US" dirty="0"/>
              <a:t>t-tests for regression slope and correlation coefficient </a:t>
            </a:r>
          </a:p>
          <a:p>
            <a:pPr lvl="1"/>
            <a:r>
              <a:rPr lang="en-US" dirty="0"/>
              <a:t>Choice of color scheme</a:t>
            </a:r>
          </a:p>
        </p:txBody>
      </p:sp>
    </p:spTree>
    <p:extLst>
      <p:ext uri="{BB962C8B-B14F-4D97-AF65-F5344CB8AC3E}">
        <p14:creationId xmlns:p14="http://schemas.microsoft.com/office/powerpoint/2010/main" val="131226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93699-A855-274B-9A0A-6A57A8CC36A8}"/>
              </a:ext>
            </a:extLst>
          </p:cNvPr>
          <p:cNvSpPr txBox="1"/>
          <p:nvPr/>
        </p:nvSpPr>
        <p:spPr>
          <a:xfrm>
            <a:off x="744583" y="862711"/>
            <a:ext cx="81033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Consider the 3-box model of ocean phosphorus cycling that we covered in the class. The equation can be written in vector-matrix form;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analytic solution can be derived using the matrix exponential. Given the initial condition is 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i="0" baseline="-25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what is the analytic solution for P = P(t)?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Pay attention to the fact that you are working with a vector-matrix equation.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65C79-9A62-B347-9F20-55815F208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78" y="1519283"/>
            <a:ext cx="1586594" cy="7231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807063-9128-D248-9C10-CC75A8F15A90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846FDD-4FE7-8F4F-8CCA-93EF65EBE2B1}"/>
                  </a:ext>
                </a:extLst>
              </p:cNvPr>
              <p:cNvSpPr txBox="1"/>
              <p:nvPr/>
            </p:nvSpPr>
            <p:spPr>
              <a:xfrm>
                <a:off x="2565040" y="3517737"/>
                <a:ext cx="2453492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𝑒𝑥𝑝𝑚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846FDD-4FE7-8F4F-8CCA-93EF65EB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40" y="3517737"/>
                <a:ext cx="2453492" cy="270652"/>
              </a:xfrm>
              <a:prstGeom prst="rect">
                <a:avLst/>
              </a:prstGeom>
              <a:blipFill>
                <a:blip r:embed="rId3"/>
                <a:stretch>
                  <a:fillRect l="-206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00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93699-A855-274B-9A0A-6A57A8CC36A8}"/>
              </a:ext>
            </a:extLst>
          </p:cNvPr>
          <p:cNvSpPr txBox="1"/>
          <p:nvPr/>
        </p:nvSpPr>
        <p:spPr>
          <a:xfrm>
            <a:off x="744583" y="862711"/>
            <a:ext cx="8103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Following the previous</a:t>
            </a:r>
            <a:r>
              <a:rPr lang="en-US" dirty="0">
                <a:latin typeface="Arial" panose="020B0604020202020204" pitchFamily="34" charset="0"/>
              </a:rPr>
              <a:t> question, one of the eigenvalues of the matrix T 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are zero. Explain the meaning of the zero eigenvalue.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807063-9128-D248-9C10-CC75A8F15A90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2A6B9-A726-7D47-8C8C-EF2EB34CDB81}"/>
              </a:ext>
            </a:extLst>
          </p:cNvPr>
          <p:cNvSpPr txBox="1"/>
          <p:nvPr/>
        </p:nvSpPr>
        <p:spPr>
          <a:xfrm>
            <a:off x="866501" y="2132743"/>
            <a:ext cx="7162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Lato Extended"/>
              </a:rPr>
              <a:t>The differential equations are NOT linearly independent.</a:t>
            </a:r>
          </a:p>
          <a:p>
            <a:r>
              <a:rPr lang="en-US" dirty="0">
                <a:solidFill>
                  <a:srgbClr val="FF0000"/>
                </a:solidFill>
                <a:latin typeface="Lato Extended"/>
              </a:rPr>
              <a:t>The matrix T is not invertible.</a:t>
            </a:r>
          </a:p>
          <a:p>
            <a:r>
              <a:rPr lang="en-US" dirty="0">
                <a:solidFill>
                  <a:srgbClr val="FF0000"/>
                </a:solidFill>
                <a:latin typeface="Lato Extended"/>
              </a:rPr>
              <a:t>The steady state solution might be none zero.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2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93699-A855-274B-9A0A-6A57A8CC36A8}"/>
              </a:ext>
            </a:extLst>
          </p:cNvPr>
          <p:cNvSpPr txBox="1"/>
          <p:nvPr/>
        </p:nvSpPr>
        <p:spPr>
          <a:xfrm>
            <a:off x="744583" y="862711"/>
            <a:ext cx="81033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want to solve the above problem numerically using the </a:t>
            </a:r>
            <a:r>
              <a:rPr lang="en-US" b="1" dirty="0"/>
              <a:t>Euler forward </a:t>
            </a:r>
            <a:r>
              <a:rPr lang="en-US" dirty="0"/>
              <a:t>time </a:t>
            </a:r>
            <a:br>
              <a:rPr lang="en-US" dirty="0"/>
            </a:br>
            <a:r>
              <a:rPr lang="en-US" dirty="0"/>
              <a:t>stepping method. What is the mathematical relationship between the state vector P of two consecutive time steps?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807063-9128-D248-9C10-CC75A8F15A90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6CE70-5FFE-CB47-B847-8F408C82D2E7}"/>
              </a:ext>
            </a:extLst>
          </p:cNvPr>
          <p:cNvSpPr txBox="1"/>
          <p:nvPr/>
        </p:nvSpPr>
        <p:spPr>
          <a:xfrm>
            <a:off x="1506583" y="2299063"/>
            <a:ext cx="373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(n+1)=(</a:t>
            </a:r>
            <a:r>
              <a:rPr lang="en-US" dirty="0" err="1">
                <a:solidFill>
                  <a:srgbClr val="FF0000"/>
                </a:solidFill>
              </a:rPr>
              <a:t>I+dt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)*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30640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93699-A855-274B-9A0A-6A57A8CC36A8}"/>
              </a:ext>
            </a:extLst>
          </p:cNvPr>
          <p:cNvSpPr txBox="1"/>
          <p:nvPr/>
        </p:nvSpPr>
        <p:spPr>
          <a:xfrm>
            <a:off x="744583" y="862711"/>
            <a:ext cx="81033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want to solve the above problem numerically using the </a:t>
            </a:r>
            <a:r>
              <a:rPr lang="en-US" b="1" dirty="0"/>
              <a:t>Euler backward </a:t>
            </a:r>
            <a:r>
              <a:rPr lang="en-US" dirty="0"/>
              <a:t>time </a:t>
            </a:r>
            <a:br>
              <a:rPr lang="en-US" dirty="0"/>
            </a:br>
            <a:r>
              <a:rPr lang="en-US" dirty="0"/>
              <a:t>stepping method. What is the mathematical relationship between the state vector P of two consecutive time steps?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807063-9128-D248-9C10-CC75A8F15A90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6CE70-5FFE-CB47-B847-8F408C82D2E7}"/>
              </a:ext>
            </a:extLst>
          </p:cNvPr>
          <p:cNvSpPr txBox="1"/>
          <p:nvPr/>
        </p:nvSpPr>
        <p:spPr>
          <a:xfrm>
            <a:off x="1506583" y="2299063"/>
            <a:ext cx="373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(n+1)=inv(I-dt*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)*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404561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93699-A855-274B-9A0A-6A57A8CC36A8}"/>
              </a:ext>
            </a:extLst>
          </p:cNvPr>
          <p:cNvSpPr txBox="1"/>
          <p:nvPr/>
        </p:nvSpPr>
        <p:spPr>
          <a:xfrm>
            <a:off x="744583" y="862711"/>
            <a:ext cx="81033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find that the </a:t>
            </a:r>
            <a:r>
              <a:rPr lang="en-US" b="1" dirty="0"/>
              <a:t>Euler forward </a:t>
            </a:r>
            <a:r>
              <a:rPr lang="en-US" dirty="0"/>
              <a:t>time stepping method is unstable. The modeled P values go to infinity after several years of integration. What could be the possible reasons?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807063-9128-D248-9C10-CC75A8F15A90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6CE70-5FFE-CB47-B847-8F408C82D2E7}"/>
              </a:ext>
            </a:extLst>
          </p:cNvPr>
          <p:cNvSpPr txBox="1"/>
          <p:nvPr/>
        </p:nvSpPr>
        <p:spPr>
          <a:xfrm>
            <a:off x="1506583" y="2299063"/>
            <a:ext cx="626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time step is too long;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At least one of the eigenvalues is positive.</a:t>
            </a:r>
          </a:p>
        </p:txBody>
      </p:sp>
    </p:spTree>
    <p:extLst>
      <p:ext uri="{BB962C8B-B14F-4D97-AF65-F5344CB8AC3E}">
        <p14:creationId xmlns:p14="http://schemas.microsoft.com/office/powerpoint/2010/main" val="10474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A46E-DDAC-BF46-ABF6-A0F029EAC4AB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 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329A00C-8781-2B42-A2BE-373D5813F954}"/>
              </a:ext>
            </a:extLst>
          </p:cNvPr>
          <p:cNvSpPr txBox="1">
            <a:spLocks/>
          </p:cNvSpPr>
          <p:nvPr/>
        </p:nvSpPr>
        <p:spPr>
          <a:xfrm>
            <a:off x="1220781" y="1233182"/>
            <a:ext cx="6473538" cy="330541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Knowledge list</a:t>
            </a:r>
          </a:p>
          <a:p>
            <a:r>
              <a:rPr lang="en-US" dirty="0"/>
              <a:t>Fourier analysis</a:t>
            </a:r>
          </a:p>
          <a:p>
            <a:pPr lvl="1"/>
            <a:r>
              <a:rPr lang="en-US" dirty="0"/>
              <a:t>Periodogram &amp; FT coefficients</a:t>
            </a:r>
          </a:p>
          <a:p>
            <a:pPr lvl="1"/>
            <a:r>
              <a:rPr lang="en-US" dirty="0"/>
              <a:t>Fundamental frequency (</a:t>
            </a:r>
            <a:r>
              <a:rPr lang="en-US" dirty="0" err="1"/>
              <a:t>i.e</a:t>
            </a:r>
            <a:r>
              <a:rPr lang="en-US" dirty="0"/>
              <a:t>, lowest frequency in FFT analysis) </a:t>
            </a:r>
          </a:p>
          <a:p>
            <a:pPr lvl="1"/>
            <a:r>
              <a:rPr lang="en-US" dirty="0"/>
              <a:t>Nyquist frequency (i.e., highest frequency in FFT analysis)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8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A46E-DDAC-BF46-ABF6-A0F029EAC4AB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 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329A00C-8781-2B42-A2BE-373D5813F954}"/>
              </a:ext>
            </a:extLst>
          </p:cNvPr>
          <p:cNvSpPr txBox="1">
            <a:spLocks/>
          </p:cNvSpPr>
          <p:nvPr/>
        </p:nvSpPr>
        <p:spPr>
          <a:xfrm>
            <a:off x="1220781" y="1233182"/>
            <a:ext cx="6473538" cy="330541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Knowledge list</a:t>
            </a:r>
          </a:p>
          <a:p>
            <a:r>
              <a:rPr lang="en-US" dirty="0"/>
              <a:t>Box models and ODE</a:t>
            </a:r>
          </a:p>
          <a:p>
            <a:pPr lvl="1"/>
            <a:r>
              <a:rPr lang="en-US" dirty="0"/>
              <a:t>Initial condition</a:t>
            </a:r>
          </a:p>
          <a:p>
            <a:pPr lvl="1"/>
            <a:r>
              <a:rPr lang="en-US" dirty="0"/>
              <a:t>Steady state</a:t>
            </a:r>
          </a:p>
          <a:p>
            <a:pPr lvl="1"/>
            <a:r>
              <a:rPr lang="en-US" dirty="0"/>
              <a:t>Lifetime</a:t>
            </a:r>
          </a:p>
          <a:p>
            <a:pPr lvl="1"/>
            <a:r>
              <a:rPr lang="en-US" dirty="0"/>
              <a:t>Stability of ODE</a:t>
            </a:r>
          </a:p>
          <a:p>
            <a:pPr lvl="1"/>
            <a:r>
              <a:rPr lang="en-US" dirty="0"/>
              <a:t>Eigenvalues</a:t>
            </a:r>
          </a:p>
          <a:p>
            <a:pPr lvl="1"/>
            <a:r>
              <a:rPr lang="en-US" dirty="0"/>
              <a:t>Euler forward and Euler backward methods</a:t>
            </a:r>
          </a:p>
          <a:p>
            <a:pPr lvl="1"/>
            <a:r>
              <a:rPr lang="en-US" dirty="0"/>
              <a:t>Numerical stability of Euler forward and Euler backward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0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reason to use the effective sample size instead of sample size itself?</a:t>
            </a:r>
          </a:p>
          <a:p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/>
              <a:t>Dataset is too small</a:t>
            </a:r>
          </a:p>
          <a:p>
            <a:pPr marL="457200" indent="-457200">
              <a:buAutoNum type="alphaUcPeriod"/>
            </a:pPr>
            <a:r>
              <a:rPr lang="en-US" sz="2400" dirty="0"/>
              <a:t>Dataset is too large</a:t>
            </a:r>
          </a:p>
          <a:p>
            <a:pPr marL="457200" indent="-457200">
              <a:buAutoNum type="alphaUcPeriod"/>
            </a:pPr>
            <a:r>
              <a:rPr lang="en-US" sz="2400" dirty="0"/>
              <a:t>There is an oscillation in the dataset</a:t>
            </a:r>
          </a:p>
          <a:p>
            <a:pPr marL="457200" indent="-457200">
              <a:buAutoNum type="alphaUcPeriod"/>
            </a:pPr>
            <a:r>
              <a:rPr lang="en-US" sz="2400" dirty="0"/>
              <a:t>There is a persistence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31884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reason to use the effective sample size instead of sample size itself?</a:t>
            </a:r>
          </a:p>
          <a:p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/>
              <a:t>Dataset is too small</a:t>
            </a:r>
          </a:p>
          <a:p>
            <a:pPr marL="457200" indent="-457200">
              <a:buAutoNum type="alphaUcPeriod"/>
            </a:pPr>
            <a:r>
              <a:rPr lang="en-US" sz="2400" dirty="0"/>
              <a:t>Dataset is too large</a:t>
            </a:r>
          </a:p>
          <a:p>
            <a:pPr marL="457200" indent="-457200">
              <a:buAutoNum type="alphaUcPeriod"/>
            </a:pPr>
            <a:r>
              <a:rPr lang="en-US" sz="2400" dirty="0"/>
              <a:t>There is an oscillation in the dataset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FF0000"/>
                </a:solidFill>
              </a:rPr>
              <a:t>There is a persistence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216666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have 100 samples but they are not independent. The lag-1 autocorrelation was 0.7. What is the effective sample size?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54FDD-8DD1-5D49-B2BA-98BA9DCD634F}"/>
              </a:ext>
            </a:extLst>
          </p:cNvPr>
          <p:cNvSpPr txBox="1"/>
          <p:nvPr/>
        </p:nvSpPr>
        <p:spPr>
          <a:xfrm>
            <a:off x="1759131" y="2830286"/>
            <a:ext cx="242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</a:rPr>
              <a:t>eff</a:t>
            </a:r>
            <a:r>
              <a:rPr lang="en-US" dirty="0">
                <a:solidFill>
                  <a:srgbClr val="FF0000"/>
                </a:solidFill>
              </a:rPr>
              <a:t>=18</a:t>
            </a:r>
          </a:p>
        </p:txBody>
      </p:sp>
    </p:spTree>
    <p:extLst>
      <p:ext uri="{BB962C8B-B14F-4D97-AF65-F5344CB8AC3E}">
        <p14:creationId xmlns:p14="http://schemas.microsoft.com/office/powerpoint/2010/main" val="389742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have 50 effective samples. What is the minimum correlation to be significant at 95% confidence level?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|r|&gt;=0.277</a:t>
            </a:r>
          </a:p>
        </p:txBody>
      </p:sp>
    </p:spTree>
    <p:extLst>
      <p:ext uri="{BB962C8B-B14F-4D97-AF65-F5344CB8AC3E}">
        <p14:creationId xmlns:p14="http://schemas.microsoft.com/office/powerpoint/2010/main" val="44648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have 100 data points in the time domain 0&lt;x&lt;10. What is the fundamental (the lowest) frequency in the FFT of f(x)?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F557C-C520-9645-B7C7-3541FDA6BED3}"/>
              </a:ext>
            </a:extLst>
          </p:cNvPr>
          <p:cNvSpPr txBox="1"/>
          <p:nvPr/>
        </p:nvSpPr>
        <p:spPr>
          <a:xfrm>
            <a:off x="1653829" y="2925893"/>
            <a:ext cx="340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</a:t>
            </a:r>
            <a:r>
              <a:rPr lang="en-US" baseline="-25000" dirty="0" err="1">
                <a:solidFill>
                  <a:srgbClr val="FF0000"/>
                </a:solidFill>
              </a:rPr>
              <a:t>fundamental</a:t>
            </a:r>
            <a:r>
              <a:rPr lang="en-US" dirty="0">
                <a:solidFill>
                  <a:srgbClr val="FF0000"/>
                </a:solidFill>
              </a:rPr>
              <a:t> = 1/10</a:t>
            </a:r>
          </a:p>
        </p:txBody>
      </p:sp>
    </p:spTree>
    <p:extLst>
      <p:ext uri="{BB962C8B-B14F-4D97-AF65-F5344CB8AC3E}">
        <p14:creationId xmlns:p14="http://schemas.microsoft.com/office/powerpoint/2010/main" val="155182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8240</TotalTime>
  <Words>1015</Words>
  <Application>Microsoft Macintosh PowerPoint</Application>
  <PresentationFormat>On-screen Show (16:9)</PresentationFormat>
  <Paragraphs>140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Lato Extended</vt:lpstr>
      <vt:lpstr>Arial</vt:lpstr>
      <vt:lpstr>Calibri</vt:lpstr>
      <vt:lpstr>Calibri Light</vt:lpstr>
      <vt:lpstr>Cambria Math</vt:lpstr>
      <vt:lpstr>Office Theme</vt:lpstr>
      <vt:lpstr>EAS2655 – Week 13</vt:lpstr>
      <vt:lpstr>PowerPoint Presentation</vt:lpstr>
      <vt:lpstr>PowerPoint Presentation</vt:lpstr>
      <vt:lpstr>PowerPoint Presentation</vt:lpstr>
      <vt:lpstr>EAS2655 – Week 13</vt:lpstr>
      <vt:lpstr>EAS2655 – Week 13</vt:lpstr>
      <vt:lpstr>EAS2655 – Week 13</vt:lpstr>
      <vt:lpstr>EAS2655 – Week 13</vt:lpstr>
      <vt:lpstr>EAS2655 – Week 13</vt:lpstr>
      <vt:lpstr>EAS2655 – Week 13</vt:lpstr>
      <vt:lpstr>EAS2655 – Week 13</vt:lpstr>
      <vt:lpstr>EAS2655 – Week 13</vt:lpstr>
      <vt:lpstr>EAS2655 – Week 13</vt:lpstr>
      <vt:lpstr>EAS2655 – Week 13</vt:lpstr>
      <vt:lpstr>EAS2655 – Week 13</vt:lpstr>
      <vt:lpstr>EAS2655 – Week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174</cp:revision>
  <dcterms:created xsi:type="dcterms:W3CDTF">2020-08-17T11:38:51Z</dcterms:created>
  <dcterms:modified xsi:type="dcterms:W3CDTF">2023-04-11T19:28:27Z</dcterms:modified>
</cp:coreProperties>
</file>