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7" r:id="rId2"/>
    <p:sldId id="298" r:id="rId3"/>
    <p:sldId id="299" r:id="rId4"/>
    <p:sldId id="300" r:id="rId5"/>
    <p:sldId id="301" r:id="rId6"/>
    <p:sldId id="302" r:id="rId7"/>
    <p:sldId id="30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weijian26@163.com" initials="z" lastIdx="1" clrIdx="0">
    <p:extLst>
      <p:ext uri="{19B8F6BF-5375-455C-9EA6-DF929625EA0E}">
        <p15:presenceInfo xmlns:p15="http://schemas.microsoft.com/office/powerpoint/2012/main" userId="918e6405c93be0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00"/>
    <p:restoredTop sz="93455"/>
  </p:normalViewPr>
  <p:slideViewPr>
    <p:cSldViewPr snapToGrid="0" snapToObjects="1">
      <p:cViewPr varScale="1">
        <p:scale>
          <a:sx n="59" d="100"/>
          <a:sy n="59" d="100"/>
        </p:scale>
        <p:origin x="69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C3EEE6-CF06-5E54-A769-9AF2AFE92F2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9A6E8E76-EE5F-19BF-F417-0A85871F8A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1AE5514-E565-C27B-082B-82B428EDF635}"/>
              </a:ext>
            </a:extLst>
          </p:cNvPr>
          <p:cNvSpPr>
            <a:spLocks noGrp="1"/>
          </p:cNvSpPr>
          <p:nvPr>
            <p:ph type="dt" sz="half" idx="10"/>
          </p:nvPr>
        </p:nvSpPr>
        <p:spPr/>
        <p:txBody>
          <a:bodyPr/>
          <a:lstStyle/>
          <a:p>
            <a:fld id="{B51B3E35-5B69-9648-853B-F8FB07F7F1EA}" type="datetimeFigureOut">
              <a:rPr kumimoji="1" lang="zh-CN" altLang="en-US" smtClean="0"/>
              <a:t>2022/7/13</a:t>
            </a:fld>
            <a:endParaRPr kumimoji="1" lang="zh-CN" altLang="en-US"/>
          </a:p>
        </p:txBody>
      </p:sp>
      <p:sp>
        <p:nvSpPr>
          <p:cNvPr id="5" name="页脚占位符 4">
            <a:extLst>
              <a:ext uri="{FF2B5EF4-FFF2-40B4-BE49-F238E27FC236}">
                <a16:creationId xmlns:a16="http://schemas.microsoft.com/office/drawing/2014/main" id="{934074D3-F230-76B8-42DD-6E594B6EBBC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443A3FF-F153-24C1-BE8C-014D182B064B}"/>
              </a:ext>
            </a:extLst>
          </p:cNvPr>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1476258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FF23B-E857-EE01-02EF-441DF8FC174C}"/>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95D3328-06FA-77B2-E591-10DF525BD54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603C1A6-3325-F16B-15B4-6CA20FB8C262}"/>
              </a:ext>
            </a:extLst>
          </p:cNvPr>
          <p:cNvSpPr>
            <a:spLocks noGrp="1"/>
          </p:cNvSpPr>
          <p:nvPr>
            <p:ph type="dt" sz="half" idx="10"/>
          </p:nvPr>
        </p:nvSpPr>
        <p:spPr/>
        <p:txBody>
          <a:bodyPr/>
          <a:lstStyle/>
          <a:p>
            <a:fld id="{B51B3E35-5B69-9648-853B-F8FB07F7F1EA}" type="datetimeFigureOut">
              <a:rPr kumimoji="1" lang="zh-CN" altLang="en-US" smtClean="0"/>
              <a:t>2022/7/13</a:t>
            </a:fld>
            <a:endParaRPr kumimoji="1" lang="zh-CN" altLang="en-US"/>
          </a:p>
        </p:txBody>
      </p:sp>
      <p:sp>
        <p:nvSpPr>
          <p:cNvPr id="5" name="页脚占位符 4">
            <a:extLst>
              <a:ext uri="{FF2B5EF4-FFF2-40B4-BE49-F238E27FC236}">
                <a16:creationId xmlns:a16="http://schemas.microsoft.com/office/drawing/2014/main" id="{7A5D80C1-EE95-CED4-F801-E37FC885AB6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C0501D5-9CC0-317B-103D-2416FA72E016}"/>
              </a:ext>
            </a:extLst>
          </p:cNvPr>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556378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7BFB330-A18D-25E0-C3E3-9C12E7003A8F}"/>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E9A4122-5AB1-7767-7CAD-D2B7046884F8}"/>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BFC30DD-CE2C-22F0-12F0-B11B69BF2A2B}"/>
              </a:ext>
            </a:extLst>
          </p:cNvPr>
          <p:cNvSpPr>
            <a:spLocks noGrp="1"/>
          </p:cNvSpPr>
          <p:nvPr>
            <p:ph type="dt" sz="half" idx="10"/>
          </p:nvPr>
        </p:nvSpPr>
        <p:spPr/>
        <p:txBody>
          <a:bodyPr/>
          <a:lstStyle/>
          <a:p>
            <a:fld id="{B51B3E35-5B69-9648-853B-F8FB07F7F1EA}" type="datetimeFigureOut">
              <a:rPr kumimoji="1" lang="zh-CN" altLang="en-US" smtClean="0"/>
              <a:t>2022/7/13</a:t>
            </a:fld>
            <a:endParaRPr kumimoji="1" lang="zh-CN" altLang="en-US"/>
          </a:p>
        </p:txBody>
      </p:sp>
      <p:sp>
        <p:nvSpPr>
          <p:cNvPr id="5" name="页脚占位符 4">
            <a:extLst>
              <a:ext uri="{FF2B5EF4-FFF2-40B4-BE49-F238E27FC236}">
                <a16:creationId xmlns:a16="http://schemas.microsoft.com/office/drawing/2014/main" id="{CD42F398-27FF-A4E9-E7CA-862FFB48E72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BAC571A-23AE-8D18-3450-B74D72542E6A}"/>
              </a:ext>
            </a:extLst>
          </p:cNvPr>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245416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30ED3-9B85-1063-9CDE-3666D85BE6F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456DFC1-065A-5BC0-EC4A-A293D95BDEA2}"/>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CE6890B-E31C-624D-07A0-B5980D7E9B82}"/>
              </a:ext>
            </a:extLst>
          </p:cNvPr>
          <p:cNvSpPr>
            <a:spLocks noGrp="1"/>
          </p:cNvSpPr>
          <p:nvPr>
            <p:ph type="dt" sz="half" idx="10"/>
          </p:nvPr>
        </p:nvSpPr>
        <p:spPr/>
        <p:txBody>
          <a:bodyPr/>
          <a:lstStyle/>
          <a:p>
            <a:fld id="{B51B3E35-5B69-9648-853B-F8FB07F7F1EA}" type="datetimeFigureOut">
              <a:rPr kumimoji="1" lang="zh-CN" altLang="en-US" smtClean="0"/>
              <a:t>2022/7/13</a:t>
            </a:fld>
            <a:endParaRPr kumimoji="1" lang="zh-CN" altLang="en-US"/>
          </a:p>
        </p:txBody>
      </p:sp>
      <p:sp>
        <p:nvSpPr>
          <p:cNvPr id="5" name="页脚占位符 4">
            <a:extLst>
              <a:ext uri="{FF2B5EF4-FFF2-40B4-BE49-F238E27FC236}">
                <a16:creationId xmlns:a16="http://schemas.microsoft.com/office/drawing/2014/main" id="{D09CEA80-DDB7-6676-0958-D370994B01C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2B7FE9A-E303-02D6-729E-72779011486C}"/>
              </a:ext>
            </a:extLst>
          </p:cNvPr>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1988512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18131-31B8-72AC-73DD-0C4ECE143EA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39BDA78-37F3-A70A-B932-EABE64087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7AE7B839-A88C-B999-59FE-6CCF58F8EF20}"/>
              </a:ext>
            </a:extLst>
          </p:cNvPr>
          <p:cNvSpPr>
            <a:spLocks noGrp="1"/>
          </p:cNvSpPr>
          <p:nvPr>
            <p:ph type="dt" sz="half" idx="10"/>
          </p:nvPr>
        </p:nvSpPr>
        <p:spPr/>
        <p:txBody>
          <a:bodyPr/>
          <a:lstStyle/>
          <a:p>
            <a:fld id="{B51B3E35-5B69-9648-853B-F8FB07F7F1EA}" type="datetimeFigureOut">
              <a:rPr kumimoji="1" lang="zh-CN" altLang="en-US" smtClean="0"/>
              <a:t>2022/7/13</a:t>
            </a:fld>
            <a:endParaRPr kumimoji="1" lang="zh-CN" altLang="en-US"/>
          </a:p>
        </p:txBody>
      </p:sp>
      <p:sp>
        <p:nvSpPr>
          <p:cNvPr id="5" name="页脚占位符 4">
            <a:extLst>
              <a:ext uri="{FF2B5EF4-FFF2-40B4-BE49-F238E27FC236}">
                <a16:creationId xmlns:a16="http://schemas.microsoft.com/office/drawing/2014/main" id="{A1B1D759-1D76-D6A7-39B7-63764BB81C6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22CAA7F-CACD-DE2F-519B-8E6A897385DC}"/>
              </a:ext>
            </a:extLst>
          </p:cNvPr>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3779654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2EAD7-CD39-E40E-8727-421CCCB3B6E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584CBDD-5530-13CE-C7DE-56D6E8B03E21}"/>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2A5538C-A201-FEAF-F989-98C89CEE4B0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0D4D26FE-C4C2-84D3-1676-7B20DBC48FE8}"/>
              </a:ext>
            </a:extLst>
          </p:cNvPr>
          <p:cNvSpPr>
            <a:spLocks noGrp="1"/>
          </p:cNvSpPr>
          <p:nvPr>
            <p:ph type="dt" sz="half" idx="10"/>
          </p:nvPr>
        </p:nvSpPr>
        <p:spPr/>
        <p:txBody>
          <a:bodyPr/>
          <a:lstStyle/>
          <a:p>
            <a:fld id="{B51B3E35-5B69-9648-853B-F8FB07F7F1EA}" type="datetimeFigureOut">
              <a:rPr kumimoji="1" lang="zh-CN" altLang="en-US" smtClean="0"/>
              <a:t>2022/7/13</a:t>
            </a:fld>
            <a:endParaRPr kumimoji="1" lang="zh-CN" altLang="en-US"/>
          </a:p>
        </p:txBody>
      </p:sp>
      <p:sp>
        <p:nvSpPr>
          <p:cNvPr id="6" name="页脚占位符 5">
            <a:extLst>
              <a:ext uri="{FF2B5EF4-FFF2-40B4-BE49-F238E27FC236}">
                <a16:creationId xmlns:a16="http://schemas.microsoft.com/office/drawing/2014/main" id="{4CA0FF92-19A9-404D-4B58-E229142ED4C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4383E26-9B4E-A388-5B6A-5564FC98AD53}"/>
              </a:ext>
            </a:extLst>
          </p:cNvPr>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2474236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267BE-392F-7C94-F092-805A14CC97A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8BE9499-D399-2F7D-2B89-4B1D6E8BC3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158524A1-8516-75B4-CDD6-9780BA27A0F2}"/>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ECE0F6E4-F7EB-4B3A-1D51-AE2B94B8B7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9FE9000-F2A0-4BC4-6336-FA8CFEB9D84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45DA71B-7F19-F9A6-4802-3B1C33D1802B}"/>
              </a:ext>
            </a:extLst>
          </p:cNvPr>
          <p:cNvSpPr>
            <a:spLocks noGrp="1"/>
          </p:cNvSpPr>
          <p:nvPr>
            <p:ph type="dt" sz="half" idx="10"/>
          </p:nvPr>
        </p:nvSpPr>
        <p:spPr/>
        <p:txBody>
          <a:bodyPr/>
          <a:lstStyle/>
          <a:p>
            <a:fld id="{B51B3E35-5B69-9648-853B-F8FB07F7F1EA}" type="datetimeFigureOut">
              <a:rPr kumimoji="1" lang="zh-CN" altLang="en-US" smtClean="0"/>
              <a:t>2022/7/13</a:t>
            </a:fld>
            <a:endParaRPr kumimoji="1" lang="zh-CN" altLang="en-US"/>
          </a:p>
        </p:txBody>
      </p:sp>
      <p:sp>
        <p:nvSpPr>
          <p:cNvPr id="8" name="页脚占位符 7">
            <a:extLst>
              <a:ext uri="{FF2B5EF4-FFF2-40B4-BE49-F238E27FC236}">
                <a16:creationId xmlns:a16="http://schemas.microsoft.com/office/drawing/2014/main" id="{DADDE72A-488A-29C6-37C6-C5E09D0709E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ECF1FC8-9AB4-2311-EBA3-EB2B4F472673}"/>
              </a:ext>
            </a:extLst>
          </p:cNvPr>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229789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650DDF-65B9-78D3-CE3E-E9A05D316F7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DBE89807-2E95-9807-57B9-6BE789F0F838}"/>
              </a:ext>
            </a:extLst>
          </p:cNvPr>
          <p:cNvSpPr>
            <a:spLocks noGrp="1"/>
          </p:cNvSpPr>
          <p:nvPr>
            <p:ph type="dt" sz="half" idx="10"/>
          </p:nvPr>
        </p:nvSpPr>
        <p:spPr/>
        <p:txBody>
          <a:bodyPr/>
          <a:lstStyle/>
          <a:p>
            <a:fld id="{B51B3E35-5B69-9648-853B-F8FB07F7F1EA}" type="datetimeFigureOut">
              <a:rPr kumimoji="1" lang="zh-CN" altLang="en-US" smtClean="0"/>
              <a:t>2022/7/13</a:t>
            </a:fld>
            <a:endParaRPr kumimoji="1" lang="zh-CN" altLang="en-US"/>
          </a:p>
        </p:txBody>
      </p:sp>
      <p:sp>
        <p:nvSpPr>
          <p:cNvPr id="4" name="页脚占位符 3">
            <a:extLst>
              <a:ext uri="{FF2B5EF4-FFF2-40B4-BE49-F238E27FC236}">
                <a16:creationId xmlns:a16="http://schemas.microsoft.com/office/drawing/2014/main" id="{1E789C06-C81E-FEB7-8C73-E0388DEB726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52E2B221-D6ED-DCF3-7C5F-DC49E58F733A}"/>
              </a:ext>
            </a:extLst>
          </p:cNvPr>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96699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BFB088-250F-FB94-8A6C-8BB6EF60637C}"/>
              </a:ext>
            </a:extLst>
          </p:cNvPr>
          <p:cNvSpPr>
            <a:spLocks noGrp="1"/>
          </p:cNvSpPr>
          <p:nvPr>
            <p:ph type="dt" sz="half" idx="10"/>
          </p:nvPr>
        </p:nvSpPr>
        <p:spPr/>
        <p:txBody>
          <a:bodyPr/>
          <a:lstStyle/>
          <a:p>
            <a:fld id="{B51B3E35-5B69-9648-853B-F8FB07F7F1EA}" type="datetimeFigureOut">
              <a:rPr kumimoji="1" lang="zh-CN" altLang="en-US" smtClean="0"/>
              <a:t>2022/7/13</a:t>
            </a:fld>
            <a:endParaRPr kumimoji="1" lang="zh-CN" altLang="en-US"/>
          </a:p>
        </p:txBody>
      </p:sp>
      <p:sp>
        <p:nvSpPr>
          <p:cNvPr id="3" name="页脚占位符 2">
            <a:extLst>
              <a:ext uri="{FF2B5EF4-FFF2-40B4-BE49-F238E27FC236}">
                <a16:creationId xmlns:a16="http://schemas.microsoft.com/office/drawing/2014/main" id="{8A6C28A3-4810-6DB0-5C78-02DB845DCCC4}"/>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B0E0CAA5-78A6-FA20-E078-B7C0B6C7729B}"/>
              </a:ext>
            </a:extLst>
          </p:cNvPr>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1533323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33E56-86DE-41BF-8258-EC39A0A73CA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23DE1CB-2A72-45EF-443E-0BDC77933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34A66BC-508D-EC34-5289-DC73B5D2A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72D2059-16E0-A8B8-85E3-5410CDC846D6}"/>
              </a:ext>
            </a:extLst>
          </p:cNvPr>
          <p:cNvSpPr>
            <a:spLocks noGrp="1"/>
          </p:cNvSpPr>
          <p:nvPr>
            <p:ph type="dt" sz="half" idx="10"/>
          </p:nvPr>
        </p:nvSpPr>
        <p:spPr/>
        <p:txBody>
          <a:bodyPr/>
          <a:lstStyle/>
          <a:p>
            <a:fld id="{B51B3E35-5B69-9648-853B-F8FB07F7F1EA}" type="datetimeFigureOut">
              <a:rPr kumimoji="1" lang="zh-CN" altLang="en-US" smtClean="0"/>
              <a:t>2022/7/13</a:t>
            </a:fld>
            <a:endParaRPr kumimoji="1" lang="zh-CN" altLang="en-US"/>
          </a:p>
        </p:txBody>
      </p:sp>
      <p:sp>
        <p:nvSpPr>
          <p:cNvPr id="6" name="页脚占位符 5">
            <a:extLst>
              <a:ext uri="{FF2B5EF4-FFF2-40B4-BE49-F238E27FC236}">
                <a16:creationId xmlns:a16="http://schemas.microsoft.com/office/drawing/2014/main" id="{2BCEF05F-7533-37F5-F59D-82784BD9D91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6526663-73C7-2B78-A6CA-44F7454BC90F}"/>
              </a:ext>
            </a:extLst>
          </p:cNvPr>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373988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3D125-EF56-BEF8-3304-8736A5BAEFA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B47E188-8F0B-FE91-9056-54A6F85692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F056990-1D10-ADE4-A500-F5B8BC989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BB57BA9-8C84-7C5F-C9C0-8BD4E1E5801B}"/>
              </a:ext>
            </a:extLst>
          </p:cNvPr>
          <p:cNvSpPr>
            <a:spLocks noGrp="1"/>
          </p:cNvSpPr>
          <p:nvPr>
            <p:ph type="dt" sz="half" idx="10"/>
          </p:nvPr>
        </p:nvSpPr>
        <p:spPr/>
        <p:txBody>
          <a:bodyPr/>
          <a:lstStyle/>
          <a:p>
            <a:fld id="{B51B3E35-5B69-9648-853B-F8FB07F7F1EA}" type="datetimeFigureOut">
              <a:rPr kumimoji="1" lang="zh-CN" altLang="en-US" smtClean="0"/>
              <a:t>2022/7/13</a:t>
            </a:fld>
            <a:endParaRPr kumimoji="1" lang="zh-CN" altLang="en-US"/>
          </a:p>
        </p:txBody>
      </p:sp>
      <p:sp>
        <p:nvSpPr>
          <p:cNvPr id="6" name="页脚占位符 5">
            <a:extLst>
              <a:ext uri="{FF2B5EF4-FFF2-40B4-BE49-F238E27FC236}">
                <a16:creationId xmlns:a16="http://schemas.microsoft.com/office/drawing/2014/main" id="{D6DDACCF-8B19-D65A-609E-1D3A03A95A8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94DBE44-DC72-16B4-6558-518C487D0501}"/>
              </a:ext>
            </a:extLst>
          </p:cNvPr>
          <p:cNvSpPr>
            <a:spLocks noGrp="1"/>
          </p:cNvSpPr>
          <p:nvPr>
            <p:ph type="sldNum" sz="quarter" idx="12"/>
          </p:nvPr>
        </p:nvSpPr>
        <p:spPr/>
        <p:txBody>
          <a:body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1795344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F7C1DE-106C-ECE0-46C0-0E73477122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E915676-210D-E42F-755B-6E821574A7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60A7244-2E6B-8F59-C8D9-61E640094B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B3E35-5B69-9648-853B-F8FB07F7F1EA}" type="datetimeFigureOut">
              <a:rPr kumimoji="1" lang="zh-CN" altLang="en-US" smtClean="0"/>
              <a:t>2022/7/13</a:t>
            </a:fld>
            <a:endParaRPr kumimoji="1" lang="zh-CN" altLang="en-US"/>
          </a:p>
        </p:txBody>
      </p:sp>
      <p:sp>
        <p:nvSpPr>
          <p:cNvPr id="5" name="页脚占位符 4">
            <a:extLst>
              <a:ext uri="{FF2B5EF4-FFF2-40B4-BE49-F238E27FC236}">
                <a16:creationId xmlns:a16="http://schemas.microsoft.com/office/drawing/2014/main" id="{494B4BBE-B6CF-4475-AEF5-B60730CF9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DEF9D5B-09BD-67A8-74A6-40AAD62E10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E0075-F8A9-D049-8FE7-AEE61D09C7DC}" type="slidenum">
              <a:rPr kumimoji="1" lang="zh-CN" altLang="en-US" smtClean="0"/>
              <a:t>‹#›</a:t>
            </a:fld>
            <a:endParaRPr kumimoji="1" lang="zh-CN" altLang="en-US"/>
          </a:p>
        </p:txBody>
      </p:sp>
    </p:spTree>
    <p:extLst>
      <p:ext uri="{BB962C8B-B14F-4D97-AF65-F5344CB8AC3E}">
        <p14:creationId xmlns:p14="http://schemas.microsoft.com/office/powerpoint/2010/main" val="2564635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5292249-07EB-7725-7DAC-16E5D210B44F}"/>
              </a:ext>
            </a:extLst>
          </p:cNvPr>
          <p:cNvPicPr>
            <a:picLocks noChangeAspect="1"/>
          </p:cNvPicPr>
          <p:nvPr/>
        </p:nvPicPr>
        <p:blipFill>
          <a:blip r:embed="rId2"/>
          <a:stretch>
            <a:fillRect/>
          </a:stretch>
        </p:blipFill>
        <p:spPr>
          <a:xfrm>
            <a:off x="745726" y="2789635"/>
            <a:ext cx="4375585" cy="2322131"/>
          </a:xfrm>
          <a:prstGeom prst="rect">
            <a:avLst/>
          </a:prstGeom>
        </p:spPr>
      </p:pic>
      <p:pic>
        <p:nvPicPr>
          <p:cNvPr id="5" name="图片 4">
            <a:extLst>
              <a:ext uri="{FF2B5EF4-FFF2-40B4-BE49-F238E27FC236}">
                <a16:creationId xmlns:a16="http://schemas.microsoft.com/office/drawing/2014/main" id="{0750AD5B-A145-5D3B-32A6-F452A1B8F4DE}"/>
              </a:ext>
            </a:extLst>
          </p:cNvPr>
          <p:cNvPicPr>
            <a:picLocks noChangeAspect="1"/>
          </p:cNvPicPr>
          <p:nvPr/>
        </p:nvPicPr>
        <p:blipFill>
          <a:blip r:embed="rId3"/>
          <a:stretch>
            <a:fillRect/>
          </a:stretch>
        </p:blipFill>
        <p:spPr>
          <a:xfrm>
            <a:off x="6301642" y="2726719"/>
            <a:ext cx="5352486" cy="2447961"/>
          </a:xfrm>
          <a:prstGeom prst="rect">
            <a:avLst/>
          </a:prstGeom>
        </p:spPr>
      </p:pic>
      <p:sp>
        <p:nvSpPr>
          <p:cNvPr id="6" name="矩形 5">
            <a:extLst>
              <a:ext uri="{FF2B5EF4-FFF2-40B4-BE49-F238E27FC236}">
                <a16:creationId xmlns:a16="http://schemas.microsoft.com/office/drawing/2014/main" id="{66AD0189-5FF3-5BA8-A33B-4417EE2634C9}"/>
              </a:ext>
            </a:extLst>
          </p:cNvPr>
          <p:cNvSpPr/>
          <p:nvPr/>
        </p:nvSpPr>
        <p:spPr>
          <a:xfrm>
            <a:off x="5467132" y="3385662"/>
            <a:ext cx="965329"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VS</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User management main page">
            <a:extLst>
              <a:ext uri="{FF2B5EF4-FFF2-40B4-BE49-F238E27FC236}">
                <a16:creationId xmlns:a16="http://schemas.microsoft.com/office/drawing/2014/main" id="{B43A627F-66B0-954A-1C23-B000B52893D4}"/>
              </a:ext>
            </a:extLst>
          </p:cNvPr>
          <p:cNvSpPr txBox="1"/>
          <p:nvPr/>
        </p:nvSpPr>
        <p:spPr>
          <a:xfrm>
            <a:off x="640112" y="680640"/>
            <a:ext cx="5160787"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a:latin typeface="+mj-lt"/>
                <a:ea typeface="+mj-ea"/>
                <a:cs typeface="+mj-cs"/>
                <a:sym typeface="Arial"/>
              </a:defRPr>
            </a:lvl1pPr>
          </a:lstStyle>
          <a:p>
            <a:r>
              <a:rPr lang="en-US" sz="3200" b="1" dirty="0">
                <a:solidFill>
                  <a:schemeClr val="accent1">
                    <a:lumMod val="75000"/>
                  </a:schemeClr>
                </a:solidFill>
              </a:rPr>
              <a:t>Controversial</a:t>
            </a:r>
            <a:r>
              <a:rPr lang="zh-CN" altLang="en-US" sz="3200" b="1" dirty="0">
                <a:solidFill>
                  <a:schemeClr val="accent1">
                    <a:lumMod val="75000"/>
                  </a:schemeClr>
                </a:solidFill>
              </a:rPr>
              <a:t> </a:t>
            </a:r>
            <a:r>
              <a:rPr lang="en-US" altLang="zh-CN" sz="3200" b="1" dirty="0">
                <a:solidFill>
                  <a:schemeClr val="accent1">
                    <a:lumMod val="75000"/>
                  </a:schemeClr>
                </a:solidFill>
              </a:rPr>
              <a:t>topic</a:t>
            </a:r>
            <a:endParaRPr sz="3200" b="1" dirty="0">
              <a:solidFill>
                <a:schemeClr val="accent1">
                  <a:lumMod val="75000"/>
                </a:schemeClr>
              </a:solidFill>
            </a:endParaRPr>
          </a:p>
        </p:txBody>
      </p:sp>
      <p:sp>
        <p:nvSpPr>
          <p:cNvPr id="8" name="矩形 7">
            <a:extLst>
              <a:ext uri="{FF2B5EF4-FFF2-40B4-BE49-F238E27FC236}">
                <a16:creationId xmlns:a16="http://schemas.microsoft.com/office/drawing/2014/main" id="{28967E7C-79FE-855F-58D5-F7664499EDA7}"/>
              </a:ext>
            </a:extLst>
          </p:cNvPr>
          <p:cNvSpPr/>
          <p:nvPr/>
        </p:nvSpPr>
        <p:spPr>
          <a:xfrm>
            <a:off x="1028754" y="1792550"/>
            <a:ext cx="8558753" cy="523220"/>
          </a:xfrm>
          <a:prstGeom prst="rect">
            <a:avLst/>
          </a:prstGeom>
        </p:spPr>
        <p:txBody>
          <a:bodyPr wrap="none">
            <a:spAutoFit/>
          </a:bodyPr>
          <a:lstStyle/>
          <a:p>
            <a:r>
              <a:rPr lang="en" altLang="zh-CN" sz="2800" dirty="0"/>
              <a:t>Can new energy vehicles replace combustion vehicles?</a:t>
            </a:r>
            <a:endParaRPr lang="zh-CN" altLang="en-US" sz="2800" dirty="0"/>
          </a:p>
        </p:txBody>
      </p:sp>
    </p:spTree>
    <p:extLst>
      <p:ext uri="{BB962C8B-B14F-4D97-AF65-F5344CB8AC3E}">
        <p14:creationId xmlns:p14="http://schemas.microsoft.com/office/powerpoint/2010/main" val="2501631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a:extLst>
              <a:ext uri="{FF2B5EF4-FFF2-40B4-BE49-F238E27FC236}">
                <a16:creationId xmlns:a16="http://schemas.microsoft.com/office/drawing/2014/main" id="{B43A627F-66B0-954A-1C23-B000B52893D4}"/>
              </a:ext>
            </a:extLst>
          </p:cNvPr>
          <p:cNvSpPr txBox="1"/>
          <p:nvPr/>
        </p:nvSpPr>
        <p:spPr>
          <a:xfrm>
            <a:off x="640112" y="680640"/>
            <a:ext cx="11345059"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a:latin typeface="+mj-lt"/>
                <a:ea typeface="+mj-ea"/>
                <a:cs typeface="+mj-cs"/>
                <a:sym typeface="Arial"/>
              </a:defRPr>
            </a:lvl1pPr>
          </a:lstStyle>
          <a:p>
            <a:r>
              <a:rPr lang="en-US" altLang="zh-CN" sz="3200" dirty="0"/>
              <a:t>Power</a:t>
            </a:r>
            <a:endParaRPr lang="zh-CN" altLang="en-US" sz="3200" dirty="0"/>
          </a:p>
        </p:txBody>
      </p:sp>
      <p:sp>
        <p:nvSpPr>
          <p:cNvPr id="9" name="矩形 8">
            <a:extLst>
              <a:ext uri="{FF2B5EF4-FFF2-40B4-BE49-F238E27FC236}">
                <a16:creationId xmlns:a16="http://schemas.microsoft.com/office/drawing/2014/main" id="{9EBF4CD6-7FD1-F947-2E11-E71DA6B4F7DF}"/>
              </a:ext>
            </a:extLst>
          </p:cNvPr>
          <p:cNvSpPr/>
          <p:nvPr/>
        </p:nvSpPr>
        <p:spPr>
          <a:xfrm>
            <a:off x="213947" y="1427713"/>
            <a:ext cx="11531740" cy="2353786"/>
          </a:xfrm>
          <a:prstGeom prst="rect">
            <a:avLst/>
          </a:prstGeom>
        </p:spPr>
        <p:txBody>
          <a:bodyPr wrap="square">
            <a:spAutoFit/>
          </a:bodyPr>
          <a:lstStyle/>
          <a:p>
            <a:pPr>
              <a:lnSpc>
                <a:spcPct val="150000"/>
              </a:lnSpc>
            </a:pPr>
            <a:r>
              <a:rPr lang="en" altLang="zh-CN" sz="2000" b="1" dirty="0"/>
              <a:t>The power of new energy vehicles is weak?</a:t>
            </a:r>
          </a:p>
          <a:p>
            <a:pPr marL="342900" indent="-342900">
              <a:lnSpc>
                <a:spcPct val="150000"/>
              </a:lnSpc>
              <a:buFont typeface="Wingdings" panose="05000000000000000000" pitchFamily="2" charset="2"/>
              <a:buChar char="u"/>
            </a:pPr>
            <a:r>
              <a:rPr lang="zh-CN" altLang="en-US" sz="2000" dirty="0">
                <a:solidFill>
                  <a:schemeClr val="accent5">
                    <a:lumMod val="75000"/>
                  </a:schemeClr>
                </a:solidFill>
              </a:rPr>
              <a:t> </a:t>
            </a:r>
            <a:r>
              <a:rPr lang="en" altLang="zh-CN" sz="2000" dirty="0">
                <a:solidFill>
                  <a:schemeClr val="accent5">
                    <a:lumMod val="75000"/>
                  </a:schemeClr>
                </a:solidFill>
              </a:rPr>
              <a:t>Acceleration</a:t>
            </a:r>
            <a:r>
              <a:rPr lang="en" altLang="zh-CN" sz="2000" dirty="0"/>
              <a:t> is the most important part of a car's power, so naturally it depends on its peak </a:t>
            </a:r>
            <a:r>
              <a:rPr lang="en" altLang="zh-CN" sz="2000" dirty="0">
                <a:solidFill>
                  <a:schemeClr val="accent5">
                    <a:lumMod val="75000"/>
                  </a:schemeClr>
                </a:solidFill>
              </a:rPr>
              <a:t>torque</a:t>
            </a:r>
            <a:r>
              <a:rPr lang="en" altLang="zh-CN" sz="2000" dirty="0"/>
              <a:t>.</a:t>
            </a:r>
          </a:p>
          <a:p>
            <a:pPr marL="342900" indent="-342900">
              <a:lnSpc>
                <a:spcPct val="150000"/>
              </a:lnSpc>
              <a:buFont typeface="Wingdings" panose="05000000000000000000" pitchFamily="2" charset="2"/>
              <a:buChar char="u"/>
            </a:pPr>
            <a:r>
              <a:rPr lang="zh-CN" altLang="en-US" sz="2000" dirty="0"/>
              <a:t> </a:t>
            </a:r>
            <a:r>
              <a:rPr lang="en" altLang="zh-CN" sz="2000" dirty="0"/>
              <a:t>Compared with combustion engines, pure electric vehicles can </a:t>
            </a:r>
            <a:r>
              <a:rPr lang="en" altLang="zh-CN" sz="2000" dirty="0">
                <a:solidFill>
                  <a:schemeClr val="accent5">
                    <a:lumMod val="75000"/>
                  </a:schemeClr>
                </a:solidFill>
              </a:rPr>
              <a:t>instantly</a:t>
            </a:r>
            <a:r>
              <a:rPr lang="en" altLang="zh-CN" sz="2000" dirty="0"/>
              <a:t> reach the maximum torque by relying on the </a:t>
            </a:r>
            <a:r>
              <a:rPr lang="en" altLang="zh-CN" sz="2000" dirty="0">
                <a:solidFill>
                  <a:schemeClr val="accent5">
                    <a:lumMod val="75000"/>
                  </a:schemeClr>
                </a:solidFill>
              </a:rPr>
              <a:t>kinetic</a:t>
            </a:r>
            <a:r>
              <a:rPr lang="en" altLang="zh-CN" sz="2000" dirty="0"/>
              <a:t> energy of the motor, so new energy must have a stronger acceleration ability than combustion.</a:t>
            </a:r>
            <a:endParaRPr lang="zh-CN" altLang="en-US" sz="2000" dirty="0"/>
          </a:p>
        </p:txBody>
      </p:sp>
    </p:spTree>
    <p:extLst>
      <p:ext uri="{BB962C8B-B14F-4D97-AF65-F5344CB8AC3E}">
        <p14:creationId xmlns:p14="http://schemas.microsoft.com/office/powerpoint/2010/main" val="245589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a:extLst>
              <a:ext uri="{FF2B5EF4-FFF2-40B4-BE49-F238E27FC236}">
                <a16:creationId xmlns:a16="http://schemas.microsoft.com/office/drawing/2014/main" id="{B43A627F-66B0-954A-1C23-B000B52893D4}"/>
              </a:ext>
            </a:extLst>
          </p:cNvPr>
          <p:cNvSpPr txBox="1"/>
          <p:nvPr/>
        </p:nvSpPr>
        <p:spPr>
          <a:xfrm>
            <a:off x="291770" y="680640"/>
            <a:ext cx="11345059"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a:latin typeface="+mj-lt"/>
                <a:ea typeface="+mj-ea"/>
                <a:cs typeface="+mj-cs"/>
                <a:sym typeface="Arial"/>
              </a:defRPr>
            </a:lvl1pPr>
          </a:lstStyle>
          <a:p>
            <a:r>
              <a:rPr lang="en-US" altLang="zh-CN" sz="3200" dirty="0"/>
              <a:t>Battery</a:t>
            </a:r>
            <a:endParaRPr lang="zh-CN" altLang="en-US" sz="3200" dirty="0"/>
          </a:p>
        </p:txBody>
      </p:sp>
      <p:sp>
        <p:nvSpPr>
          <p:cNvPr id="4" name="矩形 3">
            <a:extLst>
              <a:ext uri="{FF2B5EF4-FFF2-40B4-BE49-F238E27FC236}">
                <a16:creationId xmlns:a16="http://schemas.microsoft.com/office/drawing/2014/main" id="{0D12318F-CFFD-EF5E-F527-BFD5E26DF057}"/>
              </a:ext>
            </a:extLst>
          </p:cNvPr>
          <p:cNvSpPr/>
          <p:nvPr/>
        </p:nvSpPr>
        <p:spPr>
          <a:xfrm>
            <a:off x="206829" y="1499655"/>
            <a:ext cx="11430000" cy="2815451"/>
          </a:xfrm>
          <a:prstGeom prst="rect">
            <a:avLst/>
          </a:prstGeom>
        </p:spPr>
        <p:txBody>
          <a:bodyPr wrap="square">
            <a:spAutoFit/>
          </a:bodyPr>
          <a:lstStyle/>
          <a:p>
            <a:pPr>
              <a:lnSpc>
                <a:spcPct val="150000"/>
              </a:lnSpc>
            </a:pPr>
            <a:r>
              <a:rPr lang="en" altLang="zh-CN" sz="2000" b="1" dirty="0"/>
              <a:t>The new energy vehicles have short battery life and can't run far?</a:t>
            </a:r>
          </a:p>
          <a:p>
            <a:pPr marL="342900" indent="-342900">
              <a:lnSpc>
                <a:spcPct val="150000"/>
              </a:lnSpc>
              <a:buFont typeface="Wingdings" panose="05000000000000000000" pitchFamily="2" charset="2"/>
              <a:buChar char="u"/>
            </a:pPr>
            <a:r>
              <a:rPr lang="zh-CN" altLang="en-US" sz="2000" dirty="0"/>
              <a:t> </a:t>
            </a:r>
            <a:r>
              <a:rPr lang="en" altLang="zh-CN" sz="2000" dirty="0"/>
              <a:t>Now the average new energy vehicle has a battery life of about </a:t>
            </a:r>
            <a:r>
              <a:rPr lang="en-US" altLang="zh-CN" sz="2000" dirty="0"/>
              <a:t>4</a:t>
            </a:r>
            <a:r>
              <a:rPr lang="en" altLang="zh-CN" sz="2000" dirty="0"/>
              <a:t>00 kilometers.</a:t>
            </a:r>
            <a:r>
              <a:rPr lang="zh-CN" altLang="en-US" sz="2000" dirty="0"/>
              <a:t> And what is the concept of </a:t>
            </a:r>
            <a:r>
              <a:rPr lang="en-US" altLang="zh-CN" sz="2000" dirty="0"/>
              <a:t>4</a:t>
            </a:r>
            <a:r>
              <a:rPr lang="zh-CN" altLang="en-US" sz="2000" dirty="0"/>
              <a:t>00 kilometers?</a:t>
            </a:r>
            <a:r>
              <a:rPr lang="en" altLang="zh-CN" sz="2000" dirty="0"/>
              <a:t> </a:t>
            </a:r>
          </a:p>
          <a:p>
            <a:pPr marL="342900" indent="-342900">
              <a:lnSpc>
                <a:spcPct val="150000"/>
              </a:lnSpc>
              <a:buFont typeface="Wingdings" panose="05000000000000000000" pitchFamily="2" charset="2"/>
              <a:buChar char="u"/>
            </a:pPr>
            <a:r>
              <a:rPr lang="en" altLang="zh-CN" sz="2000" dirty="0"/>
              <a:t>Many consumers do not have the concept of mileage. For example, from Jinan to Beijing is 410 kilometers, and only one charge is required for the trip. </a:t>
            </a:r>
          </a:p>
          <a:p>
            <a:pPr marL="342900" indent="-342900">
              <a:lnSpc>
                <a:spcPct val="150000"/>
              </a:lnSpc>
              <a:buFont typeface="Wingdings" panose="05000000000000000000" pitchFamily="2" charset="2"/>
              <a:buChar char="u"/>
            </a:pPr>
            <a:r>
              <a:rPr lang="en" altLang="zh-CN" sz="2000" dirty="0"/>
              <a:t>combustion vehicles do not have battery life issues</a:t>
            </a:r>
            <a:r>
              <a:rPr lang="en-US" altLang="zh-CN" sz="2000" dirty="0"/>
              <a:t>.</a:t>
            </a:r>
            <a:endParaRPr lang="zh-CN" altLang="en-US" sz="2000" dirty="0"/>
          </a:p>
        </p:txBody>
      </p:sp>
    </p:spTree>
    <p:extLst>
      <p:ext uri="{BB962C8B-B14F-4D97-AF65-F5344CB8AC3E}">
        <p14:creationId xmlns:p14="http://schemas.microsoft.com/office/powerpoint/2010/main" val="2858958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a:extLst>
              <a:ext uri="{FF2B5EF4-FFF2-40B4-BE49-F238E27FC236}">
                <a16:creationId xmlns:a16="http://schemas.microsoft.com/office/drawing/2014/main" id="{B43A627F-66B0-954A-1C23-B000B52893D4}"/>
              </a:ext>
            </a:extLst>
          </p:cNvPr>
          <p:cNvSpPr txBox="1"/>
          <p:nvPr/>
        </p:nvSpPr>
        <p:spPr>
          <a:xfrm>
            <a:off x="291770" y="680640"/>
            <a:ext cx="11345059"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a:latin typeface="+mj-lt"/>
                <a:ea typeface="+mj-ea"/>
                <a:cs typeface="+mj-cs"/>
                <a:sym typeface="Arial"/>
              </a:defRPr>
            </a:lvl1pPr>
          </a:lstStyle>
          <a:p>
            <a:r>
              <a:rPr lang="en-US" altLang="zh-CN" sz="3200" dirty="0"/>
              <a:t>Charging</a:t>
            </a:r>
            <a:endParaRPr lang="zh-CN" altLang="en-US" sz="3200" dirty="0"/>
          </a:p>
        </p:txBody>
      </p:sp>
      <p:sp>
        <p:nvSpPr>
          <p:cNvPr id="5" name="矩形 4">
            <a:extLst>
              <a:ext uri="{FF2B5EF4-FFF2-40B4-BE49-F238E27FC236}">
                <a16:creationId xmlns:a16="http://schemas.microsoft.com/office/drawing/2014/main" id="{208BE0A5-A0CD-D6A3-4753-367CBE72843A}"/>
              </a:ext>
            </a:extLst>
          </p:cNvPr>
          <p:cNvSpPr/>
          <p:nvPr/>
        </p:nvSpPr>
        <p:spPr>
          <a:xfrm>
            <a:off x="190553" y="1173083"/>
            <a:ext cx="10951470" cy="3277116"/>
          </a:xfrm>
          <a:prstGeom prst="rect">
            <a:avLst/>
          </a:prstGeom>
        </p:spPr>
        <p:txBody>
          <a:bodyPr wrap="square">
            <a:spAutoFit/>
          </a:bodyPr>
          <a:lstStyle/>
          <a:p>
            <a:pPr>
              <a:lnSpc>
                <a:spcPct val="150000"/>
              </a:lnSpc>
            </a:pPr>
            <a:r>
              <a:rPr lang="en" altLang="zh-CN" sz="2000" b="1" dirty="0"/>
              <a:t>Lack of charging stations and </a:t>
            </a:r>
            <a:r>
              <a:rPr lang="en-US" altLang="zh-CN" sz="2000" b="1" dirty="0"/>
              <a:t>long </a:t>
            </a:r>
            <a:r>
              <a:rPr lang="en" altLang="zh-CN" sz="2000" b="1" dirty="0"/>
              <a:t>charging time</a:t>
            </a:r>
          </a:p>
          <a:p>
            <a:pPr marL="342900" indent="-342900">
              <a:lnSpc>
                <a:spcPct val="150000"/>
              </a:lnSpc>
              <a:buFont typeface="Wingdings" panose="05000000000000000000" pitchFamily="2" charset="2"/>
              <a:buChar char="u"/>
            </a:pPr>
            <a:r>
              <a:rPr lang="zh-CN" altLang="en-US" sz="2000" dirty="0"/>
              <a:t> </a:t>
            </a:r>
            <a:r>
              <a:rPr lang="en" altLang="zh-CN" sz="2000" dirty="0"/>
              <a:t>Although </a:t>
            </a:r>
            <a:r>
              <a:rPr lang="en" altLang="zh-CN" sz="2000" dirty="0">
                <a:solidFill>
                  <a:schemeClr val="accent5">
                    <a:lumMod val="75000"/>
                  </a:schemeClr>
                </a:solidFill>
              </a:rPr>
              <a:t>State Grid</a:t>
            </a:r>
            <a:r>
              <a:rPr lang="en" altLang="zh-CN" sz="2000" dirty="0"/>
              <a:t> and </a:t>
            </a:r>
            <a:r>
              <a:rPr lang="en" altLang="zh-CN" sz="2000" dirty="0">
                <a:solidFill>
                  <a:schemeClr val="accent5">
                    <a:lumMod val="75000"/>
                  </a:schemeClr>
                </a:solidFill>
              </a:rPr>
              <a:t>China Southern Power Grid </a:t>
            </a:r>
            <a:r>
              <a:rPr lang="en" altLang="zh-CN" sz="2000" dirty="0"/>
              <a:t>have made great efforts to </a:t>
            </a:r>
            <a:r>
              <a:rPr lang="en" altLang="zh-CN" sz="2000" dirty="0">
                <a:solidFill>
                  <a:schemeClr val="accent5">
                    <a:lumMod val="75000"/>
                  </a:schemeClr>
                </a:solidFill>
              </a:rPr>
              <a:t>popularize</a:t>
            </a:r>
            <a:r>
              <a:rPr lang="en" altLang="zh-CN" sz="2000" dirty="0"/>
              <a:t> charging stations, due to the lack of maintenance of most charging stations, charging piles are often damaged.</a:t>
            </a:r>
          </a:p>
          <a:p>
            <a:pPr marL="342900" indent="-342900">
              <a:lnSpc>
                <a:spcPct val="150000"/>
              </a:lnSpc>
              <a:buFont typeface="Wingdings" panose="05000000000000000000" pitchFamily="2" charset="2"/>
              <a:buChar char="u"/>
            </a:pPr>
            <a:r>
              <a:rPr lang="en" altLang="zh-CN" sz="2000" dirty="0"/>
              <a:t>Although some charging stations can be charged, in fact, the power is very </a:t>
            </a:r>
            <a:r>
              <a:rPr lang="en" altLang="zh-CN" sz="2000" dirty="0">
                <a:solidFill>
                  <a:schemeClr val="accent5">
                    <a:lumMod val="75000"/>
                  </a:schemeClr>
                </a:solidFill>
              </a:rPr>
              <a:t>problematic</a:t>
            </a:r>
            <a:r>
              <a:rPr lang="en" altLang="zh-CN" sz="2000" dirty="0"/>
              <a:t>. As a result, the original half-hour fast charging vehicle costs 1, 2 hours or even more, and these are </a:t>
            </a:r>
            <a:r>
              <a:rPr lang="en" altLang="zh-CN" sz="2000" dirty="0">
                <a:solidFill>
                  <a:schemeClr val="accent5">
                    <a:lumMod val="75000"/>
                  </a:schemeClr>
                </a:solidFill>
              </a:rPr>
              <a:t>extremely</a:t>
            </a:r>
            <a:r>
              <a:rPr lang="en" altLang="zh-CN" sz="2000" dirty="0"/>
              <a:t> unfriendly to electric vehicle owners.</a:t>
            </a:r>
            <a:endParaRPr lang="zh-CN" altLang="en-US" sz="2000" dirty="0"/>
          </a:p>
        </p:txBody>
      </p:sp>
      <p:sp>
        <p:nvSpPr>
          <p:cNvPr id="6" name="矩形 5">
            <a:extLst>
              <a:ext uri="{FF2B5EF4-FFF2-40B4-BE49-F238E27FC236}">
                <a16:creationId xmlns:a16="http://schemas.microsoft.com/office/drawing/2014/main" id="{CA971599-E2C4-2E3C-64AF-D6A5AE3065CC}"/>
              </a:ext>
            </a:extLst>
          </p:cNvPr>
          <p:cNvSpPr/>
          <p:nvPr/>
        </p:nvSpPr>
        <p:spPr>
          <a:xfrm>
            <a:off x="5964299" y="4487280"/>
            <a:ext cx="4954072" cy="1477328"/>
          </a:xfrm>
          <a:prstGeom prst="rect">
            <a:avLst/>
          </a:prstGeom>
        </p:spPr>
        <p:txBody>
          <a:bodyPr wrap="square">
            <a:spAutoFit/>
          </a:bodyPr>
          <a:lstStyle/>
          <a:p>
            <a:r>
              <a:rPr lang="en-US" altLang="zh-CN" b="1" dirty="0">
                <a:solidFill>
                  <a:srgbClr val="FF0000"/>
                </a:solidFill>
              </a:rPr>
              <a:t>State Grid</a:t>
            </a:r>
            <a:r>
              <a:rPr lang="zh-CN" altLang="en-US" b="1" dirty="0">
                <a:solidFill>
                  <a:srgbClr val="FF0000"/>
                </a:solidFill>
              </a:rPr>
              <a:t> 国家电网</a:t>
            </a:r>
            <a:endParaRPr lang="en-US" altLang="zh-CN" b="1" dirty="0">
              <a:solidFill>
                <a:srgbClr val="FF0000"/>
              </a:solidFill>
            </a:endParaRPr>
          </a:p>
          <a:p>
            <a:r>
              <a:rPr lang="en-US" altLang="zh-CN" b="1" dirty="0">
                <a:solidFill>
                  <a:srgbClr val="FF0000"/>
                </a:solidFill>
              </a:rPr>
              <a:t>China Southern Power</a:t>
            </a:r>
            <a:r>
              <a:rPr lang="zh-CN" altLang="en-US" b="1" dirty="0">
                <a:solidFill>
                  <a:srgbClr val="FF0000"/>
                </a:solidFill>
              </a:rPr>
              <a:t> </a:t>
            </a:r>
            <a:r>
              <a:rPr lang="en-US" altLang="zh-CN" b="1" dirty="0">
                <a:solidFill>
                  <a:srgbClr val="FF0000"/>
                </a:solidFill>
              </a:rPr>
              <a:t>Grid </a:t>
            </a:r>
            <a:r>
              <a:rPr lang="zh-CN" altLang="en-US" b="1" dirty="0">
                <a:solidFill>
                  <a:srgbClr val="FF0000"/>
                </a:solidFill>
              </a:rPr>
              <a:t>中国南方电网</a:t>
            </a:r>
            <a:endParaRPr lang="en-US" altLang="zh-CN" b="1" dirty="0">
              <a:solidFill>
                <a:srgbClr val="FF0000"/>
              </a:solidFill>
            </a:endParaRPr>
          </a:p>
          <a:p>
            <a:r>
              <a:rPr lang="en-US" altLang="zh-CN" b="1" dirty="0">
                <a:solidFill>
                  <a:srgbClr val="FF0000"/>
                </a:solidFill>
              </a:rPr>
              <a:t>Popularize </a:t>
            </a:r>
            <a:r>
              <a:rPr lang="zh-CN" altLang="en-US" b="1" dirty="0">
                <a:solidFill>
                  <a:srgbClr val="FF0000"/>
                </a:solidFill>
              </a:rPr>
              <a:t>推广</a:t>
            </a:r>
            <a:endParaRPr lang="en-US" altLang="zh-CN" b="1" dirty="0">
              <a:solidFill>
                <a:srgbClr val="FF0000"/>
              </a:solidFill>
            </a:endParaRPr>
          </a:p>
          <a:p>
            <a:r>
              <a:rPr lang="en-US" altLang="zh-CN" b="1" dirty="0">
                <a:solidFill>
                  <a:srgbClr val="FF0000"/>
                </a:solidFill>
              </a:rPr>
              <a:t>Problematic </a:t>
            </a:r>
            <a:r>
              <a:rPr lang="zh-CN" altLang="en-US" b="1" dirty="0">
                <a:solidFill>
                  <a:srgbClr val="FF0000"/>
                </a:solidFill>
              </a:rPr>
              <a:t>有问题的</a:t>
            </a:r>
            <a:endParaRPr lang="en-US" altLang="zh-CN" b="1" dirty="0">
              <a:solidFill>
                <a:srgbClr val="FF0000"/>
              </a:solidFill>
            </a:endParaRPr>
          </a:p>
          <a:p>
            <a:r>
              <a:rPr lang="en-US" altLang="zh-CN" b="1" dirty="0">
                <a:solidFill>
                  <a:srgbClr val="FF0000"/>
                </a:solidFill>
              </a:rPr>
              <a:t>Extremely </a:t>
            </a:r>
            <a:r>
              <a:rPr lang="zh-CN" altLang="en-US" b="1" dirty="0">
                <a:solidFill>
                  <a:srgbClr val="FF0000"/>
                </a:solidFill>
              </a:rPr>
              <a:t>极其</a:t>
            </a:r>
          </a:p>
        </p:txBody>
      </p:sp>
      <p:pic>
        <p:nvPicPr>
          <p:cNvPr id="8" name="图片 7">
            <a:extLst>
              <a:ext uri="{FF2B5EF4-FFF2-40B4-BE49-F238E27FC236}">
                <a16:creationId xmlns:a16="http://schemas.microsoft.com/office/drawing/2014/main" id="{09E8ABA4-74FA-701C-6431-4BCA829D79B8}"/>
              </a:ext>
            </a:extLst>
          </p:cNvPr>
          <p:cNvPicPr>
            <a:picLocks noChangeAspect="1"/>
          </p:cNvPicPr>
          <p:nvPr/>
        </p:nvPicPr>
        <p:blipFill>
          <a:blip r:embed="rId2"/>
          <a:stretch>
            <a:fillRect/>
          </a:stretch>
        </p:blipFill>
        <p:spPr>
          <a:xfrm>
            <a:off x="729343" y="4783843"/>
            <a:ext cx="1782509" cy="1053459"/>
          </a:xfrm>
          <a:prstGeom prst="rect">
            <a:avLst/>
          </a:prstGeom>
        </p:spPr>
      </p:pic>
      <p:pic>
        <p:nvPicPr>
          <p:cNvPr id="9" name="图片 8">
            <a:extLst>
              <a:ext uri="{FF2B5EF4-FFF2-40B4-BE49-F238E27FC236}">
                <a16:creationId xmlns:a16="http://schemas.microsoft.com/office/drawing/2014/main" id="{E170AF3B-CF96-70CF-3C7D-8BFFF5795FB8}"/>
              </a:ext>
            </a:extLst>
          </p:cNvPr>
          <p:cNvPicPr>
            <a:picLocks noChangeAspect="1"/>
          </p:cNvPicPr>
          <p:nvPr/>
        </p:nvPicPr>
        <p:blipFill>
          <a:blip r:embed="rId3"/>
          <a:stretch>
            <a:fillRect/>
          </a:stretch>
        </p:blipFill>
        <p:spPr>
          <a:xfrm>
            <a:off x="3212084" y="4788555"/>
            <a:ext cx="1615235" cy="1048747"/>
          </a:xfrm>
          <a:prstGeom prst="rect">
            <a:avLst/>
          </a:prstGeom>
        </p:spPr>
      </p:pic>
    </p:spTree>
    <p:extLst>
      <p:ext uri="{BB962C8B-B14F-4D97-AF65-F5344CB8AC3E}">
        <p14:creationId xmlns:p14="http://schemas.microsoft.com/office/powerpoint/2010/main" val="316999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a:extLst>
              <a:ext uri="{FF2B5EF4-FFF2-40B4-BE49-F238E27FC236}">
                <a16:creationId xmlns:a16="http://schemas.microsoft.com/office/drawing/2014/main" id="{B43A627F-66B0-954A-1C23-B000B52893D4}"/>
              </a:ext>
            </a:extLst>
          </p:cNvPr>
          <p:cNvSpPr txBox="1"/>
          <p:nvPr/>
        </p:nvSpPr>
        <p:spPr>
          <a:xfrm>
            <a:off x="291770" y="680640"/>
            <a:ext cx="11345059"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a:latin typeface="+mj-lt"/>
                <a:ea typeface="+mj-ea"/>
                <a:cs typeface="+mj-cs"/>
                <a:sym typeface="Arial"/>
              </a:defRPr>
            </a:lvl1pPr>
          </a:lstStyle>
          <a:p>
            <a:r>
              <a:rPr lang="en-US" altLang="zh-CN" sz="3200" dirty="0"/>
              <a:t>Resource</a:t>
            </a:r>
            <a:endParaRPr lang="zh-CN" altLang="en-US" sz="3200" dirty="0"/>
          </a:p>
        </p:txBody>
      </p:sp>
      <p:sp>
        <p:nvSpPr>
          <p:cNvPr id="10" name="矩形 9">
            <a:extLst>
              <a:ext uri="{FF2B5EF4-FFF2-40B4-BE49-F238E27FC236}">
                <a16:creationId xmlns:a16="http://schemas.microsoft.com/office/drawing/2014/main" id="{CB882737-AB3C-3D3F-7B09-0A4E6C4A31DD}"/>
              </a:ext>
            </a:extLst>
          </p:cNvPr>
          <p:cNvSpPr/>
          <p:nvPr/>
        </p:nvSpPr>
        <p:spPr>
          <a:xfrm>
            <a:off x="114354" y="1173083"/>
            <a:ext cx="10951470" cy="2062103"/>
          </a:xfrm>
          <a:prstGeom prst="rect">
            <a:avLst/>
          </a:prstGeom>
        </p:spPr>
        <p:txBody>
          <a:bodyPr wrap="square">
            <a:spAutoFit/>
          </a:bodyPr>
          <a:lstStyle/>
          <a:p>
            <a:pPr>
              <a:lnSpc>
                <a:spcPct val="150000"/>
              </a:lnSpc>
            </a:pPr>
            <a:r>
              <a:rPr lang="zh-CN" altLang="en-US" sz="3200" b="1" dirty="0"/>
              <a:t> </a:t>
            </a:r>
            <a:r>
              <a:rPr lang="en" altLang="zh-CN" sz="2000" b="1" dirty="0"/>
              <a:t>Automobile fuel is a limited resource</a:t>
            </a:r>
          </a:p>
          <a:p>
            <a:pPr marL="342900" indent="-342900">
              <a:lnSpc>
                <a:spcPct val="150000"/>
              </a:lnSpc>
              <a:buFont typeface="Wingdings" panose="05000000000000000000" pitchFamily="2" charset="2"/>
              <a:buChar char="u"/>
            </a:pPr>
            <a:r>
              <a:rPr lang="zh-CN" altLang="en-US" sz="2000" dirty="0"/>
              <a:t> </a:t>
            </a:r>
            <a:r>
              <a:rPr lang="en" altLang="zh-CN" sz="2000" dirty="0"/>
              <a:t>Whether it is a large car or a small car, the fuel used is </a:t>
            </a:r>
            <a:r>
              <a:rPr lang="en" altLang="zh-CN" sz="2000" dirty="0">
                <a:solidFill>
                  <a:schemeClr val="accent5">
                    <a:lumMod val="75000"/>
                  </a:schemeClr>
                </a:solidFill>
              </a:rPr>
              <a:t>gasoline</a:t>
            </a:r>
            <a:r>
              <a:rPr lang="en" altLang="zh-CN" sz="2000" dirty="0"/>
              <a:t> or </a:t>
            </a:r>
            <a:r>
              <a:rPr lang="en" altLang="zh-CN" sz="2000" dirty="0">
                <a:solidFill>
                  <a:schemeClr val="accent5">
                    <a:lumMod val="75000"/>
                  </a:schemeClr>
                </a:solidFill>
              </a:rPr>
              <a:t>diesel</a:t>
            </a:r>
            <a:r>
              <a:rPr lang="en" altLang="zh-CN" sz="2000" dirty="0"/>
              <a:t>. However, gasoline and diesel are </a:t>
            </a:r>
            <a:r>
              <a:rPr lang="en" altLang="zh-CN" sz="2000" dirty="0">
                <a:solidFill>
                  <a:schemeClr val="accent5">
                    <a:lumMod val="75000"/>
                  </a:schemeClr>
                </a:solidFill>
              </a:rPr>
              <a:t>non-renewable</a:t>
            </a:r>
            <a:r>
              <a:rPr lang="en" altLang="zh-CN" sz="2000" dirty="0"/>
              <a:t> resources. The more we use, the less we have left.</a:t>
            </a:r>
            <a:endParaRPr lang="zh-CN" altLang="en-US" sz="2000" dirty="0"/>
          </a:p>
          <a:p>
            <a:endParaRPr lang="zh-CN" altLang="en-US" sz="2000" dirty="0"/>
          </a:p>
        </p:txBody>
      </p:sp>
      <p:sp>
        <p:nvSpPr>
          <p:cNvPr id="11" name="矩形 10">
            <a:extLst>
              <a:ext uri="{FF2B5EF4-FFF2-40B4-BE49-F238E27FC236}">
                <a16:creationId xmlns:a16="http://schemas.microsoft.com/office/drawing/2014/main" id="{D379961D-FFB9-BE60-5FC8-404A93C7F762}"/>
              </a:ext>
            </a:extLst>
          </p:cNvPr>
          <p:cNvSpPr/>
          <p:nvPr/>
        </p:nvSpPr>
        <p:spPr>
          <a:xfrm>
            <a:off x="3865226" y="3429000"/>
            <a:ext cx="3222281" cy="923330"/>
          </a:xfrm>
          <a:prstGeom prst="rect">
            <a:avLst/>
          </a:prstGeom>
        </p:spPr>
        <p:txBody>
          <a:bodyPr wrap="square">
            <a:spAutoFit/>
          </a:bodyPr>
          <a:lstStyle/>
          <a:p>
            <a:r>
              <a:rPr lang="en-US" altLang="zh-CN" b="1" dirty="0">
                <a:solidFill>
                  <a:srgbClr val="FF0000"/>
                </a:solidFill>
              </a:rPr>
              <a:t>Gasoline</a:t>
            </a:r>
            <a:r>
              <a:rPr lang="zh-CN" altLang="en-US" b="1" dirty="0">
                <a:solidFill>
                  <a:srgbClr val="FF0000"/>
                </a:solidFill>
              </a:rPr>
              <a:t> 汽油</a:t>
            </a:r>
            <a:endParaRPr lang="en-US" altLang="zh-CN" b="1" dirty="0">
              <a:solidFill>
                <a:srgbClr val="FF0000"/>
              </a:solidFill>
            </a:endParaRPr>
          </a:p>
          <a:p>
            <a:r>
              <a:rPr lang="en-US" altLang="zh-CN" b="1" dirty="0">
                <a:solidFill>
                  <a:srgbClr val="FF0000"/>
                </a:solidFill>
              </a:rPr>
              <a:t>Diesel </a:t>
            </a:r>
            <a:r>
              <a:rPr lang="zh-CN" altLang="en-US" b="1" dirty="0">
                <a:solidFill>
                  <a:srgbClr val="FF0000"/>
                </a:solidFill>
              </a:rPr>
              <a:t>柴油</a:t>
            </a:r>
            <a:endParaRPr lang="en-US" altLang="zh-CN" b="1" dirty="0">
              <a:solidFill>
                <a:srgbClr val="FF0000"/>
              </a:solidFill>
            </a:endParaRPr>
          </a:p>
          <a:p>
            <a:r>
              <a:rPr lang="en-US" altLang="zh-CN" b="1" dirty="0">
                <a:solidFill>
                  <a:srgbClr val="FF0000"/>
                </a:solidFill>
              </a:rPr>
              <a:t>Non-renewable </a:t>
            </a:r>
            <a:r>
              <a:rPr lang="zh-CN" altLang="en-US" b="1" dirty="0">
                <a:solidFill>
                  <a:srgbClr val="FF0000"/>
                </a:solidFill>
              </a:rPr>
              <a:t>不可再生</a:t>
            </a:r>
            <a:endParaRPr lang="en-US" altLang="zh-CN" b="1" dirty="0">
              <a:solidFill>
                <a:srgbClr val="FF0000"/>
              </a:solidFill>
            </a:endParaRPr>
          </a:p>
        </p:txBody>
      </p:sp>
    </p:spTree>
    <p:extLst>
      <p:ext uri="{BB962C8B-B14F-4D97-AF65-F5344CB8AC3E}">
        <p14:creationId xmlns:p14="http://schemas.microsoft.com/office/powerpoint/2010/main" val="233874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a:extLst>
              <a:ext uri="{FF2B5EF4-FFF2-40B4-BE49-F238E27FC236}">
                <a16:creationId xmlns:a16="http://schemas.microsoft.com/office/drawing/2014/main" id="{B43A627F-66B0-954A-1C23-B000B52893D4}"/>
              </a:ext>
            </a:extLst>
          </p:cNvPr>
          <p:cNvSpPr txBox="1"/>
          <p:nvPr/>
        </p:nvSpPr>
        <p:spPr>
          <a:xfrm>
            <a:off x="291770" y="680640"/>
            <a:ext cx="11345059"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a:latin typeface="+mj-lt"/>
                <a:ea typeface="+mj-ea"/>
                <a:cs typeface="+mj-cs"/>
                <a:sym typeface="Arial"/>
              </a:defRPr>
            </a:lvl1pPr>
          </a:lstStyle>
          <a:p>
            <a:r>
              <a:rPr lang="en-US" altLang="zh-CN" sz="3200" dirty="0"/>
              <a:t>Environmental</a:t>
            </a:r>
            <a:endParaRPr lang="zh-CN" altLang="en-US" sz="3200" dirty="0"/>
          </a:p>
        </p:txBody>
      </p:sp>
      <p:sp>
        <p:nvSpPr>
          <p:cNvPr id="5" name="矩形 4">
            <a:extLst>
              <a:ext uri="{FF2B5EF4-FFF2-40B4-BE49-F238E27FC236}">
                <a16:creationId xmlns:a16="http://schemas.microsoft.com/office/drawing/2014/main" id="{EA891FF8-3045-C270-4C36-6437FDCDB9A2}"/>
              </a:ext>
            </a:extLst>
          </p:cNvPr>
          <p:cNvSpPr/>
          <p:nvPr/>
        </p:nvSpPr>
        <p:spPr>
          <a:xfrm>
            <a:off x="201440" y="1173083"/>
            <a:ext cx="10951470" cy="2062103"/>
          </a:xfrm>
          <a:prstGeom prst="rect">
            <a:avLst/>
          </a:prstGeom>
        </p:spPr>
        <p:txBody>
          <a:bodyPr wrap="square">
            <a:spAutoFit/>
          </a:bodyPr>
          <a:lstStyle/>
          <a:p>
            <a:pPr>
              <a:lnSpc>
                <a:spcPct val="150000"/>
              </a:lnSpc>
            </a:pPr>
            <a:r>
              <a:rPr lang="zh-CN" altLang="en-US" sz="3200" b="1" dirty="0"/>
              <a:t> </a:t>
            </a:r>
            <a:r>
              <a:rPr lang="en" altLang="zh-CN" sz="2000" b="1" dirty="0"/>
              <a:t>Environmental issues</a:t>
            </a:r>
          </a:p>
          <a:p>
            <a:pPr marL="342900" indent="-342900">
              <a:lnSpc>
                <a:spcPct val="150000"/>
              </a:lnSpc>
              <a:buFont typeface="Wingdings" panose="05000000000000000000" pitchFamily="2" charset="2"/>
              <a:buChar char="u"/>
            </a:pPr>
            <a:r>
              <a:rPr lang="zh-CN" altLang="en-US" sz="2000" dirty="0"/>
              <a:t> </a:t>
            </a:r>
            <a:r>
              <a:rPr lang="en" altLang="zh-CN" sz="2000" dirty="0"/>
              <a:t>The </a:t>
            </a:r>
            <a:r>
              <a:rPr lang="en" altLang="zh-CN" sz="2000" dirty="0">
                <a:solidFill>
                  <a:schemeClr val="accent5">
                    <a:lumMod val="75000"/>
                  </a:schemeClr>
                </a:solidFill>
              </a:rPr>
              <a:t>exhaust</a:t>
            </a:r>
            <a:r>
              <a:rPr lang="en" altLang="zh-CN" sz="2000" dirty="0"/>
              <a:t> of fuel vehicles is not environmentally friendly, it will cause air pollution, and it will also cause a certain degree of harm to our health.</a:t>
            </a:r>
            <a:endParaRPr lang="zh-CN" altLang="en-US" sz="2000" dirty="0"/>
          </a:p>
          <a:p>
            <a:endParaRPr lang="zh-CN" altLang="en-US" sz="2000" dirty="0"/>
          </a:p>
        </p:txBody>
      </p:sp>
      <p:sp>
        <p:nvSpPr>
          <p:cNvPr id="6" name="矩形 5">
            <a:extLst>
              <a:ext uri="{FF2B5EF4-FFF2-40B4-BE49-F238E27FC236}">
                <a16:creationId xmlns:a16="http://schemas.microsoft.com/office/drawing/2014/main" id="{877032B2-06D9-9BA0-548B-841B54429782}"/>
              </a:ext>
            </a:extLst>
          </p:cNvPr>
          <p:cNvSpPr/>
          <p:nvPr/>
        </p:nvSpPr>
        <p:spPr>
          <a:xfrm>
            <a:off x="3658398" y="3784570"/>
            <a:ext cx="3222281" cy="369332"/>
          </a:xfrm>
          <a:prstGeom prst="rect">
            <a:avLst/>
          </a:prstGeom>
        </p:spPr>
        <p:txBody>
          <a:bodyPr wrap="square">
            <a:spAutoFit/>
          </a:bodyPr>
          <a:lstStyle/>
          <a:p>
            <a:r>
              <a:rPr lang="en-US" altLang="zh-CN" b="1" dirty="0">
                <a:solidFill>
                  <a:srgbClr val="FF0000"/>
                </a:solidFill>
              </a:rPr>
              <a:t>Exhaust</a:t>
            </a:r>
            <a:r>
              <a:rPr lang="zh-CN" altLang="en-US" b="1" dirty="0">
                <a:solidFill>
                  <a:srgbClr val="FF0000"/>
                </a:solidFill>
              </a:rPr>
              <a:t> 尾气</a:t>
            </a:r>
            <a:endParaRPr lang="en-US" altLang="zh-CN" b="1" dirty="0">
              <a:solidFill>
                <a:srgbClr val="FF0000"/>
              </a:solidFill>
            </a:endParaRPr>
          </a:p>
        </p:txBody>
      </p:sp>
    </p:spTree>
    <p:extLst>
      <p:ext uri="{BB962C8B-B14F-4D97-AF65-F5344CB8AC3E}">
        <p14:creationId xmlns:p14="http://schemas.microsoft.com/office/powerpoint/2010/main" val="226621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a:extLst>
              <a:ext uri="{FF2B5EF4-FFF2-40B4-BE49-F238E27FC236}">
                <a16:creationId xmlns:a16="http://schemas.microsoft.com/office/drawing/2014/main" id="{B43A627F-66B0-954A-1C23-B000B52893D4}"/>
              </a:ext>
            </a:extLst>
          </p:cNvPr>
          <p:cNvSpPr txBox="1"/>
          <p:nvPr/>
        </p:nvSpPr>
        <p:spPr>
          <a:xfrm>
            <a:off x="291770" y="680640"/>
            <a:ext cx="11345059"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a:latin typeface="+mj-lt"/>
                <a:ea typeface="+mj-ea"/>
                <a:cs typeface="+mj-cs"/>
                <a:sym typeface="Arial"/>
              </a:defRPr>
            </a:lvl1pPr>
          </a:lstStyle>
          <a:p>
            <a:r>
              <a:rPr lang="en-US" altLang="zh-CN" sz="3200" dirty="0"/>
              <a:t>Conclusion</a:t>
            </a:r>
            <a:endParaRPr lang="zh-CN" altLang="en-US" sz="3200" dirty="0"/>
          </a:p>
        </p:txBody>
      </p:sp>
      <p:sp>
        <p:nvSpPr>
          <p:cNvPr id="8" name="矩形 7">
            <a:extLst>
              <a:ext uri="{FF2B5EF4-FFF2-40B4-BE49-F238E27FC236}">
                <a16:creationId xmlns:a16="http://schemas.microsoft.com/office/drawing/2014/main" id="{FFD76C6B-3047-0284-F0F4-6AAED6D60C8E}"/>
              </a:ext>
            </a:extLst>
          </p:cNvPr>
          <p:cNvSpPr/>
          <p:nvPr/>
        </p:nvSpPr>
        <p:spPr>
          <a:xfrm>
            <a:off x="190554" y="928546"/>
            <a:ext cx="11631332" cy="5293757"/>
          </a:xfrm>
          <a:prstGeom prst="rect">
            <a:avLst/>
          </a:prstGeom>
        </p:spPr>
        <p:txBody>
          <a:bodyPr wrap="square">
            <a:spAutoFit/>
          </a:bodyPr>
          <a:lstStyle/>
          <a:p>
            <a:pPr>
              <a:lnSpc>
                <a:spcPct val="150000"/>
              </a:lnSpc>
            </a:pPr>
            <a:r>
              <a:rPr lang="zh-CN" altLang="en-US" sz="3200" b="1" dirty="0"/>
              <a:t> </a:t>
            </a:r>
            <a:r>
              <a:rPr lang="en" altLang="zh-CN" sz="2000" b="1" dirty="0"/>
              <a:t>Conclusion</a:t>
            </a:r>
            <a:r>
              <a:rPr lang="zh-CN" altLang="en-US" sz="2000" dirty="0"/>
              <a:t>      </a:t>
            </a:r>
            <a:endParaRPr lang="en-US" altLang="zh-CN" sz="2000" dirty="0"/>
          </a:p>
          <a:p>
            <a:pPr marL="342900" indent="-342900">
              <a:lnSpc>
                <a:spcPct val="150000"/>
              </a:lnSpc>
              <a:buFont typeface="Wingdings" panose="05000000000000000000" pitchFamily="2" charset="2"/>
              <a:buChar char="u"/>
            </a:pPr>
            <a:r>
              <a:rPr lang="en" altLang="zh-CN" sz="2000" dirty="0"/>
              <a:t>Although new energy vehicles can replace traditional fuel vehicles in the future, it is impossible in the short term. Although the development of new energy vehicles is very fast, the battery life have not been fully resolved. Especially affected by the weather, such as cold and snowy days, the power </a:t>
            </a:r>
            <a:r>
              <a:rPr lang="en" altLang="zh-CN" sz="2000" dirty="0">
                <a:solidFill>
                  <a:schemeClr val="accent5">
                    <a:lumMod val="75000"/>
                  </a:schemeClr>
                </a:solidFill>
              </a:rPr>
              <a:t>consumption</a:t>
            </a:r>
            <a:r>
              <a:rPr lang="en" altLang="zh-CN" sz="2000" dirty="0"/>
              <a:t> of the battery will increase.</a:t>
            </a:r>
          </a:p>
          <a:p>
            <a:pPr marL="342900" indent="-342900">
              <a:lnSpc>
                <a:spcPct val="150000"/>
              </a:lnSpc>
              <a:buFont typeface="Wingdings" panose="05000000000000000000" pitchFamily="2" charset="2"/>
              <a:buChar char="u"/>
            </a:pPr>
            <a:r>
              <a:rPr lang="en" altLang="zh-CN" sz="2000" dirty="0"/>
              <a:t> Also, if the battery </a:t>
            </a:r>
            <a:r>
              <a:rPr lang="en" altLang="zh-CN" sz="2000" dirty="0">
                <a:solidFill>
                  <a:schemeClr val="accent5">
                    <a:lumMod val="75000"/>
                  </a:schemeClr>
                </a:solidFill>
              </a:rPr>
              <a:t>encounters</a:t>
            </a:r>
            <a:r>
              <a:rPr lang="en" altLang="zh-CN" sz="2000" dirty="0"/>
              <a:t> water, it will be damaged, and </a:t>
            </a:r>
            <a:r>
              <a:rPr lang="en" altLang="zh-CN" sz="2000" dirty="0">
                <a:solidFill>
                  <a:schemeClr val="accent5">
                    <a:lumMod val="75000"/>
                  </a:schemeClr>
                </a:solidFill>
              </a:rPr>
              <a:t>in severe cases</a:t>
            </a:r>
            <a:r>
              <a:rPr lang="en" altLang="zh-CN" sz="2000" dirty="0"/>
              <a:t>, it may </a:t>
            </a:r>
            <a:r>
              <a:rPr lang="en" altLang="zh-CN" sz="2000" dirty="0">
                <a:solidFill>
                  <a:schemeClr val="accent5">
                    <a:lumMod val="75000"/>
                  </a:schemeClr>
                </a:solidFill>
              </a:rPr>
              <a:t>spontaneously ignite</a:t>
            </a:r>
            <a:r>
              <a:rPr lang="en" altLang="zh-CN" sz="2000" dirty="0"/>
              <a:t>.</a:t>
            </a:r>
          </a:p>
          <a:p>
            <a:pPr marL="342900" indent="-342900">
              <a:lnSpc>
                <a:spcPct val="150000"/>
              </a:lnSpc>
              <a:buFont typeface="Wingdings" panose="05000000000000000000" pitchFamily="2" charset="2"/>
              <a:buChar char="u"/>
            </a:pPr>
            <a:r>
              <a:rPr lang="en" altLang="zh-CN" sz="2000" dirty="0"/>
              <a:t> </a:t>
            </a:r>
            <a:r>
              <a:rPr lang="en" altLang="zh-CN" sz="2000" dirty="0">
                <a:solidFill>
                  <a:schemeClr val="accent5">
                    <a:lumMod val="75000"/>
                  </a:schemeClr>
                </a:solidFill>
              </a:rPr>
              <a:t>In terms of </a:t>
            </a:r>
            <a:r>
              <a:rPr lang="en" altLang="zh-CN" sz="2000" dirty="0"/>
              <a:t>charging speed, the current fastest charging time can reach 2 hours, and if you use fast charging, you can charge 80% of the power in 30 minutes.</a:t>
            </a:r>
          </a:p>
          <a:p>
            <a:pPr marL="342900" indent="-342900">
              <a:lnSpc>
                <a:spcPct val="150000"/>
              </a:lnSpc>
              <a:buFont typeface="Wingdings" panose="05000000000000000000" pitchFamily="2" charset="2"/>
              <a:buChar char="u"/>
            </a:pPr>
            <a:r>
              <a:rPr lang="en" altLang="zh-CN" sz="2000" dirty="0"/>
              <a:t>Therefore, charging time is also a difficulty faced by new energy vehicles at present.</a:t>
            </a:r>
            <a:endParaRPr lang="zh-CN" altLang="en-US" sz="2000" dirty="0"/>
          </a:p>
          <a:p>
            <a:endParaRPr lang="zh-CN" altLang="en-US" sz="2000" dirty="0"/>
          </a:p>
        </p:txBody>
      </p:sp>
      <p:sp>
        <p:nvSpPr>
          <p:cNvPr id="9" name="矩形 8">
            <a:extLst>
              <a:ext uri="{FF2B5EF4-FFF2-40B4-BE49-F238E27FC236}">
                <a16:creationId xmlns:a16="http://schemas.microsoft.com/office/drawing/2014/main" id="{FD7A0EF9-C749-5FF4-7B5C-2E74284CC444}"/>
              </a:ext>
            </a:extLst>
          </p:cNvPr>
          <p:cNvSpPr/>
          <p:nvPr/>
        </p:nvSpPr>
        <p:spPr>
          <a:xfrm>
            <a:off x="7467599" y="635697"/>
            <a:ext cx="4016829" cy="1477328"/>
          </a:xfrm>
          <a:prstGeom prst="rect">
            <a:avLst/>
          </a:prstGeom>
        </p:spPr>
        <p:txBody>
          <a:bodyPr wrap="square">
            <a:spAutoFit/>
          </a:bodyPr>
          <a:lstStyle/>
          <a:p>
            <a:r>
              <a:rPr lang="en-US" altLang="zh-CN" b="1" dirty="0">
                <a:solidFill>
                  <a:srgbClr val="FF0000"/>
                </a:solidFill>
              </a:rPr>
              <a:t>1</a:t>
            </a:r>
            <a:r>
              <a:rPr lang="zh-CN" altLang="en-US" b="1" dirty="0">
                <a:solidFill>
                  <a:srgbClr val="FF0000"/>
                </a:solidFill>
              </a:rPr>
              <a:t>、</a:t>
            </a:r>
            <a:r>
              <a:rPr lang="en-US" altLang="zh-CN" b="1" dirty="0">
                <a:solidFill>
                  <a:srgbClr val="FF0000"/>
                </a:solidFill>
              </a:rPr>
              <a:t>Consumption </a:t>
            </a:r>
            <a:r>
              <a:rPr lang="zh-CN" altLang="en-US" b="1" dirty="0">
                <a:solidFill>
                  <a:srgbClr val="FF0000"/>
                </a:solidFill>
              </a:rPr>
              <a:t>消耗</a:t>
            </a:r>
            <a:endParaRPr lang="en-US" altLang="zh-CN" b="1" dirty="0">
              <a:solidFill>
                <a:srgbClr val="FF0000"/>
              </a:solidFill>
            </a:endParaRPr>
          </a:p>
          <a:p>
            <a:r>
              <a:rPr lang="en-US" altLang="zh-CN" b="1" dirty="0">
                <a:solidFill>
                  <a:srgbClr val="FF0000"/>
                </a:solidFill>
              </a:rPr>
              <a:t>2</a:t>
            </a:r>
            <a:r>
              <a:rPr lang="zh-CN" altLang="en-US" b="1" dirty="0">
                <a:solidFill>
                  <a:srgbClr val="FF0000"/>
                </a:solidFill>
              </a:rPr>
              <a:t>、</a:t>
            </a:r>
            <a:r>
              <a:rPr lang="en-US" altLang="zh-CN" b="1" dirty="0">
                <a:solidFill>
                  <a:srgbClr val="FF0000"/>
                </a:solidFill>
              </a:rPr>
              <a:t>Encounter</a:t>
            </a:r>
            <a:r>
              <a:rPr lang="zh-CN" altLang="en-US" b="1" dirty="0">
                <a:solidFill>
                  <a:srgbClr val="FF0000"/>
                </a:solidFill>
              </a:rPr>
              <a:t> 遇到</a:t>
            </a:r>
            <a:endParaRPr lang="en-US" altLang="zh-CN" b="1" dirty="0">
              <a:solidFill>
                <a:srgbClr val="FF0000"/>
              </a:solidFill>
            </a:endParaRPr>
          </a:p>
          <a:p>
            <a:r>
              <a:rPr lang="en-US" altLang="zh-CN" b="1" dirty="0">
                <a:solidFill>
                  <a:srgbClr val="FF0000"/>
                </a:solidFill>
              </a:rPr>
              <a:t>3</a:t>
            </a:r>
            <a:r>
              <a:rPr lang="zh-CN" altLang="en-US" b="1" dirty="0">
                <a:solidFill>
                  <a:srgbClr val="FF0000"/>
                </a:solidFill>
              </a:rPr>
              <a:t>、</a:t>
            </a:r>
            <a:r>
              <a:rPr lang="en-US" altLang="zh-CN" b="1" dirty="0">
                <a:solidFill>
                  <a:srgbClr val="FF0000"/>
                </a:solidFill>
              </a:rPr>
              <a:t>In severe cases </a:t>
            </a:r>
            <a:r>
              <a:rPr lang="zh-CN" altLang="en-US" b="1" dirty="0">
                <a:solidFill>
                  <a:srgbClr val="FF0000"/>
                </a:solidFill>
              </a:rPr>
              <a:t>在严重情况下</a:t>
            </a:r>
            <a:endParaRPr lang="en-US" altLang="zh-CN" b="1" dirty="0">
              <a:solidFill>
                <a:srgbClr val="FF0000"/>
              </a:solidFill>
            </a:endParaRPr>
          </a:p>
          <a:p>
            <a:r>
              <a:rPr lang="en-US" altLang="zh-CN" b="1" dirty="0">
                <a:solidFill>
                  <a:srgbClr val="FF0000"/>
                </a:solidFill>
              </a:rPr>
              <a:t>4</a:t>
            </a:r>
            <a:r>
              <a:rPr lang="zh-CN" altLang="en-US" b="1" dirty="0">
                <a:solidFill>
                  <a:srgbClr val="FF0000"/>
                </a:solidFill>
              </a:rPr>
              <a:t>、</a:t>
            </a:r>
            <a:r>
              <a:rPr lang="en-US" altLang="zh-CN" b="1" dirty="0">
                <a:solidFill>
                  <a:srgbClr val="FF0000"/>
                </a:solidFill>
              </a:rPr>
              <a:t>Spontaneously ignite </a:t>
            </a:r>
            <a:r>
              <a:rPr lang="zh-CN" altLang="en-US" b="1" dirty="0">
                <a:solidFill>
                  <a:srgbClr val="FF0000"/>
                </a:solidFill>
              </a:rPr>
              <a:t>自燃</a:t>
            </a:r>
            <a:endParaRPr lang="en-US" altLang="zh-CN" b="1" dirty="0">
              <a:solidFill>
                <a:srgbClr val="FF0000"/>
              </a:solidFill>
            </a:endParaRPr>
          </a:p>
          <a:p>
            <a:endParaRPr lang="en-US" altLang="zh-CN" b="1" dirty="0">
              <a:solidFill>
                <a:srgbClr val="FF0000"/>
              </a:solidFill>
            </a:endParaRPr>
          </a:p>
        </p:txBody>
      </p:sp>
    </p:spTree>
    <p:extLst>
      <p:ext uri="{BB962C8B-B14F-4D97-AF65-F5344CB8AC3E}">
        <p14:creationId xmlns:p14="http://schemas.microsoft.com/office/powerpoint/2010/main" val="182584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1036</TotalTime>
  <Words>524</Words>
  <Application>Microsoft Office PowerPoint</Application>
  <PresentationFormat>宽屏</PresentationFormat>
  <Paragraphs>41</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zhanweijian26@163.com</dc:creator>
  <cp:lastModifiedBy>nie pengfei</cp:lastModifiedBy>
  <cp:revision>102</cp:revision>
  <dcterms:created xsi:type="dcterms:W3CDTF">2022-04-18T02:02:12Z</dcterms:created>
  <dcterms:modified xsi:type="dcterms:W3CDTF">2022-07-13T11:03:48Z</dcterms:modified>
</cp:coreProperties>
</file>