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304" r:id="rId2"/>
    <p:sldId id="306" r:id="rId3"/>
    <p:sldId id="307" r:id="rId4"/>
    <p:sldId id="30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weijian26@163.com"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00"/>
    <p:restoredTop sz="66383" autoAdjust="0"/>
  </p:normalViewPr>
  <p:slideViewPr>
    <p:cSldViewPr snapToGrid="0" snapToObjects="1" showGuides="1">
      <p:cViewPr varScale="1">
        <p:scale>
          <a:sx n="73" d="100"/>
          <a:sy n="73" d="100"/>
        </p:scale>
        <p:origin x="1632"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55BBD-3D81-44D0-B7CB-3A4B7532CF47}" type="datetimeFigureOut">
              <a:rPr lang="zh-CN" altLang="en-US" smtClean="0"/>
              <a:t>2022/8/17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95C98-ACB2-41E0-A49D-4C2B1A303460}" type="slidenum">
              <a:rPr lang="zh-CN" altLang="en-US" smtClean="0"/>
              <a:t>‹#›</a:t>
            </a:fld>
            <a:endParaRPr lang="zh-CN" altLang="en-US"/>
          </a:p>
        </p:txBody>
      </p:sp>
    </p:spTree>
    <p:extLst>
      <p:ext uri="{BB962C8B-B14F-4D97-AF65-F5344CB8AC3E}">
        <p14:creationId xmlns:p14="http://schemas.microsoft.com/office/powerpoint/2010/main" val="224037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ynopsys.com/automotive/what-is-adas.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Welcome to the first module of the Introduction to Self-driving Cars.</a:t>
            </a:r>
          </a:p>
          <a:p>
            <a:endParaRPr lang="en-US" altLang="zh-CN" dirty="0"/>
          </a:p>
          <a:p>
            <a:r>
              <a:rPr lang="en-US" altLang="zh-CN" dirty="0"/>
              <a:t>Throughout this module you will learn about the main components needed to create a self-driving car and the technical requirements that drive their design.</a:t>
            </a:r>
          </a:p>
          <a:p>
            <a:endParaRPr lang="en-US" altLang="zh-CN" dirty="0"/>
          </a:p>
          <a:p>
            <a:r>
              <a:rPr lang="en-US" altLang="zh-CN" dirty="0"/>
              <a:t>Before we begin, it's important that you understand autonomous vehicle requirements or how we define self-driving car.</a:t>
            </a:r>
          </a:p>
          <a:p>
            <a:endParaRPr lang="en-US" altLang="zh-CN" dirty="0"/>
          </a:p>
          <a:p>
            <a:r>
              <a:rPr lang="en-US" altLang="zh-CN" dirty="0"/>
              <a:t>Firstly , I will introduce you to the taxonomy for self-driving cars.</a:t>
            </a:r>
            <a:endParaRPr lang="zh-CN" altLang="en-US" dirty="0"/>
          </a:p>
          <a:p>
            <a:endParaRPr lang="en-US" altLang="zh-CN" dirty="0"/>
          </a:p>
          <a:p>
            <a:r>
              <a:rPr lang="en-US" altLang="zh-CN" dirty="0"/>
              <a:t>Next,  I'll describe the perception needs for the driving task.</a:t>
            </a:r>
          </a:p>
          <a:p>
            <a:endParaRPr lang="en-US" altLang="zh-CN" dirty="0"/>
          </a:p>
          <a:p>
            <a:r>
              <a:rPr lang="en-US" altLang="zh-CN" dirty="0"/>
              <a:t>And finally I will conclude with the limitations of our proposed taxonomy classification system.</a:t>
            </a:r>
          </a:p>
          <a:p>
            <a:endParaRPr lang="en-US" altLang="zh-CN" dirty="0"/>
          </a:p>
          <a:p>
            <a:r>
              <a:rPr lang="en-US" altLang="zh-CN" dirty="0"/>
              <a:t>Hopefully this will help you appreciate just understand autonomous vehicle. So, let’s dive into the first part , the taxonomy for self-driving cars . </a:t>
            </a:r>
            <a:endParaRPr lang="zh-CN" altLang="en-US" dirty="0"/>
          </a:p>
        </p:txBody>
      </p:sp>
      <p:sp>
        <p:nvSpPr>
          <p:cNvPr id="4" name="灯片编号占位符 3"/>
          <p:cNvSpPr>
            <a:spLocks noGrp="1"/>
          </p:cNvSpPr>
          <p:nvPr>
            <p:ph type="sldNum" sz="quarter" idx="5"/>
          </p:nvPr>
        </p:nvSpPr>
        <p:spPr/>
        <p:txBody>
          <a:bodyPr/>
          <a:lstStyle/>
          <a:p>
            <a:fld id="{28095C98-ACB2-41E0-A49D-4C2B1A303460}" type="slidenum">
              <a:rPr lang="zh-CN" altLang="en-US" smtClean="0"/>
              <a:t>1</a:t>
            </a:fld>
            <a:endParaRPr lang="zh-CN" altLang="en-US"/>
          </a:p>
        </p:txBody>
      </p:sp>
    </p:spTree>
    <p:extLst>
      <p:ext uri="{BB962C8B-B14F-4D97-AF65-F5344CB8AC3E}">
        <p14:creationId xmlns:p14="http://schemas.microsoft.com/office/powerpoint/2010/main" val="333748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C24"/>
              </a:solidFill>
              <a:effectLst/>
              <a:latin typeface="Roboto" panose="020B0604020202020204" pitchFamily="2" charset="0"/>
            </a:endParaRPr>
          </a:p>
          <a:p>
            <a:endParaRPr lang="en-US" altLang="zh-CN" b="0" i="0" dirty="0">
              <a:solidFill>
                <a:srgbClr val="111C24"/>
              </a:solidFill>
              <a:effectLst/>
              <a:latin typeface="Roboto" panose="020B0604020202020204" pitchFamily="2" charset="0"/>
            </a:endParaRPr>
          </a:p>
          <a:p>
            <a:r>
              <a:rPr lang="en-US" altLang="zh-CN" b="0" i="0" dirty="0">
                <a:solidFill>
                  <a:srgbClr val="111C24"/>
                </a:solidFill>
                <a:effectLst/>
                <a:latin typeface="Roboto" panose="020B0604020202020204" pitchFamily="2" charset="0"/>
              </a:rPr>
              <a:t>About Level 0, Most vehicles on the road today are Level 0: manually controlled. The human provides the "dynamic driving task“.</a:t>
            </a:r>
          </a:p>
          <a:p>
            <a:endParaRPr lang="en-US" altLang="zh-CN" b="0" i="0" dirty="0">
              <a:solidFill>
                <a:srgbClr val="111C24"/>
              </a:solidFill>
              <a:effectLst/>
              <a:latin typeface="Roboto" panose="020B0604020202020204" pitchFamily="2" charset="0"/>
            </a:endParaRPr>
          </a:p>
          <a:p>
            <a:r>
              <a:rPr lang="en-US" altLang="zh-CN" b="0" i="0" dirty="0">
                <a:solidFill>
                  <a:srgbClr val="111C24"/>
                </a:solidFill>
                <a:effectLst/>
                <a:latin typeface="Roboto" panose="020B0604020202020204" pitchFamily="2" charset="0"/>
              </a:rPr>
              <a:t>Level 1, </a:t>
            </a:r>
            <a:r>
              <a:rPr lang="en-US" altLang="zh-CN" b="0" i="0" dirty="0">
                <a:solidFill>
                  <a:srgbClr val="111C24"/>
                </a:solidFill>
                <a:effectLst/>
                <a:latin typeface="Roboto" panose="02000000000000000000" pitchFamily="2" charset="0"/>
              </a:rPr>
              <a:t>This is the lowest level of automation. In this level, The vehicle features a single automated system for driver assistance.</a:t>
            </a:r>
          </a:p>
          <a:p>
            <a:endParaRPr lang="en-US" altLang="zh-CN" b="0" i="0" dirty="0">
              <a:solidFill>
                <a:srgbClr val="111C24"/>
              </a:solidFill>
              <a:effectLst/>
              <a:latin typeface="Roboto" panose="02000000000000000000" pitchFamily="2" charset="0"/>
            </a:endParaRPr>
          </a:p>
          <a:p>
            <a:r>
              <a:rPr lang="en-US" altLang="zh-CN" b="0" i="0" dirty="0">
                <a:solidFill>
                  <a:srgbClr val="111C24"/>
                </a:solidFill>
                <a:effectLst/>
                <a:latin typeface="Roboto" panose="02000000000000000000" pitchFamily="2" charset="0"/>
              </a:rPr>
              <a:t>Level 2, This means </a:t>
            </a:r>
            <a:r>
              <a:rPr lang="en-US" altLang="zh-CN" b="0" i="0" u="none" strike="noStrike" dirty="0">
                <a:solidFill>
                  <a:srgbClr val="316ACA"/>
                </a:solidFill>
                <a:effectLst/>
                <a:latin typeface="Roboto" panose="02000000000000000000" pitchFamily="2" charset="0"/>
                <a:hlinkClick r:id="rId3"/>
              </a:rPr>
              <a:t>advanced driver assistance systems</a:t>
            </a:r>
            <a:r>
              <a:rPr lang="en-US" altLang="zh-CN" b="0" i="0" dirty="0">
                <a:solidFill>
                  <a:srgbClr val="111C24"/>
                </a:solidFill>
                <a:effectLst/>
                <a:latin typeface="Roboto" panose="02000000000000000000" pitchFamily="2" charset="0"/>
              </a:rPr>
              <a:t> or </a:t>
            </a:r>
            <a:r>
              <a:rPr lang="en-US" altLang="zh-CN" b="0" i="0" u="none" strike="noStrike" dirty="0">
                <a:solidFill>
                  <a:srgbClr val="316ACA"/>
                </a:solidFill>
                <a:effectLst/>
                <a:latin typeface="Roboto" panose="02000000000000000000" pitchFamily="2" charset="0"/>
                <a:hlinkClick r:id="rId3"/>
              </a:rPr>
              <a:t>ADAS</a:t>
            </a:r>
            <a:r>
              <a:rPr lang="en-US" altLang="zh-CN" b="0" i="0" dirty="0">
                <a:solidFill>
                  <a:srgbClr val="111C24"/>
                </a:solidFill>
                <a:effectLst/>
                <a:latin typeface="Roboto" panose="02000000000000000000" pitchFamily="2" charset="0"/>
              </a:rPr>
              <a:t>. The vehicle can control both steering and accelerating.</a:t>
            </a:r>
          </a:p>
          <a:p>
            <a:endParaRPr lang="en-US" altLang="zh-CN" b="0" i="0" dirty="0">
              <a:solidFill>
                <a:srgbClr val="111C24"/>
              </a:solidFill>
              <a:effectLst/>
              <a:latin typeface="Roboto" panose="02000000000000000000" pitchFamily="2" charset="0"/>
            </a:endParaRPr>
          </a:p>
          <a:p>
            <a:r>
              <a:rPr lang="en-US" altLang="zh-CN" b="0" i="0" dirty="0">
                <a:solidFill>
                  <a:srgbClr val="111C24"/>
                </a:solidFill>
                <a:effectLst/>
                <a:latin typeface="Roboto" panose="02000000000000000000" pitchFamily="2" charset="0"/>
              </a:rPr>
              <a:t>Level 3,  vehicles have “environmental detection” capabilities and can make informed decisions for themselves.</a:t>
            </a:r>
          </a:p>
          <a:p>
            <a:endParaRPr lang="en-US" altLang="zh-CN" b="0" i="0" dirty="0">
              <a:solidFill>
                <a:srgbClr val="111C24"/>
              </a:solidFill>
              <a:effectLst/>
              <a:latin typeface="Roboto" panose="02000000000000000000" pitchFamily="2" charset="0"/>
            </a:endParaRPr>
          </a:p>
          <a:p>
            <a:r>
              <a:rPr lang="en-US" altLang="zh-CN" b="0" i="0" dirty="0">
                <a:solidFill>
                  <a:srgbClr val="111C24"/>
                </a:solidFill>
                <a:effectLst/>
                <a:latin typeface="Roboto" panose="02000000000000000000" pitchFamily="2" charset="0"/>
              </a:rPr>
              <a:t>Level 4, The key difference between Level 3 and Level 4 automation is that Level 4 vehicles can intervene if things go wrong or there is a system failure. </a:t>
            </a:r>
          </a:p>
          <a:p>
            <a:endParaRPr lang="en-US" altLang="zh-CN" b="0" i="0" dirty="0">
              <a:solidFill>
                <a:srgbClr val="111C24"/>
              </a:solidFill>
              <a:effectLst/>
              <a:latin typeface="Roboto" panose="02000000000000000000" pitchFamily="2" charset="0"/>
            </a:endParaRPr>
          </a:p>
          <a:p>
            <a:r>
              <a:rPr lang="en-US" altLang="zh-CN" b="0" i="0" dirty="0">
                <a:solidFill>
                  <a:srgbClr val="111C24"/>
                </a:solidFill>
                <a:effectLst/>
                <a:latin typeface="Roboto" panose="02000000000000000000" pitchFamily="2" charset="0"/>
              </a:rPr>
              <a:t>Level 5 , vehicles do not require human attention the “dynamic driving task”.</a:t>
            </a:r>
            <a:endParaRPr lang="zh-CN" altLang="en-US" dirty="0"/>
          </a:p>
        </p:txBody>
      </p:sp>
      <p:sp>
        <p:nvSpPr>
          <p:cNvPr id="4" name="灯片编号占位符 3"/>
          <p:cNvSpPr>
            <a:spLocks noGrp="1"/>
          </p:cNvSpPr>
          <p:nvPr>
            <p:ph type="sldNum" sz="quarter" idx="5"/>
          </p:nvPr>
        </p:nvSpPr>
        <p:spPr/>
        <p:txBody>
          <a:bodyPr/>
          <a:lstStyle/>
          <a:p>
            <a:fld id="{28095C98-ACB2-41E0-A49D-4C2B1A303460}" type="slidenum">
              <a:rPr lang="zh-CN" altLang="en-US" smtClean="0"/>
              <a:t>2</a:t>
            </a:fld>
            <a:endParaRPr lang="zh-CN" altLang="en-US"/>
          </a:p>
        </p:txBody>
      </p:sp>
    </p:spTree>
    <p:extLst>
      <p:ext uri="{BB962C8B-B14F-4D97-AF65-F5344CB8AC3E}">
        <p14:creationId xmlns:p14="http://schemas.microsoft.com/office/powerpoint/2010/main" val="126519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use these throughout the self-driving specialization , if you're working in this industry, The first term on our list is the driving task.</a:t>
            </a:r>
          </a:p>
          <a:p>
            <a:endParaRPr lang="en-US" altLang="zh-CN" dirty="0"/>
          </a:p>
          <a:p>
            <a:r>
              <a:rPr lang="en-US" altLang="zh-CN" dirty="0"/>
              <a:t>Broadly speaking, the driving task is made up of 3 sub-tasks.</a:t>
            </a:r>
          </a:p>
          <a:p>
            <a:endParaRPr lang="en-US" altLang="zh-CN" dirty="0"/>
          </a:p>
          <a:p>
            <a:r>
              <a:rPr lang="en-US" altLang="zh-CN" dirty="0"/>
              <a:t>The first sub-task is perception, or perceiving the environment that we're driving in. This includes tracking a car's motion , identifying the various elements in the world around us, just something like the road surface, road signs, vehicles, pedestrians and so on. We also need to track all moving objects and predict their future motions. So we can drive safely and accurately.</a:t>
            </a:r>
          </a:p>
          <a:p>
            <a:endParaRPr lang="en-US" altLang="zh-CN" dirty="0"/>
          </a:p>
          <a:p>
            <a:r>
              <a:rPr lang="en-US" altLang="zh-CN" dirty="0"/>
              <a:t>The second sub-task is motion planning. This allows us to reach our destination successfully. For example, you may want to drive from your home to your office. So you'll need to consider which roads you should take, when you should change lanes or cross an intersection, the planning system should give the best way which you want.</a:t>
            </a:r>
          </a:p>
          <a:p>
            <a:endParaRPr lang="en-US" altLang="zh-CN" dirty="0"/>
          </a:p>
          <a:p>
            <a:r>
              <a:rPr lang="en-US" altLang="zh-CN" dirty="0"/>
              <a:t>Finally, we need to operate the vehicle itself with vehicle control. So we need to take the appropriate steering, break and acceleration decisions to control the vehicle's position and velocity on the road.</a:t>
            </a:r>
          </a:p>
          <a:p>
            <a:endParaRPr lang="en-US" altLang="zh-CN" dirty="0"/>
          </a:p>
          <a:p>
            <a:r>
              <a:rPr lang="en-US" altLang="zh-CN" dirty="0"/>
              <a:t>These three sub-tasks are the main driving task and need to be performed constantly while driving a vehicle.</a:t>
            </a:r>
          </a:p>
          <a:p>
            <a:r>
              <a:rPr lang="en-US" altLang="zh-CN" dirty="0"/>
              <a:t> </a:t>
            </a:r>
          </a:p>
          <a:p>
            <a:endParaRPr lang="zh-CN" altLang="en-US" dirty="0"/>
          </a:p>
        </p:txBody>
      </p:sp>
      <p:sp>
        <p:nvSpPr>
          <p:cNvPr id="4" name="灯片编号占位符 3"/>
          <p:cNvSpPr>
            <a:spLocks noGrp="1"/>
          </p:cNvSpPr>
          <p:nvPr>
            <p:ph type="sldNum" sz="quarter" idx="5"/>
          </p:nvPr>
        </p:nvSpPr>
        <p:spPr/>
        <p:txBody>
          <a:bodyPr/>
          <a:lstStyle/>
          <a:p>
            <a:fld id="{28095C98-ACB2-41E0-A49D-4C2B1A303460}" type="slidenum">
              <a:rPr lang="zh-CN" altLang="en-US" smtClean="0"/>
              <a:t>3</a:t>
            </a:fld>
            <a:endParaRPr lang="zh-CN" altLang="en-US"/>
          </a:p>
        </p:txBody>
      </p:sp>
    </p:spTree>
    <p:extLst>
      <p:ext uri="{BB962C8B-B14F-4D97-AF65-F5344CB8AC3E}">
        <p14:creationId xmlns:p14="http://schemas.microsoft.com/office/powerpoint/2010/main" val="225849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summarize.</a:t>
            </a:r>
          </a:p>
          <a:p>
            <a:endParaRPr lang="en-US" altLang="zh-CN" dirty="0"/>
          </a:p>
          <a:p>
            <a:r>
              <a:rPr lang="en-US" altLang="zh-CN" dirty="0"/>
              <a:t>In this presentation,  we covered various concepts relating to automation. </a:t>
            </a:r>
          </a:p>
          <a:p>
            <a:endParaRPr lang="en-US" altLang="zh-CN" dirty="0"/>
          </a:p>
          <a:p>
            <a:r>
              <a:rPr lang="en-US" altLang="zh-CN" dirty="0"/>
              <a:t>We covered some basic definitions including </a:t>
            </a:r>
            <a:r>
              <a:rPr lang="en-US" altLang="zh-CN" sz="1200" dirty="0">
                <a:solidFill>
                  <a:srgbClr val="002060"/>
                </a:solidFill>
                <a:latin typeface="TimesNewRomanPSMT"/>
              </a:rPr>
              <a:t>taxonomy for driving automation .</a:t>
            </a:r>
          </a:p>
          <a:p>
            <a:endParaRPr lang="en-US" altLang="zh-CN" sz="1200" dirty="0">
              <a:solidFill>
                <a:srgbClr val="002060"/>
              </a:solidFill>
              <a:latin typeface="TimesNewRomanPSMT"/>
            </a:endParaRPr>
          </a:p>
          <a:p>
            <a:r>
              <a:rPr lang="en-US" altLang="zh-CN" dirty="0"/>
              <a:t>And we also explored driving task.</a:t>
            </a:r>
            <a:endParaRPr lang="zh-CN" altLang="en-US" dirty="0"/>
          </a:p>
        </p:txBody>
      </p:sp>
      <p:sp>
        <p:nvSpPr>
          <p:cNvPr id="4" name="灯片编号占位符 3"/>
          <p:cNvSpPr>
            <a:spLocks noGrp="1"/>
          </p:cNvSpPr>
          <p:nvPr>
            <p:ph type="sldNum" sz="quarter" idx="5"/>
          </p:nvPr>
        </p:nvSpPr>
        <p:spPr/>
        <p:txBody>
          <a:bodyPr/>
          <a:lstStyle/>
          <a:p>
            <a:fld id="{28095C98-ACB2-41E0-A49D-4C2B1A303460}" type="slidenum">
              <a:rPr lang="zh-CN" altLang="en-US" smtClean="0"/>
              <a:t>4</a:t>
            </a:fld>
            <a:endParaRPr lang="zh-CN" altLang="en-US"/>
          </a:p>
        </p:txBody>
      </p:sp>
    </p:spTree>
    <p:extLst>
      <p:ext uri="{BB962C8B-B14F-4D97-AF65-F5344CB8AC3E}">
        <p14:creationId xmlns:p14="http://schemas.microsoft.com/office/powerpoint/2010/main" val="414341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B3E35-5B69-9648-853B-F8FB07F7F1EA}" type="datetimeFigureOut">
              <a:rPr kumimoji="1" lang="zh-CN" altLang="en-US" smtClean="0"/>
              <a:t>2022/8/17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3E35-5B69-9648-853B-F8FB07F7F1EA}" type="datetimeFigureOut">
              <a:rPr kumimoji="1" lang="zh-CN" altLang="en-US" smtClean="0"/>
              <a:t>2022/8/17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0075-F8A9-D049-8FE7-AEE61D09C7D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7389191"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b="1" dirty="0">
                <a:solidFill>
                  <a:schemeClr val="accent1">
                    <a:lumMod val="75000"/>
                  </a:schemeClr>
                </a:solidFill>
              </a:rPr>
              <a:t>Self-driving Cars</a:t>
            </a:r>
            <a:endParaRPr lang="en-US" sz="3200" b="1" dirty="0">
              <a:solidFill>
                <a:schemeClr val="accent1">
                  <a:lumMod val="75000"/>
                </a:schemeClr>
              </a:solidFill>
            </a:endParaRPr>
          </a:p>
        </p:txBody>
      </p:sp>
      <p:sp>
        <p:nvSpPr>
          <p:cNvPr id="8" name="矩形 7"/>
          <p:cNvSpPr/>
          <p:nvPr/>
        </p:nvSpPr>
        <p:spPr>
          <a:xfrm>
            <a:off x="1028753" y="1792550"/>
            <a:ext cx="9244251" cy="2185214"/>
          </a:xfrm>
          <a:prstGeom prst="rect">
            <a:avLst/>
          </a:prstGeom>
        </p:spPr>
        <p:txBody>
          <a:bodyPr wrap="square">
            <a:spAutoFit/>
          </a:bodyPr>
          <a:lstStyle/>
          <a:p>
            <a:pPr marL="457200" indent="-457200">
              <a:buFont typeface="Wingdings" charset="2"/>
              <a:buChar char="Ø"/>
            </a:pPr>
            <a:r>
              <a:rPr lang="en-US" altLang="zh-CN" sz="3600" dirty="0">
                <a:solidFill>
                  <a:srgbClr val="002060"/>
                </a:solidFill>
                <a:latin typeface="TimesNewRomanPSMT"/>
              </a:rPr>
              <a:t>Taxonomy for driving automation (levels)</a:t>
            </a:r>
          </a:p>
          <a:p>
            <a:pPr marL="457200" indent="-457200">
              <a:buFont typeface="Wingdings" charset="2"/>
              <a:buChar char="Ø"/>
            </a:pPr>
            <a:r>
              <a:rPr lang="en-US" altLang="zh-CN" sz="3600" b="0" i="0" dirty="0">
                <a:solidFill>
                  <a:srgbClr val="002060"/>
                </a:solidFill>
                <a:effectLst/>
                <a:latin typeface="TimesNewRomanPSMT"/>
              </a:rPr>
              <a:t>The driving task</a:t>
            </a:r>
          </a:p>
          <a:p>
            <a:pPr marL="457200" indent="-457200">
              <a:buFont typeface="Wingdings" charset="2"/>
              <a:buChar char="Ø"/>
            </a:pPr>
            <a:r>
              <a:rPr lang="en-US" altLang="zh-CN" sz="3600" dirty="0">
                <a:solidFill>
                  <a:srgbClr val="002060"/>
                </a:solidFill>
                <a:latin typeface="TimesNewRomanPSMT"/>
              </a:rPr>
              <a:t>Conclusion</a:t>
            </a:r>
            <a:br>
              <a:rPr lang="en-US" altLang="zh-CN" sz="2800" dirty="0"/>
            </a:b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7389191"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solidFill>
                  <a:srgbClr val="002060"/>
                </a:solidFill>
                <a:latin typeface="TimesNewRomanPSMT"/>
              </a:rPr>
              <a:t>Taxonomy for driving automation (levels)</a:t>
            </a:r>
          </a:p>
        </p:txBody>
      </p:sp>
      <p:sp>
        <p:nvSpPr>
          <p:cNvPr id="8" name="矩形 7"/>
          <p:cNvSpPr/>
          <p:nvPr/>
        </p:nvSpPr>
        <p:spPr>
          <a:xfrm>
            <a:off x="7190035" y="2032682"/>
            <a:ext cx="4671039" cy="3046988"/>
          </a:xfrm>
          <a:prstGeom prst="rect">
            <a:avLst/>
          </a:prstGeom>
        </p:spPr>
        <p:txBody>
          <a:bodyPr wrap="square">
            <a:spAutoFit/>
          </a:bodyPr>
          <a:lstStyle/>
          <a:p>
            <a:pPr marL="457200" indent="-457200">
              <a:buFont typeface="Wingdings" charset="2"/>
              <a:buChar char="Ø"/>
            </a:pPr>
            <a:r>
              <a:rPr lang="en-US" altLang="zh-CN" dirty="0">
                <a:solidFill>
                  <a:srgbClr val="002060"/>
                </a:solidFill>
                <a:latin typeface="TimesNewRomanPSMT"/>
              </a:rPr>
              <a:t>Level 0 - No Automation </a:t>
            </a:r>
          </a:p>
          <a:p>
            <a:pPr marL="457200" indent="-457200">
              <a:buFont typeface="Wingdings" charset="2"/>
              <a:buChar char="Ø"/>
            </a:pPr>
            <a:r>
              <a:rPr lang="en-US" altLang="zh-CN" dirty="0">
                <a:solidFill>
                  <a:srgbClr val="002060"/>
                </a:solidFill>
                <a:latin typeface="TimesNewRomanPSMT"/>
              </a:rPr>
              <a:t>Level 1 - Driving Assistance </a:t>
            </a:r>
          </a:p>
          <a:p>
            <a:pPr marL="457200" indent="-457200">
              <a:buFont typeface="Wingdings" charset="2"/>
              <a:buChar char="Ø"/>
            </a:pPr>
            <a:r>
              <a:rPr lang="en-US" altLang="zh-CN" dirty="0">
                <a:solidFill>
                  <a:srgbClr val="002060"/>
                </a:solidFill>
                <a:latin typeface="TimesNewRomanPSMT"/>
              </a:rPr>
              <a:t>Level 2 - Partial Driving Automation</a:t>
            </a:r>
          </a:p>
          <a:p>
            <a:pPr marL="457200" indent="-457200">
              <a:buFont typeface="Wingdings" charset="2"/>
              <a:buChar char="Ø"/>
            </a:pPr>
            <a:r>
              <a:rPr lang="en-US" altLang="zh-CN" dirty="0">
                <a:solidFill>
                  <a:srgbClr val="002060"/>
                </a:solidFill>
                <a:latin typeface="TimesNewRomanPSMT"/>
              </a:rPr>
              <a:t>Level 3 - Conditional Driving Automation</a:t>
            </a:r>
          </a:p>
          <a:p>
            <a:pPr marL="457200" indent="-457200">
              <a:buFont typeface="Wingdings" charset="2"/>
              <a:buChar char="Ø"/>
            </a:pPr>
            <a:r>
              <a:rPr lang="en-US" altLang="zh-CN" dirty="0">
                <a:solidFill>
                  <a:srgbClr val="002060"/>
                </a:solidFill>
                <a:latin typeface="TimesNewRomanPSMT"/>
              </a:rPr>
              <a:t>Level 4 - High Driving Automation </a:t>
            </a:r>
          </a:p>
          <a:p>
            <a:pPr marL="457200" indent="-457200">
              <a:buFont typeface="Wingdings" charset="2"/>
              <a:buChar char="Ø"/>
            </a:pPr>
            <a:r>
              <a:rPr lang="en-US" altLang="zh-CN" dirty="0">
                <a:solidFill>
                  <a:srgbClr val="002060"/>
                </a:solidFill>
                <a:latin typeface="TimesNewRomanPSMT"/>
              </a:rPr>
              <a:t>Level 5 - Full Driving Automation </a:t>
            </a:r>
            <a:br>
              <a:rPr lang="en-US" altLang="zh-CN" sz="2800" dirty="0"/>
            </a:br>
            <a:r>
              <a:rPr lang="en-US" altLang="zh-CN" sz="2800" dirty="0"/>
              <a:t> </a:t>
            </a:r>
            <a:br>
              <a:rPr lang="en-US" altLang="zh-CN" sz="2800" dirty="0"/>
            </a:br>
            <a:r>
              <a:rPr lang="en-US" altLang="zh-CN" sz="2800" dirty="0"/>
              <a:t> </a:t>
            </a:r>
            <a:br>
              <a:rPr lang="en-US" altLang="zh-CN" sz="2800" dirty="0"/>
            </a:br>
            <a:endParaRPr lang="zh-CN" altLang="en-US" sz="2800" dirty="0"/>
          </a:p>
        </p:txBody>
      </p:sp>
      <p:pic>
        <p:nvPicPr>
          <p:cNvPr id="1026" name="Picture 2" descr="SAE Levels of Driving Automation">
            <a:extLst>
              <a:ext uri="{FF2B5EF4-FFF2-40B4-BE49-F238E27FC236}">
                <a16:creationId xmlns:a16="http://schemas.microsoft.com/office/drawing/2014/main" id="{2E6BFCD9-8049-D05B-8F26-AF62027D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12" y="1501330"/>
            <a:ext cx="6425565" cy="385533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6854889-829E-0E93-89B4-6F6CB179CE2C}"/>
              </a:ext>
            </a:extLst>
          </p:cNvPr>
          <p:cNvSpPr txBox="1"/>
          <p:nvPr/>
        </p:nvSpPr>
        <p:spPr>
          <a:xfrm>
            <a:off x="540780" y="5531029"/>
            <a:ext cx="10301391" cy="400110"/>
          </a:xfrm>
          <a:prstGeom prst="rect">
            <a:avLst/>
          </a:prstGeom>
          <a:noFill/>
        </p:spPr>
        <p:txBody>
          <a:bodyPr wrap="square">
            <a:spAutoFit/>
          </a:bodyPr>
          <a:lstStyle/>
          <a:p>
            <a:r>
              <a:rPr lang="en-US" altLang="zh-CN" sz="2000" dirty="0">
                <a:solidFill>
                  <a:srgbClr val="002060"/>
                </a:solidFill>
                <a:latin typeface="TimesNewRomanPSMT"/>
              </a:rPr>
              <a:t>The self-driving organization defines 6 levels of driving automation, its ranging from 0 to 5</a:t>
            </a:r>
            <a:r>
              <a:rPr lang="en-US" altLang="zh-CN" sz="2000" b="0" i="0" dirty="0">
                <a:solidFill>
                  <a:srgbClr val="111C24"/>
                </a:solidFill>
                <a:effectLst/>
                <a:latin typeface="Roboto" panose="020B0604020202020204" pitchFamily="2" charset="0"/>
              </a:rPr>
              <a:t>.</a:t>
            </a:r>
          </a:p>
        </p:txBody>
      </p:sp>
    </p:spTree>
    <p:extLst>
      <p:ext uri="{BB962C8B-B14F-4D97-AF65-F5344CB8AC3E}">
        <p14:creationId xmlns:p14="http://schemas.microsoft.com/office/powerpoint/2010/main" val="125380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7389191"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solidFill>
                  <a:srgbClr val="002060"/>
                </a:solidFill>
                <a:latin typeface="TimesNewRomanPSMT"/>
              </a:rPr>
              <a:t>Driving task</a:t>
            </a:r>
          </a:p>
        </p:txBody>
      </p:sp>
      <p:sp>
        <p:nvSpPr>
          <p:cNvPr id="8" name="矩形 7"/>
          <p:cNvSpPr/>
          <p:nvPr/>
        </p:nvSpPr>
        <p:spPr>
          <a:xfrm>
            <a:off x="815360" y="1484501"/>
            <a:ext cx="9256103" cy="5355312"/>
          </a:xfrm>
          <a:prstGeom prst="rect">
            <a:avLst/>
          </a:prstGeom>
        </p:spPr>
        <p:txBody>
          <a:bodyPr wrap="square">
            <a:spAutoFit/>
          </a:bodyPr>
          <a:lstStyle/>
          <a:p>
            <a:pPr marL="457200" indent="-457200">
              <a:buFont typeface="Wingdings" charset="2"/>
              <a:buChar char="Ø"/>
            </a:pPr>
            <a:r>
              <a:rPr lang="en-US" altLang="zh-CN" b="1" dirty="0">
                <a:solidFill>
                  <a:srgbClr val="002060"/>
                </a:solidFill>
                <a:latin typeface="TimesNewRomanPS-BoldMT"/>
              </a:rPr>
              <a:t>Perception</a:t>
            </a:r>
          </a:p>
          <a:p>
            <a:r>
              <a:rPr lang="en-US" altLang="zh-CN" b="1" dirty="0">
                <a:solidFill>
                  <a:srgbClr val="002060"/>
                </a:solidFill>
                <a:latin typeface="TimesNewRomanPS-BoldMT"/>
              </a:rPr>
              <a:t>        </a:t>
            </a:r>
            <a:r>
              <a:rPr lang="en-US" altLang="zh-CN" sz="2000" dirty="0">
                <a:solidFill>
                  <a:srgbClr val="002060"/>
                </a:solidFill>
                <a:latin typeface="TimesNewRomanPSMT"/>
              </a:rPr>
              <a:t>perceiving the environment that we're driving in.</a:t>
            </a:r>
          </a:p>
          <a:p>
            <a:endParaRPr lang="en-US" altLang="zh-CN" sz="2000" dirty="0">
              <a:solidFill>
                <a:srgbClr val="002060"/>
              </a:solidFill>
              <a:latin typeface="TimesNewRomanPSMT"/>
            </a:endParaRPr>
          </a:p>
          <a:p>
            <a:pPr marL="457200" indent="-457200">
              <a:buFont typeface="Wingdings" charset="2"/>
              <a:buChar char="Ø"/>
            </a:pPr>
            <a:r>
              <a:rPr lang="en-US" altLang="zh-CN" b="1" dirty="0">
                <a:solidFill>
                  <a:srgbClr val="002060"/>
                </a:solidFill>
                <a:latin typeface="TimesNewRomanPS-BoldMT"/>
              </a:rPr>
              <a:t>Motion Planning</a:t>
            </a:r>
          </a:p>
          <a:p>
            <a:r>
              <a:rPr lang="en-US" altLang="zh-CN" sz="2000" dirty="0">
                <a:solidFill>
                  <a:srgbClr val="002060"/>
                </a:solidFill>
                <a:latin typeface="TimesNewRomanPSMT"/>
              </a:rPr>
              <a:t>       allows us to reach our destination successfully</a:t>
            </a:r>
          </a:p>
          <a:p>
            <a:endParaRPr lang="en-US" altLang="zh-CN" sz="2000" dirty="0">
              <a:solidFill>
                <a:srgbClr val="002060"/>
              </a:solidFill>
              <a:latin typeface="TimesNewRomanPSMT"/>
            </a:endParaRPr>
          </a:p>
          <a:p>
            <a:pPr marL="457200" indent="-457200">
              <a:buFont typeface="Wingdings" charset="2"/>
              <a:buChar char="Ø"/>
            </a:pPr>
            <a:r>
              <a:rPr lang="en-US" altLang="zh-CN" b="1" dirty="0">
                <a:solidFill>
                  <a:srgbClr val="002060"/>
                </a:solidFill>
                <a:latin typeface="TimesNewRomanPS-BoldMT"/>
              </a:rPr>
              <a:t>Vehicle </a:t>
            </a:r>
            <a:r>
              <a:rPr lang="en-US" altLang="zh-CN" sz="1800" b="1" i="0" dirty="0">
                <a:solidFill>
                  <a:srgbClr val="002060"/>
                </a:solidFill>
                <a:effectLst/>
                <a:latin typeface="TimesNewRomanPS-BoldMT"/>
              </a:rPr>
              <a:t>Control</a:t>
            </a:r>
          </a:p>
          <a:p>
            <a:r>
              <a:rPr lang="en-US" altLang="zh-CN" sz="2000" dirty="0">
                <a:solidFill>
                  <a:srgbClr val="002060"/>
                </a:solidFill>
                <a:latin typeface="TimesNewRomanPSMT"/>
              </a:rPr>
              <a:t>       need to operate the vehicle itself with vehicle control</a:t>
            </a:r>
          </a:p>
          <a:p>
            <a:br>
              <a:rPr lang="en-US" altLang="zh-CN" sz="2000" dirty="0">
                <a:solidFill>
                  <a:srgbClr val="002060"/>
                </a:solidFill>
                <a:latin typeface="TimesNewRomanPSMT"/>
              </a:rPr>
            </a:br>
            <a:r>
              <a:rPr lang="en-US" altLang="zh-CN" sz="2800" dirty="0"/>
              <a:t> </a:t>
            </a:r>
            <a:br>
              <a:rPr lang="en-US" altLang="zh-CN" sz="2800" dirty="0"/>
            </a:br>
            <a:r>
              <a:rPr lang="en-US" altLang="zh-CN" sz="2800" dirty="0"/>
              <a:t> </a:t>
            </a:r>
            <a:br>
              <a:rPr lang="en-US" altLang="zh-CN" sz="2800" dirty="0"/>
            </a:br>
            <a:br>
              <a:rPr lang="en-US" altLang="zh-CN" sz="2800" dirty="0"/>
            </a:br>
            <a:r>
              <a:rPr lang="en-US" altLang="zh-CN" sz="2800" dirty="0"/>
              <a:t> </a:t>
            </a:r>
            <a:br>
              <a:rPr lang="en-US" altLang="zh-CN" sz="2800" dirty="0"/>
            </a:br>
            <a:r>
              <a:rPr lang="en-US" altLang="zh-CN" sz="2800" dirty="0"/>
              <a:t> </a:t>
            </a:r>
            <a:br>
              <a:rPr lang="en-US" altLang="zh-CN" sz="2800" dirty="0"/>
            </a:br>
            <a:endParaRPr lang="zh-CN" altLang="en-US" sz="2800" dirty="0"/>
          </a:p>
        </p:txBody>
      </p:sp>
    </p:spTree>
    <p:extLst>
      <p:ext uri="{BB962C8B-B14F-4D97-AF65-F5344CB8AC3E}">
        <p14:creationId xmlns:p14="http://schemas.microsoft.com/office/powerpoint/2010/main" val="10427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7389191"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solidFill>
                  <a:srgbClr val="002060"/>
                </a:solidFill>
                <a:latin typeface="TimesNewRomanPSMT"/>
              </a:rPr>
              <a:t>Conclusion</a:t>
            </a:r>
          </a:p>
        </p:txBody>
      </p:sp>
      <p:sp>
        <p:nvSpPr>
          <p:cNvPr id="8" name="矩形 7"/>
          <p:cNvSpPr/>
          <p:nvPr/>
        </p:nvSpPr>
        <p:spPr>
          <a:xfrm>
            <a:off x="475726" y="1666922"/>
            <a:ext cx="9517360" cy="3662541"/>
          </a:xfrm>
          <a:prstGeom prst="rect">
            <a:avLst/>
          </a:prstGeom>
        </p:spPr>
        <p:txBody>
          <a:bodyPr wrap="square">
            <a:spAutoFit/>
          </a:bodyPr>
          <a:lstStyle/>
          <a:p>
            <a:pPr marL="457200" indent="-457200">
              <a:buFont typeface="Wingdings" charset="2"/>
              <a:buChar char="Ø"/>
            </a:pPr>
            <a:r>
              <a:rPr lang="en-US" altLang="zh-CN" sz="1800" dirty="0">
                <a:solidFill>
                  <a:srgbClr val="002060"/>
                </a:solidFill>
                <a:latin typeface="TimesNewRomanPSMT"/>
              </a:rPr>
              <a:t>Taxonomy for driving automation (levels)</a:t>
            </a:r>
          </a:p>
          <a:p>
            <a:pPr marL="457200" indent="-457200">
              <a:buFont typeface="Wingdings" charset="2"/>
              <a:buChar char="Ø"/>
            </a:pPr>
            <a:r>
              <a:rPr lang="en-US" altLang="zh-CN" sz="1800" b="0" i="0" dirty="0">
                <a:solidFill>
                  <a:srgbClr val="002060"/>
                </a:solidFill>
                <a:effectLst/>
                <a:latin typeface="TimesNewRomanPSMT"/>
              </a:rPr>
              <a:t>The driving task</a:t>
            </a:r>
          </a:p>
          <a:p>
            <a:br>
              <a:rPr lang="en-US" altLang="zh-CN" sz="2800" dirty="0"/>
            </a:br>
            <a:r>
              <a:rPr lang="en-US" altLang="zh-CN" sz="2800" dirty="0"/>
              <a:t> </a:t>
            </a:r>
            <a:br>
              <a:rPr lang="en-US" altLang="zh-CN" sz="2800" dirty="0"/>
            </a:br>
            <a:r>
              <a:rPr lang="en-US" altLang="zh-CN" sz="2800" dirty="0"/>
              <a:t> </a:t>
            </a:r>
            <a:br>
              <a:rPr lang="en-US" altLang="zh-CN" sz="2800" dirty="0"/>
            </a:br>
            <a:br>
              <a:rPr lang="en-US" altLang="zh-CN" sz="2800" dirty="0"/>
            </a:br>
            <a:r>
              <a:rPr lang="en-US" altLang="zh-CN" sz="2800" dirty="0"/>
              <a:t> </a:t>
            </a:r>
            <a:br>
              <a:rPr lang="en-US" altLang="zh-CN" sz="2800" dirty="0"/>
            </a:br>
            <a:r>
              <a:rPr lang="en-US" altLang="zh-CN" sz="2800" dirty="0"/>
              <a:t> </a:t>
            </a:r>
            <a:br>
              <a:rPr lang="en-US" altLang="zh-CN" sz="2800" dirty="0"/>
            </a:br>
            <a:endParaRPr lang="zh-CN" altLang="en-US" sz="2800" dirty="0"/>
          </a:p>
        </p:txBody>
      </p:sp>
    </p:spTree>
    <p:extLst>
      <p:ext uri="{BB962C8B-B14F-4D97-AF65-F5344CB8AC3E}">
        <p14:creationId xmlns:p14="http://schemas.microsoft.com/office/powerpoint/2010/main" val="10687507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672</Words>
  <Application>Microsoft Office PowerPoint</Application>
  <PresentationFormat>宽屏</PresentationFormat>
  <Paragraphs>75</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TimesNewRomanPS-BoldMT</vt:lpstr>
      <vt:lpstr>TimesNewRomanPSMT</vt:lpstr>
      <vt:lpstr>等线</vt:lpstr>
      <vt:lpstr>等线 Light</vt:lpstr>
      <vt:lpstr>Arial</vt:lpstr>
      <vt:lpstr>Roboto</vt:lpstr>
      <vt:lpstr>Wingdings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zhanweijian26@163.com</dc:creator>
  <cp:lastModifiedBy>nie pengfei</cp:lastModifiedBy>
  <cp:revision>215</cp:revision>
  <dcterms:created xsi:type="dcterms:W3CDTF">1900-01-01T00:00:00Z</dcterms:created>
  <dcterms:modified xsi:type="dcterms:W3CDTF">2022-08-17T10:29:58Z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9C7CAA0E612D07E1EF16D8627C926C12</vt:lpwstr>
  </property>
  <property fmtid="{D5CDD505-2E9C-101B-9397-08002B2CF9AE}" pid="3" name="KSOProductBuildVer">
    <vt:lpwstr>2052-11.26.1</vt:lpwstr>
  </property>
</Properties>
</file>