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04" r:id="rId2"/>
    <p:sldId id="306" r:id="rId3"/>
    <p:sldId id="307" r:id="rId4"/>
    <p:sldId id="30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weijian26@163.com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0"/>
    <p:restoredTop sz="66383" autoAdjust="0"/>
  </p:normalViewPr>
  <p:slideViewPr>
    <p:cSldViewPr snapToGrid="0" snapToObjects="1" showGuides="1">
      <p:cViewPr varScale="1">
        <p:scale>
          <a:sx n="73" d="100"/>
          <a:sy n="73" d="100"/>
        </p:scale>
        <p:origin x="163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55BBD-3D81-44D0-B7CB-3A4B7532CF47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95C98-ACB2-41E0-A49D-4C2B1A303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7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95C98-ACB2-41E0-A49D-4C2B1A3034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84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11C24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95C98-ACB2-41E0-A49D-4C2B1A3034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194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95C98-ACB2-41E0-A49D-4C2B1A3034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90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95C98-ACB2-41E0-A49D-4C2B1A3034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1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3E35-5B69-9648-853B-F8FB07F7F1EA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0075-F8A9-D049-8FE7-AEE61D09C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3E35-5B69-9648-853B-F8FB07F7F1EA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0075-F8A9-D049-8FE7-AEE61D09C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3E35-5B69-9648-853B-F8FB07F7F1EA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0075-F8A9-D049-8FE7-AEE61D09C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3E35-5B69-9648-853B-F8FB07F7F1EA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0075-F8A9-D049-8FE7-AEE61D09C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3E35-5B69-9648-853B-F8FB07F7F1EA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0075-F8A9-D049-8FE7-AEE61D09C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3E35-5B69-9648-853B-F8FB07F7F1EA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0075-F8A9-D049-8FE7-AEE61D09C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3E35-5B69-9648-853B-F8FB07F7F1EA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0075-F8A9-D049-8FE7-AEE61D09C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3E35-5B69-9648-853B-F8FB07F7F1EA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0075-F8A9-D049-8FE7-AEE61D09C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3E35-5B69-9648-853B-F8FB07F7F1EA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0075-F8A9-D049-8FE7-AEE61D09C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3E35-5B69-9648-853B-F8FB07F7F1EA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0075-F8A9-D049-8FE7-AEE61D09C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3E35-5B69-9648-853B-F8FB07F7F1EA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0075-F8A9-D049-8FE7-AEE61D09C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3E35-5B69-9648-853B-F8FB07F7F1EA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E0075-F8A9-D049-8FE7-AEE61D09C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ser management main page"/>
          <p:cNvSpPr txBox="1"/>
          <p:nvPr/>
        </p:nvSpPr>
        <p:spPr>
          <a:xfrm>
            <a:off x="640112" y="680640"/>
            <a:ext cx="7389191" cy="49244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 charset="0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Self-driving Cars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8753" y="1792550"/>
            <a:ext cx="924425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altLang="zh-CN" sz="3600" dirty="0">
                <a:solidFill>
                  <a:srgbClr val="002060"/>
                </a:solidFill>
                <a:latin typeface="TimesNewRomanPSMT"/>
              </a:rPr>
              <a:t>Taxonomy for driving automation (levels)</a:t>
            </a:r>
          </a:p>
          <a:p>
            <a:pPr marL="457200" indent="-457200">
              <a:buFont typeface="Wingdings" charset="2"/>
              <a:buChar char="Ø"/>
            </a:pPr>
            <a:r>
              <a:rPr lang="en-US" altLang="zh-CN" sz="3600" b="0" i="0" dirty="0">
                <a:solidFill>
                  <a:srgbClr val="002060"/>
                </a:solidFill>
                <a:effectLst/>
                <a:latin typeface="TimesNewRomanPSMT"/>
              </a:rPr>
              <a:t>The driving task</a:t>
            </a:r>
          </a:p>
          <a:p>
            <a:pPr marL="457200" indent="-457200">
              <a:buFont typeface="Wingdings" charset="2"/>
              <a:buChar char="Ø"/>
            </a:pPr>
            <a:r>
              <a:rPr lang="en-US" altLang="zh-CN" sz="3600" dirty="0">
                <a:solidFill>
                  <a:srgbClr val="002060"/>
                </a:solidFill>
                <a:latin typeface="TimesNewRomanPSMT"/>
              </a:rPr>
              <a:t>Conclusion</a:t>
            </a:r>
            <a:br>
              <a:rPr lang="en-US" altLang="zh-CN" sz="28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ser management main page"/>
          <p:cNvSpPr txBox="1"/>
          <p:nvPr/>
        </p:nvSpPr>
        <p:spPr>
          <a:xfrm>
            <a:off x="640112" y="680640"/>
            <a:ext cx="7389191" cy="49244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 charset="0"/>
              </a:defRPr>
            </a:lvl1pPr>
          </a:lstStyle>
          <a:p>
            <a:r>
              <a:rPr lang="en-US" altLang="zh-CN" sz="3200" dirty="0">
                <a:solidFill>
                  <a:srgbClr val="002060"/>
                </a:solidFill>
                <a:latin typeface="TimesNewRomanPSMT"/>
              </a:rPr>
              <a:t>Taxonomy for driving automation (levels)</a:t>
            </a:r>
          </a:p>
        </p:txBody>
      </p:sp>
      <p:sp>
        <p:nvSpPr>
          <p:cNvPr id="8" name="矩形 7"/>
          <p:cNvSpPr/>
          <p:nvPr/>
        </p:nvSpPr>
        <p:spPr>
          <a:xfrm>
            <a:off x="7190035" y="2032682"/>
            <a:ext cx="46710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altLang="zh-CN" dirty="0">
                <a:solidFill>
                  <a:srgbClr val="002060"/>
                </a:solidFill>
                <a:latin typeface="TimesNewRomanPSMT"/>
              </a:rPr>
              <a:t>Level 0 - No Automation </a:t>
            </a:r>
          </a:p>
          <a:p>
            <a:pPr marL="457200" indent="-457200">
              <a:buFont typeface="Wingdings" charset="2"/>
              <a:buChar char="Ø"/>
            </a:pPr>
            <a:r>
              <a:rPr lang="en-US" altLang="zh-CN" dirty="0">
                <a:solidFill>
                  <a:srgbClr val="002060"/>
                </a:solidFill>
                <a:latin typeface="TimesNewRomanPSMT"/>
              </a:rPr>
              <a:t>Level 1 - Driving Assistance </a:t>
            </a:r>
          </a:p>
          <a:p>
            <a:pPr marL="457200" indent="-457200">
              <a:buFont typeface="Wingdings" charset="2"/>
              <a:buChar char="Ø"/>
            </a:pPr>
            <a:r>
              <a:rPr lang="en-US" altLang="zh-CN" dirty="0">
                <a:solidFill>
                  <a:srgbClr val="002060"/>
                </a:solidFill>
                <a:latin typeface="TimesNewRomanPSMT"/>
              </a:rPr>
              <a:t>Level 2 - Partial Driving Automation</a:t>
            </a:r>
          </a:p>
          <a:p>
            <a:pPr marL="457200" indent="-457200">
              <a:buFont typeface="Wingdings" charset="2"/>
              <a:buChar char="Ø"/>
            </a:pPr>
            <a:r>
              <a:rPr lang="en-US" altLang="zh-CN" dirty="0">
                <a:solidFill>
                  <a:srgbClr val="002060"/>
                </a:solidFill>
                <a:latin typeface="TimesNewRomanPSMT"/>
              </a:rPr>
              <a:t>Level 3 - Conditional Driving Automation</a:t>
            </a:r>
          </a:p>
          <a:p>
            <a:pPr marL="457200" indent="-457200">
              <a:buFont typeface="Wingdings" charset="2"/>
              <a:buChar char="Ø"/>
            </a:pPr>
            <a:r>
              <a:rPr lang="en-US" altLang="zh-CN" dirty="0">
                <a:solidFill>
                  <a:srgbClr val="002060"/>
                </a:solidFill>
                <a:latin typeface="TimesNewRomanPSMT"/>
              </a:rPr>
              <a:t>Level 4 - High Driving Automation </a:t>
            </a:r>
          </a:p>
          <a:p>
            <a:pPr marL="457200" indent="-457200">
              <a:buFont typeface="Wingdings" charset="2"/>
              <a:buChar char="Ø"/>
            </a:pPr>
            <a:r>
              <a:rPr lang="en-US" altLang="zh-CN" dirty="0">
                <a:solidFill>
                  <a:srgbClr val="002060"/>
                </a:solidFill>
                <a:latin typeface="TimesNewRomanPSMT"/>
              </a:rPr>
              <a:t>Level 5 - Full Driving Automation </a:t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br>
              <a:rPr lang="en-US" altLang="zh-CN" sz="2800" dirty="0"/>
            </a:br>
            <a:endParaRPr lang="zh-CN" altLang="en-US" sz="2800" dirty="0"/>
          </a:p>
        </p:txBody>
      </p:sp>
      <p:pic>
        <p:nvPicPr>
          <p:cNvPr id="1026" name="Picture 2" descr="SAE Levels of Driving Automation">
            <a:extLst>
              <a:ext uri="{FF2B5EF4-FFF2-40B4-BE49-F238E27FC236}">
                <a16:creationId xmlns:a16="http://schemas.microsoft.com/office/drawing/2014/main" id="{2E6BFCD9-8049-D05B-8F26-AF62027D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12" y="1501330"/>
            <a:ext cx="6425565" cy="385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6854889-829E-0E93-89B4-6F6CB179CE2C}"/>
              </a:ext>
            </a:extLst>
          </p:cNvPr>
          <p:cNvSpPr txBox="1"/>
          <p:nvPr/>
        </p:nvSpPr>
        <p:spPr>
          <a:xfrm>
            <a:off x="540780" y="5531029"/>
            <a:ext cx="10301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  <a:latin typeface="TimesNewRomanPSMT"/>
              </a:rPr>
              <a:t>The self-driving organization defines 6 levels of driving automation, its ranging from 0 to 5</a:t>
            </a:r>
            <a:r>
              <a:rPr lang="en-US" altLang="zh-CN" sz="2000" b="0" i="0" dirty="0">
                <a:solidFill>
                  <a:srgbClr val="111C24"/>
                </a:solidFill>
                <a:effectLst/>
                <a:latin typeface="Roboto" panose="020B06040202020202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380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ser management main page"/>
          <p:cNvSpPr txBox="1"/>
          <p:nvPr/>
        </p:nvSpPr>
        <p:spPr>
          <a:xfrm>
            <a:off x="640112" y="680640"/>
            <a:ext cx="7389191" cy="49244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 charset="0"/>
              </a:defRPr>
            </a:lvl1pPr>
          </a:lstStyle>
          <a:p>
            <a:r>
              <a:rPr lang="en-US" altLang="zh-CN" sz="3200" dirty="0">
                <a:solidFill>
                  <a:srgbClr val="002060"/>
                </a:solidFill>
                <a:latin typeface="TimesNewRomanPSMT"/>
              </a:rPr>
              <a:t>Driving task</a:t>
            </a:r>
          </a:p>
        </p:txBody>
      </p:sp>
      <p:sp>
        <p:nvSpPr>
          <p:cNvPr id="8" name="矩形 7"/>
          <p:cNvSpPr/>
          <p:nvPr/>
        </p:nvSpPr>
        <p:spPr>
          <a:xfrm>
            <a:off x="815360" y="1484501"/>
            <a:ext cx="925610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altLang="zh-CN" b="1" dirty="0">
                <a:solidFill>
                  <a:srgbClr val="002060"/>
                </a:solidFill>
                <a:latin typeface="TimesNewRomanPS-BoldMT"/>
              </a:rPr>
              <a:t>Perception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TimesNewRomanPS-BoldMT"/>
              </a:rPr>
              <a:t>        </a:t>
            </a:r>
            <a:r>
              <a:rPr lang="en-US" altLang="zh-CN" sz="2000" dirty="0">
                <a:solidFill>
                  <a:srgbClr val="002060"/>
                </a:solidFill>
                <a:latin typeface="TimesNewRomanPSMT"/>
              </a:rPr>
              <a:t>perceiving the environment that we're driving in.</a:t>
            </a:r>
          </a:p>
          <a:p>
            <a:endParaRPr lang="en-US" altLang="zh-CN" sz="2000" dirty="0">
              <a:solidFill>
                <a:srgbClr val="002060"/>
              </a:solidFill>
              <a:latin typeface="TimesNewRomanPSMT"/>
            </a:endParaRPr>
          </a:p>
          <a:p>
            <a:pPr marL="457200" indent="-457200">
              <a:buFont typeface="Wingdings" charset="2"/>
              <a:buChar char="Ø"/>
            </a:pPr>
            <a:r>
              <a:rPr lang="en-US" altLang="zh-CN" b="1" dirty="0">
                <a:solidFill>
                  <a:srgbClr val="002060"/>
                </a:solidFill>
                <a:latin typeface="TimesNewRomanPS-BoldMT"/>
              </a:rPr>
              <a:t>Motion Planning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TimesNewRomanPSMT"/>
              </a:rPr>
              <a:t>       allows us to reach our destination successfully</a:t>
            </a:r>
          </a:p>
          <a:p>
            <a:endParaRPr lang="en-US" altLang="zh-CN" sz="2000" dirty="0">
              <a:solidFill>
                <a:srgbClr val="002060"/>
              </a:solidFill>
              <a:latin typeface="TimesNewRomanPSMT"/>
            </a:endParaRPr>
          </a:p>
          <a:p>
            <a:pPr marL="457200" indent="-457200">
              <a:buFont typeface="Wingdings" charset="2"/>
              <a:buChar char="Ø"/>
            </a:pPr>
            <a:r>
              <a:rPr lang="en-US" altLang="zh-CN" b="1" dirty="0">
                <a:solidFill>
                  <a:srgbClr val="002060"/>
                </a:solidFill>
                <a:latin typeface="TimesNewRomanPS-BoldMT"/>
              </a:rPr>
              <a:t>Vehicle </a:t>
            </a:r>
            <a:r>
              <a:rPr lang="en-US" altLang="zh-CN" sz="1800" b="1" i="0" dirty="0">
                <a:solidFill>
                  <a:srgbClr val="002060"/>
                </a:solidFill>
                <a:effectLst/>
                <a:latin typeface="TimesNewRomanPS-BoldMT"/>
              </a:rPr>
              <a:t>Control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TimesNewRomanPSMT"/>
              </a:rPr>
              <a:t>       need to operate the vehicle itself with vehicle control</a:t>
            </a:r>
          </a:p>
          <a:p>
            <a:br>
              <a:rPr lang="en-US" altLang="zh-CN" sz="2000" dirty="0">
                <a:solidFill>
                  <a:srgbClr val="002060"/>
                </a:solidFill>
                <a:latin typeface="TimesNewRomanPSMT"/>
              </a:rPr>
            </a:b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br>
              <a:rPr lang="en-US" altLang="zh-CN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27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ser management main page"/>
          <p:cNvSpPr txBox="1"/>
          <p:nvPr/>
        </p:nvSpPr>
        <p:spPr>
          <a:xfrm>
            <a:off x="640112" y="680640"/>
            <a:ext cx="7389191" cy="49244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 charset="0"/>
              </a:defRPr>
            </a:lvl1pPr>
          </a:lstStyle>
          <a:p>
            <a:r>
              <a:rPr lang="en-US" altLang="zh-CN" sz="3200" dirty="0">
                <a:solidFill>
                  <a:srgbClr val="002060"/>
                </a:solidFill>
                <a:latin typeface="TimesNewRomanPSMT"/>
              </a:rPr>
              <a:t>Conclusion</a:t>
            </a:r>
          </a:p>
        </p:txBody>
      </p:sp>
      <p:sp>
        <p:nvSpPr>
          <p:cNvPr id="8" name="矩形 7"/>
          <p:cNvSpPr/>
          <p:nvPr/>
        </p:nvSpPr>
        <p:spPr>
          <a:xfrm>
            <a:off x="475726" y="1666922"/>
            <a:ext cx="951736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TimesNewRomanPSMT"/>
              </a:rPr>
              <a:t>Taxonomy for driving automation (levels)</a:t>
            </a:r>
          </a:p>
          <a:p>
            <a:pPr marL="457200" indent="-457200">
              <a:buFont typeface="Wingdings" charset="2"/>
              <a:buChar char="Ø"/>
            </a:pPr>
            <a:r>
              <a:rPr lang="en-US" altLang="zh-CN" sz="1800" b="0" i="0" dirty="0">
                <a:solidFill>
                  <a:srgbClr val="002060"/>
                </a:solidFill>
                <a:effectLst/>
                <a:latin typeface="TimesNewRomanPSMT"/>
              </a:rPr>
              <a:t>The driving task</a:t>
            </a:r>
          </a:p>
          <a:p>
            <a:br>
              <a:rPr lang="en-US" altLang="zh-CN" sz="2800" dirty="0"/>
            </a:b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br>
              <a:rPr lang="en-US" altLang="zh-CN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875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147</Words>
  <Application>Microsoft Office PowerPoint</Application>
  <PresentationFormat>宽屏</PresentationFormat>
  <Paragraphs>31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TimesNewRomanPS-BoldMT</vt:lpstr>
      <vt:lpstr>TimesNewRomanPSMT</vt:lpstr>
      <vt:lpstr>等线</vt:lpstr>
      <vt:lpstr>等线 Light</vt:lpstr>
      <vt:lpstr>Arial</vt:lpstr>
      <vt:lpstr>Roboto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zhanweijian26@163.com</dc:creator>
  <cp:lastModifiedBy>nie pengfei</cp:lastModifiedBy>
  <cp:revision>216</cp:revision>
  <dcterms:created xsi:type="dcterms:W3CDTF">1900-01-01T00:00:00Z</dcterms:created>
  <dcterms:modified xsi:type="dcterms:W3CDTF">2022-08-17T10:32:26Z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9C7CAA0E612D07E1EF16D8627C926C12</vt:lpwstr>
  </property>
  <property fmtid="{D5CDD505-2E9C-101B-9397-08002B2CF9AE}" pid="3" name="KSOProductBuildVer">
    <vt:lpwstr>2052-11.26.1</vt:lpwstr>
  </property>
</Properties>
</file>